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Vaw14buuD9wQUndGL+7UA==" hashData="41fIgal7oOj5iDta1yXCFhSe9sgWuZbF9rfum2kPJNYItFEjTUg4D4bG3/NsglwSJhfSvEoT/4pN9jWzt07scw=="/>
  <p:extLst>
    <p:ext uri="{521415D9-36F7-43E2-AB2F-B90AF26B5E84}">
      <p14:sectionLst xmlns:p14="http://schemas.microsoft.com/office/powerpoint/2010/main">
        <p14:section name="Default Section" id="{CF715C9F-922D-4E9F-8EDB-C4231B31C7CC}">
          <p14:sldIdLst>
            <p14:sldId id="256"/>
            <p14:sldId id="257"/>
            <p14:sldId id="258"/>
            <p14:sldId id="259"/>
            <p14:sldId id="260"/>
            <p14:sldId id="261"/>
            <p14:sldId id="262"/>
            <p14:sldId id="263"/>
            <p14:sldId id="264"/>
            <p14:sldId id="265"/>
            <p14:sldId id="266"/>
            <p14:sldId id="267"/>
            <p14:sldId id="268"/>
            <p14:sldId id="269"/>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82"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courses may be useful for professionals but their primary audience is adopters,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have tried to include sufficient information for those self learners looking at this on its own.  However if the material doesn’t seem to ask your adoptions support team for some help in getting to grips with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By its very nature a short course will never cover all that is known on a subject.  The courses have been developed by experienced social workers and adopters who have pooled their thinking about what might be useful.  There is always more to know, and some authors who will seem useful to you, others less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Try out some new thinking but if it’s not helpful ask other people for ideas and other training courses, books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friends, colleagues, other adopters, helplines, your adoption support service.  By reading around you will come across someone who talks to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as a course,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an ICEBREAKER </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you will deal with INTRODUCTIONS (of yourself and participants) – e.g. Round room, introducing one another, show of hands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a REGISTER needs completion</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BADGES will be used</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HOUSE-KEEPING/GROUND RULES (e.g. fire drill, fire exit, refreshments, parking, mobile phones, confidentiality, safe-guarding, let everyone speak, everyone is entitled to their opinion, timekeeping, opportunities to ask questions/discuss)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Arrangements you will have in place if a participant becomes DISTRESSED or needs to leave the training room if they are finding the topic emotive</a:t>
            </a:r>
          </a:p>
          <a:p>
            <a:pPr marL="180657" marR="0" lvl="0" indent="-180657"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on a one-to-one basis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GROUND RULES (e.g. confidentiality, safe-guarding, everyone is entitled to their opinion, timekeeping)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Explain course in context of the other 2 hour courses in the National Adoption Service online training suite and wider training/support available in Wales for adoptive families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38243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next four slides show what symptoms to look out for during the following age ranges:-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0-2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Toddlers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Primary school age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Teenagers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363403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General signs of “developmental delay” may be present.    Lots of children will “catch up” once they are in safe and secure homes with key attachment figures (you as their adoptive parents!).  However a minority of children will struggle more long term.  Signs of developmental delay include:-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slow to babble and talk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not sitting, crawling or walking at the same stage as their peers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“startle” response that we see in new born babies may continue and there could be exaggerated reflexes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increased or decreased muscle tone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problems with visual and fine motor skills which can lead to poor hand/eye co-ordination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babies may also develop rocking or repetitive movements which MAY be due to brain damage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born prematurely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low weight and size for their 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Difficult to soothe and cry often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Problems with feeding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Don’t panic!  Many of the above symptoms can be minimised or disappear completely as the child settles into their forever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Talk to your Health Visitor or GP if you are concerned about any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265180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As with the previous slide, don’t panic! Lots of children will “catch up” once they are in safe and secure homes with key attachment figures (you as their adoptive parents!).  However ongoing signs that might indicate FASD can be present include the points on the slide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Delays with climbing, running, balance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Struggles to sit still and concentrate (so quiet time/carpet time in nursery may be a challenge)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Doesn’t find it easy to play with peers; prefers to play alone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Lacks fine motor skills to do tasks like put a straw into a drink carton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Talk to your Health Visitor or GP if you are concerned about any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23291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School age children who have FASD may display some or all of the symptoms on the slide above.  They may:-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Find it difficult to focus on classroom tasks and get easily distracted by other pupils around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Continue to find it difficult to climb, run or balance as well as their peers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Fine motor skills like writing, drawing, cutting or threading may be challenging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They may struggle to read other people’s facial expressions and non verbal cues accurately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Frequent tantrums due to frustration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Unable to learn from consequence based behaviour management approaches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May find school totally exhausting and return home at the end of the day stressed, emotional and very tired</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107556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Although it is probably OK to let an average 14 year old catch a bus into the next town with her peers, a teenager with FASD may not have the skills to do this safely – they may lack problem solving skills and misjudge how to keep themselves safe.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Teenagers with FASD may be drawn into gangs.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teenagers are diagnosed with autism or oppositional defiance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symptoms on this slide are not unique to teenagers with FASD.  Lots of teenagers display some or all of these symptoms and do NOT have FASD.  However the symptoms should be assessed alongside knowledge of mother’s alcohol use during pregnancy and signs and symptoms when the child was younger, too.</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335584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first step is to go to see your GP – although she/he may not have had any training about FASD so you’ll need to explain why you think your child may have it.  It is important to remember that the absence of facial features does NOT rule out FASD, especially if your child is older when you first suspect FASD.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likely your GP will refer you to a paediatrician or geneticist if FASD is suspected.  It may be useful for you to do some “homework” to find out if there are any specialists in your area who have knowledge of FASD.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may wonder why a referral is made to a geneticist if there is no physical “test”.  It is because genetic testing needs to be done to rule OUT any other conditions which may present with similar symptoms to FASD, particularly facial features.  These genetic conditions are NOT caused by the birth mother’s alcohol use during pregnancy.</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53039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may want to take a look at one of the other online courses “health and development” which also considers issues relating to developmental delay related to early trauma, neglect and Adverse Childhood Experiences (ACEs)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21</a:t>
            </a:fld>
            <a:endParaRPr lang="en-GB"/>
          </a:p>
        </p:txBody>
      </p:sp>
    </p:spTree>
    <p:extLst>
      <p:ext uri="{BB962C8B-B14F-4D97-AF65-F5344CB8AC3E}">
        <p14:creationId xmlns:p14="http://schemas.microsoft.com/office/powerpoint/2010/main" val="398538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still gaps in knowledge and evidence related to the diagnosis of FASD. Researchers and clinicians continue to study the effects of pre-natal alcohol exposure. Evidence continues to emerge that improves the understanding and knowledge base of FASD. For example diagnostic biomarkers are under investigation, as are additional tools to assess sensory processing and integration dysfunction, and sleep disorders in those with FASD. Databases containing diagnostic data will in the future be analysed for correlations between sentinel facial features and patterns of neurodevelopmental deficits. Updated evidence based recommendations for best practices in the diagnosis of FASD will lead to more efficient and effective care for affected individuals across their lifespan.</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22</a:t>
            </a:fld>
            <a:endParaRPr lang="en-GB"/>
          </a:p>
        </p:txBody>
      </p:sp>
    </p:spTree>
    <p:extLst>
      <p:ext uri="{BB962C8B-B14F-4D97-AF65-F5344CB8AC3E}">
        <p14:creationId xmlns:p14="http://schemas.microsoft.com/office/powerpoint/2010/main" val="390495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information on this slide is taken from nofas.org (“National Organisation on Foetal Alcohol Syndrome”) based in the US.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23</a:t>
            </a:fld>
            <a:endParaRPr lang="en-GB"/>
          </a:p>
        </p:txBody>
      </p:sp>
    </p:spTree>
    <p:extLst>
      <p:ext uri="{BB962C8B-B14F-4D97-AF65-F5344CB8AC3E}">
        <p14:creationId xmlns:p14="http://schemas.microsoft.com/office/powerpoint/2010/main" val="20709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 about your own child; what do they struggle with on a daily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adaptations have you made to reduce stress before school, at bedtime, during non-structured times, on holiday,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else could you do to help them manage daily activities more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It’s important to remember that children with FASD and similar conditions may show age-appropriate development in some areas but not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Visual reminders might be really helpful</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24</a:t>
            </a:fld>
            <a:endParaRPr lang="en-GB"/>
          </a:p>
        </p:txBody>
      </p:sp>
    </p:spTree>
    <p:extLst>
      <p:ext uri="{BB962C8B-B14F-4D97-AF65-F5344CB8AC3E}">
        <p14:creationId xmlns:p14="http://schemas.microsoft.com/office/powerpoint/2010/main" val="353127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Foetal Alcohol Spectrum Disorders are entirely preventable.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Although some of the defects are lifelong and irreversible, therapeutic parenting can minimise many of the effects of maternal alcohol use.</a:t>
            </a:r>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352644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vital to bear in mind that each person is unique; what works for one child may not work for another.  You are the expert in your own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can be really helpful to get children to design their own visual reminders using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emojis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photographs, their own drawings,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Helping children with their organisational skills may help </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25</a:t>
            </a:fld>
            <a:endParaRPr lang="en-GB"/>
          </a:p>
        </p:txBody>
      </p:sp>
    </p:spTree>
    <p:extLst>
      <p:ext uri="{BB962C8B-B14F-4D97-AF65-F5344CB8AC3E}">
        <p14:creationId xmlns:p14="http://schemas.microsoft.com/office/powerpoint/2010/main" val="305396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Lots of children with developmental delays and FASD struggle with organisational and memory skills.  So do lots of parents actually!  Get your child to help come up with some ideas to organise their belongings, school books, clothing, etc.   This can help avoid issues with finding things at short notice when time is limited and children’s stress levels are rising – and your own stress levels!  The frequency and intensity of challenging behaviour can increase when parents and children struggle to organise themselves or provide predictability.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of the things that may help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Labelling items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Putting similar things into groups (e.g. separate baskets/drawers for pyjamas, underwear, PE kit, school uniform)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Colour coding items (e.g. different coloured files for each school subject)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picture references (you may want to research PECS – Picture Exchange Communication System - which is a system used widely with children who have 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Although it can help to provide visual reminders and introduce system to organise every day items, children’s behaviour can still be challenging.  Let’s consider this on the next slide.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26</a:t>
            </a:fld>
            <a:endParaRPr lang="en-GB"/>
          </a:p>
        </p:txBody>
      </p:sp>
    </p:spTree>
    <p:extLst>
      <p:ext uri="{BB962C8B-B14F-4D97-AF65-F5344CB8AC3E}">
        <p14:creationId xmlns:p14="http://schemas.microsoft.com/office/powerpoint/2010/main" val="362364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a child struggles with bright light and gets distressed, offer sunglasses.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Use ear defenders in noisy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Change lighting levels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De-clutter rooms – if you don’t have time to put toys and abandoned clothes away in a child’s bedroom at bedtime, cover them with a sheet!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Don’t offer too many choices of clothes or toys at any one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Use a traffic light system to help children understand when they are getting angry or overloaded.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Offer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Chewelry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for a child who needs to bite/chew to stimulate/calm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Offer a safe space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 tent) for child to go to, to avoid over-stimulation.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Give a child who bites/spits a thick drink to take through a straw.</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28</a:t>
            </a:fld>
            <a:endParaRPr lang="en-GB"/>
          </a:p>
        </p:txBody>
      </p:sp>
    </p:spTree>
    <p:extLst>
      <p:ext uri="{BB962C8B-B14F-4D97-AF65-F5344CB8AC3E}">
        <p14:creationId xmlns:p14="http://schemas.microsoft.com/office/powerpoint/2010/main" val="3460906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Remember that we (and teachers!) might get “wound up” by a child fidgeting but for some children they NEED to do this in order to focus.  Talk with school about making accommodations for this (but DON’T send them into school with fidget spinners without checking whether that is an acceptable fidget toy!)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may find it useful to ask for a referral to an Occupational Therapist.</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29</a:t>
            </a:fld>
            <a:endParaRPr lang="en-GB"/>
          </a:p>
        </p:txBody>
      </p:sp>
    </p:spTree>
    <p:extLst>
      <p:ext uri="{BB962C8B-B14F-4D97-AF65-F5344CB8AC3E}">
        <p14:creationId xmlns:p14="http://schemas.microsoft.com/office/powerpoint/2010/main" val="181464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help you think about chronological v. social/emotional age, ask yourself the question “Would I let my 14 year old child get a bus into town with his friends?  </a:t>
            </a:r>
            <a:r>
              <a:rPr kumimoji="0" lang="en-GB" sz="1200" b="0" i="0" u="none" strike="noStrike" kern="1200" cap="none" spc="0" normalizeH="0" baseline="0" noProof="0" smtClean="0">
                <a:ln>
                  <a:noFill/>
                </a:ln>
                <a:solidFill>
                  <a:prstClr val="black"/>
                </a:solidFill>
                <a:effectLst/>
                <a:uLnTx/>
                <a:uFillTx/>
                <a:latin typeface="+mn-lt"/>
                <a:ea typeface="+mn-ea"/>
                <a:cs typeface="+mn-cs"/>
              </a:rPr>
              <a:t>Would I let my 7 year old do the same thing?”</a:t>
            </a:r>
          </a:p>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32</a:t>
            </a:fld>
            <a:endParaRPr lang="en-GB"/>
          </a:p>
        </p:txBody>
      </p:sp>
    </p:spTree>
    <p:extLst>
      <p:ext uri="{BB962C8B-B14F-4D97-AF65-F5344CB8AC3E}">
        <p14:creationId xmlns:p14="http://schemas.microsoft.com/office/powerpoint/2010/main" val="413448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34</a:t>
            </a:fld>
            <a:endParaRPr lang="en-GB"/>
          </a:p>
        </p:txBody>
      </p:sp>
    </p:spTree>
    <p:extLst>
      <p:ext uri="{BB962C8B-B14F-4D97-AF65-F5344CB8AC3E}">
        <p14:creationId xmlns:p14="http://schemas.microsoft.com/office/powerpoint/2010/main" val="103101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Knowledge and awareness is growing rapidly across the UK.  Scotland is in the lead in this area and they have learnt a lot from Manitoba in Canada where FASD has been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recognised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as a significant cause of neurodevelopmental disorders for some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a woman stops drinking alcohol during the whole of her pregnancy, there would be NO RISK of FASDs.  However most women are not even aware that they are pregnant until several weeks after conception.  We must take care NOT to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stigmatise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will look at the various disorders – FAS/ARND/ARBD and PFAS later in the next four slides.</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66FF"/>
                </a:solidFill>
                <a:effectLst/>
                <a:uLnTx/>
                <a:uFillTx/>
                <a:latin typeface="+mn-lt"/>
                <a:ea typeface="+mn-ea"/>
                <a:cs typeface="+mn-cs"/>
              </a:rPr>
              <a:t>We will also explore the evidence based recommendations and updated guidelines from Canada </a:t>
            </a:r>
            <a:endParaRPr kumimoji="0" lang="en-US" sz="1200" b="0" i="0" u="none" strike="noStrike" kern="1200" cap="none" spc="0" normalizeH="0" baseline="0" noProof="0" dirty="0" smtClean="0">
              <a:ln>
                <a:noFill/>
              </a:ln>
              <a:solidFill>
                <a:srgbClr val="FF66FF"/>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96429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For some adopted children, there may be FAS characteristics present but FAS is usually ONLY clinically diagnosed when there is written and confirmed evidence that the birth mother used alcohol during pregnancy.</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247589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child does NOT need to demonstrate ALL the characteristics on this slide to be diagnosed with ARND</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318731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slide illustrates how guidelines and criteria can change. </a:t>
            </a:r>
            <a:r>
              <a:rPr kumimoji="0" lang="en-GB" sz="1200" b="0" i="0" u="none" strike="noStrike" kern="1200" cap="none" spc="0" normalizeH="0" baseline="0" noProof="0" dirty="0" smtClean="0">
                <a:ln>
                  <a:noFill/>
                </a:ln>
                <a:solidFill>
                  <a:srgbClr val="FF66FF"/>
                </a:solidFill>
                <a:effectLst/>
                <a:uLnTx/>
                <a:uFillTx/>
                <a:latin typeface="+mn-lt"/>
                <a:ea typeface="+mn-ea"/>
                <a:cs typeface="+mn-cs"/>
              </a:rPr>
              <a:t>The evidenced based recommendations and update to the Canadian FASD guidelines recognise the difficulty with confirming prenatal alcohol exposure. They recommend using the diagnosis FASD with or without Sentinel Facial Features (SFF). They also recommend the use of the category “At risk” of FASD to capture individuals who do not meet the diagnostic criteria but remain at risk.</a:t>
            </a:r>
            <a:endParaRPr kumimoji="0" lang="en-US" sz="1200" b="0" i="0" u="none" strike="noStrike" kern="1200" cap="none" spc="0" normalizeH="0" baseline="0" noProof="0" dirty="0" smtClean="0">
              <a:ln>
                <a:noFill/>
              </a:ln>
              <a:solidFill>
                <a:srgbClr val="FF66FF"/>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13719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Campaigners are pushing for pregnant women to cease drinking alcohol completely due to the uncertainty surrounding how it can affect the baby in utero.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Official guidelines from NICE, the Department of Health and the Chief Medical Officer say that women planning a pregnancy or carrying a baby should take the safest approach which is to drink NO alcohol at all.</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150125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Note to developers/medical professionals – </a:t>
            </a:r>
            <a:r>
              <a:rPr kumimoji="0" lang="en-GB" sz="1200" b="0" i="0" u="none" strike="noStrike" kern="1200" cap="none" spc="0" normalizeH="0" baseline="0" noProof="0" dirty="0" smtClean="0">
                <a:ln>
                  <a:noFill/>
                </a:ln>
                <a:solidFill>
                  <a:srgbClr val="FF0000"/>
                </a:solidFill>
                <a:effectLst/>
                <a:uLnTx/>
                <a:uFillTx/>
                <a:latin typeface="+mn-lt"/>
                <a:ea typeface="+mn-ea"/>
                <a:cs typeface="+mn-cs"/>
              </a:rPr>
              <a:t>it may be useful to include a diagram to illustrate epicanthic folds, flat nasal bridge, small palpebral fissures “railroad track” ears, upturned nose, smooth philtrum , thin upper lip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important to remember that previously FASD could only be diagnosed where there is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incontroversible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evidence of maternal alcohol use.  This appears to be changing. Many of the symptoms above are associated with other disorders including some genetic conditions.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156991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not common practice to offer brain scans for children who may have FASD.  However a scan of the brain of a child/young person with FASD may reveal a mal-formed corpus callosum.  This is the part of brain which connects one side of the brain to the other and is important for timing tasks, motor tasks and co-ordination.  If it doesn’t develop properly it can cause slow reaction times and mild to severe cognitive impairment and mental retardation.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Partial or full “agenesis of the corpus callosum” is NOT always a sign that FASD is present.</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379995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F3BAD-B324-4F92-AB2A-D1C91D858C98}"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1280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F68A9-223E-42D3-9A34-1399C22DB5F7}"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753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BA3A5A-1500-42FB-8B8B-29404D7F76A5}"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1864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869B4-C881-4501-9FA4-5BAB34B4F17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117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4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450A9-5FB2-4CAC-88A9-D8A7778E1B6E}"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15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9BDEF8-8BB1-4208-87AA-213224F34F7A}" type="datetime1">
              <a:rPr lang="en-GB" smtClean="0"/>
              <a:t>09/06/2020</a:t>
            </a:fld>
            <a:endParaRPr lang="en-GB"/>
          </a:p>
        </p:txBody>
      </p:sp>
      <p:sp>
        <p:nvSpPr>
          <p:cNvPr id="8" name="Footer Placeholder 7"/>
          <p:cNvSpPr>
            <a:spLocks noGrp="1"/>
          </p:cNvSpPr>
          <p:nvPr>
            <p:ph type="ftr" sz="quarter" idx="11"/>
          </p:nvPr>
        </p:nvSpPr>
        <p:spPr/>
        <p:txBody>
          <a:bodyPr/>
          <a:lstStyle/>
          <a:p>
            <a:r>
              <a:rPr lang="en-GB" smtClean="0"/>
              <a:t>Achieving More Together / Cyflawni Mwy Gyda'n Gilydd</a:t>
            </a:r>
            <a:endParaRPr lang="en-GB"/>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75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4A0C23-8FB9-497C-87BF-305A22A27AB7}" type="datetime1">
              <a:rPr lang="en-GB" smtClean="0"/>
              <a:t>09/06/2020</a:t>
            </a:fld>
            <a:endParaRPr lang="en-GB"/>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592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09/06/2020</a:t>
            </a:fld>
            <a:endParaRPr lang="en-GB"/>
          </a:p>
        </p:txBody>
      </p:sp>
      <p:sp>
        <p:nvSpPr>
          <p:cNvPr id="3" name="Footer Placeholder 2"/>
          <p:cNvSpPr>
            <a:spLocks noGrp="1"/>
          </p:cNvSpPr>
          <p:nvPr>
            <p:ph type="ftr" sz="quarter" idx="11"/>
          </p:nvPr>
        </p:nvSpPr>
        <p:spPr/>
        <p:txBody>
          <a:bodyPr/>
          <a:lstStyle/>
          <a:p>
            <a:r>
              <a:rPr lang="en-GB" smtClean="0"/>
              <a:t>Achieving More Together / Cyflawni Mwy Gyda'n Gilydd</a:t>
            </a:r>
            <a:endParaRPr lang="en-GB"/>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689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845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122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3AF3-A9B5-46AF-A1F3-2CE79431FE0E}" type="datetime1">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Achieving More Together / Cyflawni Mwy Gyda'n Gilydd</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43104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8064A2">
                    <a:lumMod val="75000"/>
                  </a:srgbClr>
                </a:solidFill>
                <a:effectLst/>
                <a:uLnTx/>
                <a:uFillTx/>
              </a:rPr>
              <a:t>Achieving More Together / </a:t>
            </a:r>
            <a:r>
              <a:rPr kumimoji="0" lang="en-GB" sz="3200" b="1" i="0" u="none" strike="noStrike" kern="0" cap="none" spc="0" normalizeH="0" baseline="0" noProof="0" dirty="0" err="1" smtClean="0">
                <a:ln>
                  <a:noFill/>
                </a:ln>
                <a:solidFill>
                  <a:srgbClr val="604A7B"/>
                </a:solidFill>
                <a:effectLst/>
                <a:uLnTx/>
                <a:uFillTx/>
              </a:rPr>
              <a:t>Cyflawni</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Mwy</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Gyda’n</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Gilydd</a:t>
            </a:r>
            <a:endParaRPr kumimoji="0" lang="en-GB" sz="3200" b="1" i="0" u="none" strike="noStrike" kern="0" cap="none" spc="0" normalizeH="0" baseline="0" noProof="0" dirty="0" smtClean="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What is PFAS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Partial </a:t>
            </a:r>
            <a:r>
              <a:rPr lang="en-GB" sz="3200" dirty="0">
                <a:solidFill>
                  <a:prstClr val="black"/>
                </a:solidFill>
                <a:latin typeface="Arial" panose="020B0604020202020204" pitchFamily="34" charset="0"/>
                <a:cs typeface="Arial" panose="020B0604020202020204" pitchFamily="34" charset="0"/>
              </a:rPr>
              <a:t>Foetal Alcohol Syndrome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Characterised by</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Some of the physical signs of FAS but not the full range</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Learning and Behavioural issues that would indicate damage to the Central Nervous </a:t>
            </a:r>
            <a:r>
              <a:rPr lang="en-GB" sz="3200" dirty="0" smtClean="0">
                <a:solidFill>
                  <a:prstClr val="black"/>
                </a:solidFill>
                <a:latin typeface="Arial" panose="020B0604020202020204" pitchFamily="34" charset="0"/>
                <a:cs typeface="Arial" panose="020B0604020202020204" pitchFamily="34" charset="0"/>
              </a:rPr>
              <a:t>System</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45314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Evidence based recent recommendations </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Canadian </a:t>
            </a:r>
            <a:r>
              <a:rPr lang="en-GB" sz="3000" dirty="0">
                <a:solidFill>
                  <a:prstClr val="black"/>
                </a:solidFill>
                <a:latin typeface="Arial" panose="020B0604020202020204" pitchFamily="34" charset="0"/>
                <a:cs typeface="Arial" panose="020B0604020202020204" pitchFamily="34" charset="0"/>
              </a:rPr>
              <a:t>guidelines update 2016</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FASD as the diagnosis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“At-risk” category for those who don’t meet the diagnostic criteria</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Recognises difficulty with confirming prenatal alcohol exposure</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Revises neurological signs and definitions </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FASD </a:t>
            </a:r>
            <a:r>
              <a:rPr lang="en-GB" sz="3000" b="1" dirty="0">
                <a:solidFill>
                  <a:prstClr val="black"/>
                </a:solidFill>
                <a:latin typeface="Arial" panose="020B0604020202020204" pitchFamily="34" charset="0"/>
                <a:cs typeface="Arial" panose="020B0604020202020204" pitchFamily="34" charset="0"/>
              </a:rPr>
              <a:t>with</a:t>
            </a:r>
            <a:r>
              <a:rPr lang="en-GB" sz="3000" dirty="0">
                <a:solidFill>
                  <a:prstClr val="black"/>
                </a:solidFill>
                <a:latin typeface="Arial" panose="020B0604020202020204" pitchFamily="34" charset="0"/>
                <a:cs typeface="Arial" panose="020B0604020202020204" pitchFamily="34" charset="0"/>
              </a:rPr>
              <a:t> Sentinel Facial Features ( SFF)</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FASD </a:t>
            </a:r>
            <a:r>
              <a:rPr lang="en-GB" sz="3000" b="1" dirty="0">
                <a:solidFill>
                  <a:prstClr val="black"/>
                </a:solidFill>
                <a:latin typeface="Arial" panose="020B0604020202020204" pitchFamily="34" charset="0"/>
                <a:cs typeface="Arial" panose="020B0604020202020204" pitchFamily="34" charset="0"/>
              </a:rPr>
              <a:t>without </a:t>
            </a:r>
            <a:r>
              <a:rPr lang="en-GB" sz="3000" dirty="0" smtClean="0">
                <a:solidFill>
                  <a:prstClr val="black"/>
                </a:solidFill>
                <a:latin typeface="Arial" panose="020B0604020202020204" pitchFamily="34" charset="0"/>
                <a:cs typeface="Arial" panose="020B0604020202020204" pitchFamily="34" charset="0"/>
              </a:rPr>
              <a:t>SFF</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0439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What can happen in the womb when a mother drinks alcohol</a:t>
            </a:r>
          </a:p>
        </p:txBody>
      </p:sp>
      <p:sp>
        <p:nvSpPr>
          <p:cNvPr id="3" name="Content Placeholder 2"/>
          <p:cNvSpPr>
            <a:spLocks noGrp="1"/>
          </p:cNvSpPr>
          <p:nvPr>
            <p:ph idx="1"/>
          </p:nvPr>
        </p:nvSpPr>
        <p:spPr/>
        <p:txBody>
          <a:bodyPr>
            <a:normAutofit lnSpcReduction="10000"/>
          </a:bodyPr>
          <a:lstStyle/>
          <a:p>
            <a:pPr lvl="1">
              <a:buFontTx/>
              <a:buChar char="-"/>
            </a:pPr>
            <a:endParaRPr lang="en-GB" sz="2500" dirty="0" smtClean="0">
              <a:latin typeface="Arial" panose="020B0604020202020204" pitchFamily="34" charset="0"/>
              <a:cs typeface="Arial" panose="020B0604020202020204" pitchFamily="34" charset="0"/>
            </a:endParaRPr>
          </a:p>
          <a:p>
            <a:pPr lvl="1">
              <a:buFontTx/>
              <a:buChar char="-"/>
            </a:pPr>
            <a:r>
              <a:rPr lang="en-GB" sz="2500" dirty="0" smtClean="0">
                <a:latin typeface="Arial" panose="020B0604020202020204" pitchFamily="34" charset="0"/>
                <a:cs typeface="Arial" panose="020B0604020202020204" pitchFamily="34" charset="0"/>
              </a:rPr>
              <a:t>The </a:t>
            </a:r>
            <a:r>
              <a:rPr lang="en-GB" sz="2500" dirty="0">
                <a:latin typeface="Arial" panose="020B0604020202020204" pitchFamily="34" charset="0"/>
                <a:cs typeface="Arial" panose="020B0604020202020204" pitchFamily="34" charset="0"/>
              </a:rPr>
              <a:t>alcohol in the mother’s blood passes through the placenta into the blood of the foetus.</a:t>
            </a:r>
          </a:p>
          <a:p>
            <a:pPr lvl="1">
              <a:buFontTx/>
              <a:buChar char="-"/>
            </a:pPr>
            <a:r>
              <a:rPr lang="en-GB" sz="2500" dirty="0">
                <a:latin typeface="Arial" panose="020B0604020202020204" pitchFamily="34" charset="0"/>
                <a:cs typeface="Arial" panose="020B0604020202020204" pitchFamily="34" charset="0"/>
              </a:rPr>
              <a:t>At this stage, the foetus’ liver is not fully formed so is unable to filter out the toxins in the way that the mother’s liver can.</a:t>
            </a:r>
          </a:p>
          <a:p>
            <a:pPr lvl="1">
              <a:buFontTx/>
              <a:buChar char="-"/>
            </a:pPr>
            <a:r>
              <a:rPr lang="en-GB" sz="2500" dirty="0">
                <a:latin typeface="Arial" panose="020B0604020202020204" pitchFamily="34" charset="0"/>
                <a:cs typeface="Arial" panose="020B0604020202020204" pitchFamily="34" charset="0"/>
              </a:rPr>
              <a:t>This alcohol in the foetus’ blood can kill brain cells and damage the nervous system at any stage of the pregnancy.</a:t>
            </a:r>
          </a:p>
          <a:p>
            <a:pPr lvl="1">
              <a:buFontTx/>
              <a:buChar char="-"/>
            </a:pPr>
            <a:r>
              <a:rPr lang="en-GB" sz="2500" dirty="0">
                <a:latin typeface="Arial" panose="020B0604020202020204" pitchFamily="34" charset="0"/>
                <a:cs typeface="Arial" panose="020B0604020202020204" pitchFamily="34" charset="0"/>
              </a:rPr>
              <a:t>There is no definitive way of categorising how alcohol could affect an unborn baby.  It would depend on the stage of pregnancy.</a:t>
            </a:r>
          </a:p>
          <a:p>
            <a:pPr lvl="1">
              <a:buFontTx/>
              <a:buChar char="-"/>
            </a:pPr>
            <a:r>
              <a:rPr lang="en-GB" sz="2500" dirty="0">
                <a:latin typeface="Arial" panose="020B0604020202020204" pitchFamily="34" charset="0"/>
                <a:cs typeface="Arial" panose="020B0604020202020204" pitchFamily="34" charset="0"/>
              </a:rPr>
              <a:t>Alcohol use by one mother may leave the baby totally unaffected.</a:t>
            </a:r>
          </a:p>
          <a:p>
            <a:pPr lvl="1">
              <a:buFontTx/>
              <a:buChar char="-"/>
            </a:pPr>
            <a:r>
              <a:rPr lang="en-GB" sz="2500" dirty="0">
                <a:latin typeface="Arial" panose="020B0604020202020204" pitchFamily="34" charset="0"/>
                <a:cs typeface="Arial" panose="020B0604020202020204" pitchFamily="34" charset="0"/>
              </a:rPr>
              <a:t>Similar alcohol use in another mother may leave the baby with FASD</a:t>
            </a:r>
            <a:r>
              <a:rPr lang="en-GB" sz="2500" dirty="0" smtClean="0">
                <a:latin typeface="Arial" panose="020B0604020202020204" pitchFamily="34" charset="0"/>
                <a:cs typeface="Arial" panose="020B0604020202020204" pitchFamily="34" charset="0"/>
              </a:rPr>
              <a:t>.</a:t>
            </a:r>
            <a:endParaRPr lang="en-GB" sz="2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29796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normAutofit fontScale="90000"/>
          </a:bodyPr>
          <a:lstStyle/>
          <a:p>
            <a:pPr algn="ctr"/>
            <a:r>
              <a:rPr lang="en-GB" dirty="0">
                <a:latin typeface="Arial" panose="020B0604020202020204" pitchFamily="34" charset="0"/>
                <a:cs typeface="Arial" panose="020B0604020202020204" pitchFamily="34" charset="0"/>
              </a:rPr>
              <a:t>What visible signs might make me think my child has an FASD?</a:t>
            </a:r>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ct val="20000"/>
              </a:spcBef>
              <a:buNone/>
            </a:pPr>
            <a:endParaRPr lang="en-GB" sz="22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200" dirty="0" smtClean="0">
                <a:solidFill>
                  <a:prstClr val="black"/>
                </a:solidFill>
                <a:latin typeface="Arial" panose="020B0604020202020204" pitchFamily="34" charset="0"/>
                <a:cs typeface="Arial" panose="020B0604020202020204" pitchFamily="34" charset="0"/>
              </a:rPr>
              <a:t>As </a:t>
            </a:r>
            <a:r>
              <a:rPr lang="en-GB" sz="2200" dirty="0">
                <a:solidFill>
                  <a:prstClr val="black"/>
                </a:solidFill>
                <a:latin typeface="Arial" panose="020B0604020202020204" pitchFamily="34" charset="0"/>
                <a:cs typeface="Arial" panose="020B0604020202020204" pitchFamily="34" charset="0"/>
              </a:rPr>
              <a:t>with the autistic spectrum, there is a wide range of signs; many children may not show them all.  Some children may have some of the signs but NOT actually have FASD.  Signs include:-</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Reduced intellectual ability</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Learning difficulties/disability</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ADHD</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Heart problems</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Behavioural and social difficulties that can be long-lasting and require therapeutic parenting in order to manage them</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Distinct facial features (e.g. flat nasal bridge, “railroad track” ears, upturned nose, smooth philtrum</a:t>
            </a:r>
            <a:r>
              <a:rPr lang="en-GB" sz="2200" dirty="0">
                <a:solidFill>
                  <a:srgbClr val="FF0000"/>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thin upper lip</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Other physical </a:t>
            </a:r>
            <a:r>
              <a:rPr lang="en-GB" sz="2200" dirty="0" smtClean="0">
                <a:solidFill>
                  <a:prstClr val="black"/>
                </a:solidFill>
                <a:latin typeface="Arial" panose="020B0604020202020204" pitchFamily="34" charset="0"/>
                <a:cs typeface="Arial" panose="020B0604020202020204" pitchFamily="34" charset="0"/>
              </a:rPr>
              <a:t>features</a:t>
            </a:r>
            <a:endParaRPr lang="en-GB" sz="2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44051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normAutofit fontScale="90000"/>
          </a:bodyPr>
          <a:lstStyle/>
          <a:p>
            <a:pPr algn="ctr"/>
            <a:r>
              <a:rPr lang="en-GB" dirty="0">
                <a:latin typeface="Arial" panose="020B0604020202020204" pitchFamily="34" charset="0"/>
                <a:cs typeface="Arial" panose="020B0604020202020204" pitchFamily="34" charset="0"/>
              </a:rPr>
              <a:t>What invisible signs might make me think my child has an FASD?</a:t>
            </a:r>
          </a:p>
        </p:txBody>
      </p:sp>
      <p:sp>
        <p:nvSpPr>
          <p:cNvPr id="3" name="Content Placeholder 2"/>
          <p:cNvSpPr>
            <a:spLocks noGrp="1"/>
          </p:cNvSpPr>
          <p:nvPr>
            <p:ph idx="1"/>
          </p:nvPr>
        </p:nvSpPr>
        <p:spPr/>
        <p:txBody>
          <a:bodyPr>
            <a:normAutofit fontScale="92500"/>
          </a:bodyPr>
          <a:lstStyle/>
          <a:p>
            <a:pPr marL="0" lvl="0" indent="0">
              <a:lnSpc>
                <a:spcPct val="100000"/>
              </a:lnSpc>
              <a:spcBef>
                <a:spcPct val="20000"/>
              </a:spcBef>
              <a:buNone/>
            </a:pPr>
            <a:endParaRPr lang="en-GB" sz="22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200" dirty="0" smtClean="0">
                <a:solidFill>
                  <a:prstClr val="black"/>
                </a:solidFill>
                <a:latin typeface="Arial" panose="020B0604020202020204" pitchFamily="34" charset="0"/>
                <a:cs typeface="Arial" panose="020B0604020202020204" pitchFamily="34" charset="0"/>
              </a:rPr>
              <a:t>Many </a:t>
            </a:r>
            <a:r>
              <a:rPr lang="en-GB" sz="2200" dirty="0">
                <a:solidFill>
                  <a:prstClr val="black"/>
                </a:solidFill>
                <a:latin typeface="Arial" panose="020B0604020202020204" pitchFamily="34" charset="0"/>
                <a:cs typeface="Arial" panose="020B0604020202020204" pitchFamily="34" charset="0"/>
              </a:rPr>
              <a:t>children who have experienced trauma and neglect will display some of these signs.  They will not all have FASD.</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Learning difficulties</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Acting on impulse</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Struggling with many aspects of school</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Difficulties understanding social situations</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Problems with higher level expressive language</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Significant difficulties with receptive language</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Struggle to understand abstract concepts including money, time and maths in general</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Problems with retaining information, paying attention or making measured </a:t>
            </a:r>
            <a:r>
              <a:rPr lang="en-GB" sz="2200" dirty="0" smtClean="0">
                <a:solidFill>
                  <a:prstClr val="black"/>
                </a:solidFill>
                <a:latin typeface="Arial" panose="020B0604020202020204" pitchFamily="34" charset="0"/>
                <a:cs typeface="Arial" panose="020B0604020202020204" pitchFamily="34" charset="0"/>
              </a:rPr>
              <a:t>judgements</a:t>
            </a:r>
            <a:endParaRPr lang="en-GB" sz="2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50588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ctr"/>
            <a:endParaRPr lang="en-GB" sz="4000" dirty="0" smtClean="0">
              <a:latin typeface="Arial" panose="020B0604020202020204" pitchFamily="34" charset="0"/>
              <a:cs typeface="Arial" panose="020B0604020202020204" pitchFamily="34" charset="0"/>
            </a:endParaRPr>
          </a:p>
          <a:p>
            <a:pPr marL="0" indent="0" algn="ctr">
              <a:buNone/>
            </a:pPr>
            <a:r>
              <a:rPr lang="en-GB" sz="4000" dirty="0">
                <a:latin typeface="Arial" panose="020B0604020202020204" pitchFamily="34" charset="0"/>
                <a:cs typeface="Arial" panose="020B0604020202020204" pitchFamily="34" charset="0"/>
              </a:rPr>
              <a:t>Some of the signs of FASD may not become obvious until a child starts secondary school, hits puberty or is expected to engage in more socially complex interactions</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2628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Signs and symptoms in 0-2 year olds</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00000" y="1620000"/>
            <a:ext cx="10347120" cy="5904206"/>
          </a:xfrm>
          <a:prstGeom prst="rect">
            <a:avLst/>
          </a:prstGeom>
        </p:spPr>
      </p:pic>
      <p:pic>
        <p:nvPicPr>
          <p:cNvPr id="6" name="Picture 5"/>
          <p:cNvPicPr>
            <a:picLocks noChangeAspect="1"/>
          </p:cNvPicPr>
          <p:nvPr/>
        </p:nvPicPr>
        <p:blipFill>
          <a:blip r:embed="rId4"/>
          <a:stretch>
            <a:fillRect/>
          </a:stretch>
        </p:blipFill>
        <p:spPr>
          <a:xfrm>
            <a:off x="9162025" y="0"/>
            <a:ext cx="3029975" cy="2292295"/>
          </a:xfrm>
          <a:prstGeom prst="rect">
            <a:avLst/>
          </a:prstGeom>
        </p:spPr>
      </p:pic>
    </p:spTree>
    <p:extLst>
      <p:ext uri="{BB962C8B-B14F-4D97-AF65-F5344CB8AC3E}">
        <p14:creationId xmlns:p14="http://schemas.microsoft.com/office/powerpoint/2010/main" val="310210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Signs and symptoms toddlers</a:t>
            </a:r>
          </a:p>
        </p:txBody>
      </p:sp>
      <p:sp>
        <p:nvSpPr>
          <p:cNvPr id="3" name="Content Placeholder 2"/>
          <p:cNvSpPr>
            <a:spLocks noGrp="1"/>
          </p:cNvSpPr>
          <p:nvPr>
            <p:ph idx="1"/>
          </p:nvPr>
        </p:nvSpPr>
        <p:spPr/>
        <p:txBody>
          <a:bodyPr/>
          <a:lstStyle/>
          <a:p>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913954" y="1440000"/>
            <a:ext cx="9951220" cy="5760000"/>
          </a:xfrm>
          <a:prstGeom prst="rect">
            <a:avLst/>
          </a:prstGeom>
        </p:spPr>
      </p:pic>
    </p:spTree>
    <p:extLst>
      <p:ext uri="{BB962C8B-B14F-4D97-AF65-F5344CB8AC3E}">
        <p14:creationId xmlns:p14="http://schemas.microsoft.com/office/powerpoint/2010/main" val="207573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Signs in school age children</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913951" y="1440000"/>
            <a:ext cx="10364098" cy="6295015"/>
          </a:xfrm>
          <a:prstGeom prst="rect">
            <a:avLst/>
          </a:prstGeom>
        </p:spPr>
      </p:pic>
    </p:spTree>
    <p:extLst>
      <p:ext uri="{BB962C8B-B14F-4D97-AF65-F5344CB8AC3E}">
        <p14:creationId xmlns:p14="http://schemas.microsoft.com/office/powerpoint/2010/main" val="24968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Symptoms in teenagers</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913951" y="1440000"/>
            <a:ext cx="10364098" cy="6005080"/>
          </a:xfrm>
          <a:prstGeom prst="rect">
            <a:avLst/>
          </a:prstGeom>
        </p:spPr>
      </p:pic>
    </p:spTree>
    <p:extLst>
      <p:ext uri="{BB962C8B-B14F-4D97-AF65-F5344CB8AC3E}">
        <p14:creationId xmlns:p14="http://schemas.microsoft.com/office/powerpoint/2010/main" val="221679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17971" cy="1325563"/>
          </a:xfrm>
        </p:spPr>
        <p:txBody>
          <a:bodyPr/>
          <a:lstStyle/>
          <a:p>
            <a:pPr algn="ctr"/>
            <a:r>
              <a:rPr lang="en-GB" dirty="0">
                <a:latin typeface="Arial" panose="020B0604020202020204" pitchFamily="34" charset="0"/>
                <a:cs typeface="Arial" panose="020B0604020202020204" pitchFamily="34" charset="0"/>
              </a:rPr>
              <a:t>FASD</a:t>
            </a:r>
          </a:p>
        </p:txBody>
      </p:sp>
      <p:sp>
        <p:nvSpPr>
          <p:cNvPr id="3" name="Content Placeholder 2"/>
          <p:cNvSpPr>
            <a:spLocks noGrp="1"/>
          </p:cNvSpPr>
          <p:nvPr>
            <p:ph idx="1"/>
          </p:nvPr>
        </p:nvSpPr>
        <p:spPr/>
        <p:txBody>
          <a:bodyPr>
            <a:normAutofit/>
          </a:bodyPr>
          <a:lstStyle/>
          <a:p>
            <a:pPr marL="0" indent="0" algn="ctr">
              <a:buNone/>
            </a:pPr>
            <a:endParaRPr lang="en-GB" sz="4800" dirty="0" smtClean="0">
              <a:latin typeface="Arial" panose="020B0604020202020204" pitchFamily="34" charset="0"/>
              <a:cs typeface="Arial" panose="020B0604020202020204" pitchFamily="34" charset="0"/>
            </a:endParaRPr>
          </a:p>
          <a:p>
            <a:pPr marL="0" indent="0" algn="ctr">
              <a:buNone/>
            </a:pPr>
            <a:endParaRPr lang="en-GB" sz="4800" dirty="0" smtClean="0">
              <a:latin typeface="Arial" panose="020B0604020202020204" pitchFamily="34" charset="0"/>
              <a:cs typeface="Arial" panose="020B0604020202020204" pitchFamily="34" charset="0"/>
            </a:endParaRPr>
          </a:p>
          <a:p>
            <a:pPr marL="0" indent="0" algn="ctr">
              <a:buNone/>
            </a:pPr>
            <a:r>
              <a:rPr lang="en-US" sz="4800" dirty="0" err="1">
                <a:latin typeface="Arial" panose="020B0604020202020204" pitchFamily="34" charset="0"/>
                <a:cs typeface="Arial" panose="020B0604020202020204" pitchFamily="34" charset="0"/>
              </a:rPr>
              <a:t>Foetal</a:t>
            </a:r>
            <a:r>
              <a:rPr lang="en-US" sz="4800" dirty="0">
                <a:latin typeface="Arial" panose="020B0604020202020204" pitchFamily="34" charset="0"/>
                <a:cs typeface="Arial" panose="020B0604020202020204" pitchFamily="34" charset="0"/>
              </a:rPr>
              <a:t> Alcohol Spectrum Disorders</a:t>
            </a:r>
            <a:endParaRPr lang="en-GB" sz="4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15053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Why is it so difficult to diagnose FASD?</a:t>
            </a: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25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500" dirty="0" smtClean="0">
                <a:solidFill>
                  <a:prstClr val="black"/>
                </a:solidFill>
                <a:latin typeface="Arial" panose="020B0604020202020204" pitchFamily="34" charset="0"/>
                <a:cs typeface="Arial" panose="020B0604020202020204" pitchFamily="34" charset="0"/>
              </a:rPr>
              <a:t>There </a:t>
            </a:r>
            <a:r>
              <a:rPr lang="en-GB" sz="2500" dirty="0">
                <a:solidFill>
                  <a:prstClr val="black"/>
                </a:solidFill>
                <a:latin typeface="Arial" panose="020B0604020202020204" pitchFamily="34" charset="0"/>
                <a:cs typeface="Arial" panose="020B0604020202020204" pitchFamily="34" charset="0"/>
              </a:rPr>
              <a:t>is no physical “test”</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Various diagnostic criteria and guidelines</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Few practitioners feel able to diagnose/  lack of FASD clinics</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It can be difficult to get a definitive history of birth mother’s alcohol use during pregnancy</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Practitioners may be reluctant to label a child with this stigmatising disability</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Concerns regarding lack of services if a diagnosis is given</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Facial features become less easy to identify in adolescents and adults</a:t>
            </a:r>
          </a:p>
          <a:p>
            <a:pPr marL="342900" lvl="0" indent="-342900">
              <a:lnSpc>
                <a:spcPct val="100000"/>
              </a:lnSpc>
              <a:spcBef>
                <a:spcPct val="20000"/>
              </a:spcBef>
            </a:pPr>
            <a:r>
              <a:rPr lang="en-GB" sz="2500" dirty="0">
                <a:solidFill>
                  <a:prstClr val="black"/>
                </a:solidFill>
                <a:latin typeface="Arial" panose="020B0604020202020204" pitchFamily="34" charset="0"/>
                <a:cs typeface="Arial" panose="020B0604020202020204" pitchFamily="34" charset="0"/>
              </a:rPr>
              <a:t>Difficulties may become more apparent in adolescents and </a:t>
            </a:r>
            <a:r>
              <a:rPr lang="en-GB" sz="2500" dirty="0" smtClean="0">
                <a:solidFill>
                  <a:prstClr val="black"/>
                </a:solidFill>
                <a:latin typeface="Arial" panose="020B0604020202020204" pitchFamily="34" charset="0"/>
                <a:cs typeface="Arial" panose="020B0604020202020204" pitchFamily="34" charset="0"/>
              </a:rPr>
              <a:t>adults</a:t>
            </a:r>
            <a:endParaRPr lang="en-GB" sz="25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63596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Why get a diagnosis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To </a:t>
            </a:r>
            <a:r>
              <a:rPr lang="en-GB" sz="3200" dirty="0">
                <a:solidFill>
                  <a:prstClr val="black"/>
                </a:solidFill>
                <a:latin typeface="Arial" panose="020B0604020202020204" pitchFamily="34" charset="0"/>
                <a:cs typeface="Arial" panose="020B0604020202020204" pitchFamily="34" charset="0"/>
              </a:rPr>
              <a:t>get advice on behaviour management and other interventions to improve children’s wellbeing</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In order to help families plan for the future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To prevent indirect consequence of the disorders, known as secondary disabilities – e.g. deteriorating issues with behaviour, social exclusion and some mental </a:t>
            </a:r>
            <a:r>
              <a:rPr lang="en-GB" sz="3200" dirty="0" smtClean="0">
                <a:solidFill>
                  <a:prstClr val="black"/>
                </a:solidFill>
                <a:latin typeface="Arial" panose="020B0604020202020204" pitchFamily="34" charset="0"/>
                <a:cs typeface="Arial" panose="020B0604020202020204" pitchFamily="34" charset="0"/>
              </a:rPr>
              <a:t>illnesses</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89325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The future?</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Despite </a:t>
            </a:r>
            <a:r>
              <a:rPr lang="en-GB" sz="3200" dirty="0">
                <a:solidFill>
                  <a:prstClr val="black"/>
                </a:solidFill>
                <a:latin typeface="Arial" panose="020B0604020202020204" pitchFamily="34" charset="0"/>
                <a:cs typeface="Arial" panose="020B0604020202020204" pitchFamily="34" charset="0"/>
              </a:rPr>
              <a:t>40 years of research gaps persist</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Evidence continues to emerge to improve understanding and knowledge base of FASD</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Diagnostic biomarkers?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Analysing correlation between SFF and patterns of neurological deficits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Improved screening, diagnosis and management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65533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FASD has some positives too!</a:t>
            </a:r>
          </a:p>
        </p:txBody>
      </p:sp>
      <p:sp>
        <p:nvSpPr>
          <p:cNvPr id="10" name="Content Placeholder 9"/>
          <p:cNvSpPr>
            <a:spLocks noGrp="1"/>
          </p:cNvSpPr>
          <p:nvPr>
            <p:ph sz="half" idx="1"/>
          </p:nvPr>
        </p:nvSpPr>
        <p:spPr/>
        <p:txBody>
          <a:bodyPr>
            <a:noAutofit/>
          </a:bodyPr>
          <a:lstStyle/>
          <a:p>
            <a:pPr marL="342900" lvl="0" indent="-342900">
              <a:lnSpc>
                <a:spcPct val="100000"/>
              </a:lnSpc>
              <a:spcBef>
                <a:spcPct val="20000"/>
              </a:spcBef>
            </a:pPr>
            <a:endParaRPr lang="en-GB" sz="18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smtClean="0">
                <a:solidFill>
                  <a:prstClr val="black"/>
                </a:solidFill>
                <a:latin typeface="Arial" panose="020B0604020202020204" pitchFamily="34" charset="0"/>
                <a:cs typeface="Arial" panose="020B0604020202020204" pitchFamily="34" charset="0"/>
              </a:rPr>
              <a:t>Likes </a:t>
            </a:r>
            <a:r>
              <a:rPr lang="en-GB" sz="1800" dirty="0">
                <a:solidFill>
                  <a:prstClr val="black"/>
                </a:solidFill>
                <a:latin typeface="Arial" panose="020B0604020202020204" pitchFamily="34" charset="0"/>
                <a:cs typeface="Arial" panose="020B0604020202020204" pitchFamily="34" charset="0"/>
              </a:rPr>
              <a:t>cuddles, cheerful and tactile</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Friendly, outgoing, gregarious and tactile</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Happy in an environment that accepts them and provides ongoing support</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Loving, caring, kind, concerned, sensitive, loyal, faithful</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Affectionate, compassionate, sensitive</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Determined, committed, persistent</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Spontaneous, curious, involved</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Energetic, hard-working, athletic</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Fair and co-operative</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Likes to be asked to help</a:t>
            </a:r>
          </a:p>
          <a:p>
            <a:pPr marL="342900" lvl="0" indent="-342900">
              <a:lnSpc>
                <a:spcPct val="100000"/>
              </a:lnSpc>
              <a:spcBef>
                <a:spcPct val="20000"/>
              </a:spcBef>
            </a:pPr>
            <a:r>
              <a:rPr lang="en-GB" sz="1800" dirty="0">
                <a:solidFill>
                  <a:prstClr val="black"/>
                </a:solidFill>
                <a:latin typeface="Arial" panose="020B0604020202020204" pitchFamily="34" charset="0"/>
                <a:cs typeface="Arial" panose="020B0604020202020204" pitchFamily="34" charset="0"/>
              </a:rPr>
              <a:t>Highly </a:t>
            </a:r>
            <a:r>
              <a:rPr lang="en-GB" sz="1800" dirty="0" smtClean="0">
                <a:solidFill>
                  <a:prstClr val="black"/>
                </a:solidFill>
                <a:latin typeface="Arial" panose="020B0604020202020204" pitchFamily="34" charset="0"/>
                <a:cs typeface="Arial" panose="020B0604020202020204" pitchFamily="34" charset="0"/>
              </a:rPr>
              <a:t>verbal</a:t>
            </a:r>
            <a:endParaRPr lang="en-GB" sz="1800" dirty="0">
              <a:solidFill>
                <a:prstClr val="black"/>
              </a:solidFill>
              <a:latin typeface="Arial" panose="020B0604020202020204" pitchFamily="34" charset="0"/>
              <a:cs typeface="Arial" panose="020B0604020202020204" pitchFamily="34" charset="0"/>
            </a:endParaRPr>
          </a:p>
        </p:txBody>
      </p:sp>
      <p:sp>
        <p:nvSpPr>
          <p:cNvPr id="11" name="Content Placeholder 10"/>
          <p:cNvSpPr>
            <a:spLocks noGrp="1"/>
          </p:cNvSpPr>
          <p:nvPr>
            <p:ph sz="half" idx="2"/>
          </p:nvPr>
        </p:nvSpPr>
        <p:spPr/>
        <p:txBody>
          <a:bodyPr>
            <a:normAutofit lnSpcReduction="10000"/>
          </a:bodyPr>
          <a:lstStyle/>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Kind </a:t>
            </a:r>
            <a:r>
              <a:rPr lang="en-GB" sz="1800" dirty="0">
                <a:latin typeface="Arial" panose="020B0604020202020204" pitchFamily="34" charset="0"/>
                <a:cs typeface="Arial" panose="020B0604020202020204" pitchFamily="34" charset="0"/>
              </a:rPr>
              <a:t>with younger children and animals</a:t>
            </a:r>
          </a:p>
          <a:p>
            <a:r>
              <a:rPr lang="en-GB" sz="1800" dirty="0">
                <a:latin typeface="Arial" panose="020B0604020202020204" pitchFamily="34" charset="0"/>
                <a:cs typeface="Arial" panose="020B0604020202020204" pitchFamily="34" charset="0"/>
              </a:rPr>
              <a:t>Able to problem solve with appropriate support</a:t>
            </a:r>
          </a:p>
          <a:p>
            <a:r>
              <a:rPr lang="en-GB" sz="1800" dirty="0">
                <a:latin typeface="Arial" panose="020B0604020202020204" pitchFamily="34" charset="0"/>
                <a:cs typeface="Arial" panose="020B0604020202020204" pitchFamily="34" charset="0"/>
              </a:rPr>
              <a:t>Concrete thinking</a:t>
            </a:r>
          </a:p>
          <a:p>
            <a:r>
              <a:rPr lang="en-GB" sz="1800" dirty="0">
                <a:latin typeface="Arial" panose="020B0604020202020204" pitchFamily="34" charset="0"/>
                <a:cs typeface="Arial" panose="020B0604020202020204" pitchFamily="34" charset="0"/>
              </a:rPr>
              <a:t>Strong visual memory</a:t>
            </a:r>
          </a:p>
          <a:p>
            <a:r>
              <a:rPr lang="en-GB" sz="1800" dirty="0">
                <a:latin typeface="Arial" panose="020B0604020202020204" pitchFamily="34" charset="0"/>
                <a:cs typeface="Arial" panose="020B0604020202020204" pitchFamily="34" charset="0"/>
              </a:rPr>
              <a:t>Ability to learn by doing (kinaesthetic learner)</a:t>
            </a:r>
          </a:p>
          <a:p>
            <a:r>
              <a:rPr lang="en-GB" sz="1800" dirty="0">
                <a:latin typeface="Arial" panose="020B0604020202020204" pitchFamily="34" charset="0"/>
                <a:cs typeface="Arial" panose="020B0604020202020204" pitchFamily="34" charset="0"/>
              </a:rPr>
              <a:t>Artistic</a:t>
            </a:r>
          </a:p>
          <a:p>
            <a:r>
              <a:rPr lang="en-GB" sz="1800" dirty="0">
                <a:latin typeface="Arial" panose="020B0604020202020204" pitchFamily="34" charset="0"/>
                <a:cs typeface="Arial" panose="020B0604020202020204" pitchFamily="34" charset="0"/>
              </a:rPr>
              <a:t>Musical</a:t>
            </a:r>
          </a:p>
          <a:p>
            <a:r>
              <a:rPr lang="en-GB" sz="1800" dirty="0">
                <a:latin typeface="Arial" panose="020B0604020202020204" pitchFamily="34" charset="0"/>
                <a:cs typeface="Arial" panose="020B0604020202020204" pitchFamily="34" charset="0"/>
              </a:rPr>
              <a:t>Mechanical skills</a:t>
            </a:r>
          </a:p>
          <a:p>
            <a:r>
              <a:rPr lang="en-GB" sz="1800" dirty="0">
                <a:latin typeface="Arial" panose="020B0604020202020204" pitchFamily="34" charset="0"/>
                <a:cs typeface="Arial" panose="020B0604020202020204" pitchFamily="34" charset="0"/>
              </a:rPr>
              <a:t>Interested in construction and gardening</a:t>
            </a:r>
          </a:p>
          <a:p>
            <a:r>
              <a:rPr lang="en-GB" sz="1800" dirty="0">
                <a:latin typeface="Arial" panose="020B0604020202020204" pitchFamily="34" charset="0"/>
                <a:cs typeface="Arial" panose="020B0604020202020204" pitchFamily="34" charset="0"/>
              </a:rPr>
              <a:t>Good sense of humour</a:t>
            </a:r>
          </a:p>
          <a:p>
            <a:r>
              <a:rPr lang="en-GB" sz="1800" dirty="0">
                <a:latin typeface="Arial" panose="020B0604020202020204" pitchFamily="34" charset="0"/>
                <a:cs typeface="Arial" panose="020B0604020202020204" pitchFamily="34" charset="0"/>
              </a:rPr>
              <a:t>Enjoys telling </a:t>
            </a:r>
            <a:r>
              <a:rPr lang="en-GB" sz="1800" dirty="0" smtClean="0">
                <a:latin typeface="Arial" panose="020B0604020202020204" pitchFamily="34" charset="0"/>
                <a:cs typeface="Arial" panose="020B0604020202020204" pitchFamily="34" charset="0"/>
              </a:rPr>
              <a:t>stories</a:t>
            </a:r>
            <a:endParaRPr lang="en-GB"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13" name="TextBox 12">
            <a:extLst>
              <a:ext uri="{FF2B5EF4-FFF2-40B4-BE49-F238E27FC236}">
                <a16:creationId xmlns:a16="http://schemas.microsoft.com/office/drawing/2014/main" id="{35EEE966-8BE4-48DD-8AE3-5786D145D56F}"/>
              </a:ext>
            </a:extLst>
          </p:cNvPr>
          <p:cNvSpPr txBox="1"/>
          <p:nvPr/>
        </p:nvSpPr>
        <p:spPr>
          <a:xfrm>
            <a:off x="1260000" y="1440000"/>
            <a:ext cx="8163192" cy="646331"/>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There are many positive aspects to the personalities and characteristics of a person with FASD including:-</a:t>
            </a:r>
          </a:p>
        </p:txBody>
      </p:sp>
    </p:spTree>
    <p:extLst>
      <p:ext uri="{BB962C8B-B14F-4D97-AF65-F5344CB8AC3E}">
        <p14:creationId xmlns:p14="http://schemas.microsoft.com/office/powerpoint/2010/main" val="2559964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Doing things differently</a:t>
            </a:r>
          </a:p>
        </p:txBody>
      </p:sp>
      <p:sp>
        <p:nvSpPr>
          <p:cNvPr id="3" name="Content Placeholder 2"/>
          <p:cNvSpPr>
            <a:spLocks noGrp="1"/>
          </p:cNvSpPr>
          <p:nvPr>
            <p:ph idx="1"/>
          </p:nvPr>
        </p:nvSpPr>
        <p:spPr/>
        <p:txBody>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As </a:t>
            </a:r>
            <a:r>
              <a:rPr lang="en-GB" sz="3200" dirty="0">
                <a:solidFill>
                  <a:prstClr val="black"/>
                </a:solidFill>
                <a:latin typeface="Arial" panose="020B0604020202020204" pitchFamily="34" charset="0"/>
                <a:cs typeface="Arial" panose="020B0604020202020204" pitchFamily="34" charset="0"/>
              </a:rPr>
              <a:t>parents, you may need to pay more attention to ensuring routines are in place and children are helped to prepare for their daily activities.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Think about your child’s emotional/social age rather than their chronological age may help.</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You may need to continue helping older children, teenagers and adults with these daily living tasks</a:t>
            </a:r>
            <a:r>
              <a:rPr lang="en-GB" sz="3200" dirty="0" smtClean="0">
                <a:solidFill>
                  <a:prstClr val="black"/>
                </a:solidFill>
                <a:latin typeface="Arial" panose="020B0604020202020204" pitchFamily="34" charset="0"/>
                <a:cs typeface="Arial" panose="020B0604020202020204" pitchFamily="34" charset="0"/>
              </a:rPr>
              <a:t>.</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1921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74726" cy="1325563"/>
          </a:xfrm>
        </p:spPr>
        <p:txBody>
          <a:bodyPr/>
          <a:lstStyle/>
          <a:p>
            <a:pPr algn="ctr"/>
            <a:r>
              <a:rPr lang="en-GB" dirty="0">
                <a:latin typeface="Arial" panose="020B0604020202020204" pitchFamily="34" charset="0"/>
                <a:cs typeface="Arial" panose="020B0604020202020204" pitchFamily="34" charset="0"/>
              </a:rPr>
              <a:t>Using visual reminders</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2" descr="Pink Green Yellow Blue and Purple Sticky Note Mounted on White Painted Wall">
            <a:extLst>
              <a:ext uri="{FF2B5EF4-FFF2-40B4-BE49-F238E27FC236}">
                <a16:creationId xmlns:a16="http://schemas.microsoft.com/office/drawing/2014/main" id="{6FBF1C49-4C95-4062-B7D0-9FE7F9DFDA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279" y="1652587"/>
            <a:ext cx="2852371" cy="2181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9406A2-7043-4B68-80B6-2479823F5A75}"/>
              </a:ext>
            </a:extLst>
          </p:cNvPr>
          <p:cNvPicPr>
            <a:picLocks noChangeAspect="1"/>
          </p:cNvPicPr>
          <p:nvPr/>
        </p:nvPicPr>
        <p:blipFill>
          <a:blip r:embed="rId5"/>
          <a:stretch>
            <a:fillRect/>
          </a:stretch>
        </p:blipFill>
        <p:spPr>
          <a:xfrm>
            <a:off x="5410200" y="1804987"/>
            <a:ext cx="3046284" cy="2028825"/>
          </a:xfrm>
          <a:prstGeom prst="rect">
            <a:avLst/>
          </a:prstGeom>
        </p:spPr>
      </p:pic>
      <p:pic>
        <p:nvPicPr>
          <p:cNvPr id="8" name="Picture 7">
            <a:extLst>
              <a:ext uri="{FF2B5EF4-FFF2-40B4-BE49-F238E27FC236}">
                <a16:creationId xmlns:a16="http://schemas.microsoft.com/office/drawing/2014/main" id="{D3087EC9-8A90-469B-95C1-23FE9A5759AF}"/>
              </a:ext>
            </a:extLst>
          </p:cNvPr>
          <p:cNvPicPr>
            <a:picLocks noChangeAspect="1"/>
          </p:cNvPicPr>
          <p:nvPr/>
        </p:nvPicPr>
        <p:blipFill>
          <a:blip r:embed="rId6"/>
          <a:stretch>
            <a:fillRect/>
          </a:stretch>
        </p:blipFill>
        <p:spPr>
          <a:xfrm>
            <a:off x="540000" y="3996000"/>
            <a:ext cx="4158034" cy="2340000"/>
          </a:xfrm>
          <a:prstGeom prst="rect">
            <a:avLst/>
          </a:prstGeom>
        </p:spPr>
      </p:pic>
      <p:pic>
        <p:nvPicPr>
          <p:cNvPr id="9" name="Picture 8">
            <a:extLst>
              <a:ext uri="{FF2B5EF4-FFF2-40B4-BE49-F238E27FC236}">
                <a16:creationId xmlns:a16="http://schemas.microsoft.com/office/drawing/2014/main" id="{3BF890DC-1D18-4329-823C-F0FEA451F865}"/>
              </a:ext>
            </a:extLst>
          </p:cNvPr>
          <p:cNvPicPr>
            <a:picLocks noChangeAspect="1"/>
          </p:cNvPicPr>
          <p:nvPr/>
        </p:nvPicPr>
        <p:blipFill>
          <a:blip r:embed="rId7"/>
          <a:stretch>
            <a:fillRect/>
          </a:stretch>
        </p:blipFill>
        <p:spPr>
          <a:xfrm>
            <a:off x="5292080" y="4114800"/>
            <a:ext cx="3200400" cy="2133033"/>
          </a:xfrm>
          <a:prstGeom prst="rect">
            <a:avLst/>
          </a:prstGeom>
        </p:spPr>
      </p:pic>
    </p:spTree>
    <p:extLst>
      <p:ext uri="{BB962C8B-B14F-4D97-AF65-F5344CB8AC3E}">
        <p14:creationId xmlns:p14="http://schemas.microsoft.com/office/powerpoint/2010/main" val="300325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Helping with organisational skills</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2" descr="https://tse1.mm.bing.net/th?id=OIP.wJRrpGCTYXGc42tOI1IrfgHaJX&amp;pid=15.1&amp;P=0&amp;w=300&amp;h=300">
            <a:extLst>
              <a:ext uri="{FF2B5EF4-FFF2-40B4-BE49-F238E27FC236}">
                <a16:creationId xmlns:a16="http://schemas.microsoft.com/office/drawing/2014/main" id="{1C31A240-CC1D-4B83-9A92-4E0EBB3A3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00" y="2160000"/>
            <a:ext cx="22669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82293D-25FB-423B-AFC8-E18C8368A61F}"/>
              </a:ext>
            </a:extLst>
          </p:cNvPr>
          <p:cNvPicPr>
            <a:picLocks noChangeAspect="1"/>
          </p:cNvPicPr>
          <p:nvPr/>
        </p:nvPicPr>
        <p:blipFill>
          <a:blip r:embed="rId5"/>
          <a:stretch>
            <a:fillRect/>
          </a:stretch>
        </p:blipFill>
        <p:spPr>
          <a:xfrm>
            <a:off x="3780000" y="3240000"/>
            <a:ext cx="2857500" cy="2857500"/>
          </a:xfrm>
          <a:prstGeom prst="rect">
            <a:avLst/>
          </a:prstGeom>
        </p:spPr>
      </p:pic>
      <p:pic>
        <p:nvPicPr>
          <p:cNvPr id="8" name="Picture 4" descr="https://s-media-cache-ak0.pinimg.com/736x/f7/89/d6/f789d60ea6e121e90ce73dfdfd617fc9.jpg">
            <a:extLst>
              <a:ext uri="{FF2B5EF4-FFF2-40B4-BE49-F238E27FC236}">
                <a16:creationId xmlns:a16="http://schemas.microsoft.com/office/drawing/2014/main" id="{EB1C6B58-CBB5-40FD-8937-A5405E7E27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000" y="1980000"/>
            <a:ext cx="327829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5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Why may a child display challenging behaviour?</a:t>
            </a: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2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smtClean="0">
                <a:solidFill>
                  <a:prstClr val="black"/>
                </a:solidFill>
                <a:latin typeface="Arial" panose="020B0604020202020204" pitchFamily="34" charset="0"/>
                <a:cs typeface="Arial" panose="020B0604020202020204" pitchFamily="34" charset="0"/>
              </a:rPr>
              <a:t>Sensory </a:t>
            </a:r>
            <a:r>
              <a:rPr lang="en-GB" sz="2200" dirty="0">
                <a:solidFill>
                  <a:prstClr val="black"/>
                </a:solidFill>
                <a:latin typeface="Arial" panose="020B0604020202020204" pitchFamily="34" charset="0"/>
                <a:cs typeface="Arial" panose="020B0604020202020204" pitchFamily="34" charset="0"/>
              </a:rPr>
              <a:t>overload (e.g. large crowds, loud noises, changes to routine around mealtimes)</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Getting frustrated with themselves or with others (helping a child to recognise what it </a:t>
            </a:r>
            <a:r>
              <a:rPr lang="en-GB" sz="2200" b="1" dirty="0">
                <a:solidFill>
                  <a:prstClr val="black"/>
                </a:solidFill>
                <a:latin typeface="Arial" panose="020B0604020202020204" pitchFamily="34" charset="0"/>
                <a:cs typeface="Arial" panose="020B0604020202020204" pitchFamily="34" charset="0"/>
              </a:rPr>
              <a:t>feels like</a:t>
            </a:r>
            <a:r>
              <a:rPr lang="en-GB" sz="2200" dirty="0">
                <a:solidFill>
                  <a:prstClr val="black"/>
                </a:solidFill>
                <a:latin typeface="Arial" panose="020B0604020202020204" pitchFamily="34" charset="0"/>
                <a:cs typeface="Arial" panose="020B0604020202020204" pitchFamily="34" charset="0"/>
              </a:rPr>
              <a:t> when they are starting to become angry or feeling overwhelmed can help)</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Unable to effectively communicate what’s going on in their head (they may have limited expressive language but more commonly it is their receptive language which is immature).  They may struggle to read body language – it can be helpful to do specific work with them on recognising social cues, facial expressions and other non-verbal communication</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Need for stimulation – the majority of children with FASD also have ADHD.  They struggle to sit still and stay focussed without fidgeting; providing them with something to fidget with in the classroom, for example, can be really helpful</a:t>
            </a:r>
            <a:r>
              <a:rPr lang="en-GB" sz="2200" dirty="0" smtClean="0">
                <a:solidFill>
                  <a:prstClr val="black"/>
                </a:solidFill>
                <a:latin typeface="Arial" panose="020B0604020202020204" pitchFamily="34" charset="0"/>
                <a:cs typeface="Arial" panose="020B0604020202020204" pitchFamily="34" charset="0"/>
              </a:rPr>
              <a:t>.</a:t>
            </a:r>
            <a:endParaRPr lang="en-GB" sz="2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86558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cdn6.bigcommerce.com/s-ghsrgu/products/550/images/2201/chewelry-smiley-face-pair-blue-orange__03674.1493692401.1280.1280.jpg?c=2">
            <a:extLst>
              <a:ext uri="{FF2B5EF4-FFF2-40B4-BE49-F238E27FC236}">
                <a16:creationId xmlns:a16="http://schemas.microsoft.com/office/drawing/2014/main" id="{B73A7CDF-ECEB-4C18-B270-2329E0B1BE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0" y="419267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Ideas  to help</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2" descr="Photography of a Boy Wearing Sunglasses">
            <a:extLst>
              <a:ext uri="{FF2B5EF4-FFF2-40B4-BE49-F238E27FC236}">
                <a16:creationId xmlns:a16="http://schemas.microsoft.com/office/drawing/2014/main" id="{3CB42978-221F-4EC1-8B30-F977845599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30" y="1968501"/>
            <a:ext cx="2802451" cy="1612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cheatsheet.com/wp-content/uploads/2017/03/Pile-of-many-clothes-and-a-nothing-to-wear-top..jpg?x40965">
            <a:extLst>
              <a:ext uri="{FF2B5EF4-FFF2-40B4-BE49-F238E27FC236}">
                <a16:creationId xmlns:a16="http://schemas.microsoft.com/office/drawing/2014/main" id="{4B79E625-6EB7-42A3-BF96-BE2655BD19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000" y="3733800"/>
            <a:ext cx="3047459" cy="2401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friendshipcircle.org/blog/wp-content/uploads/2012/03/Headphones1-624x342.jpg">
            <a:extLst>
              <a:ext uri="{FF2B5EF4-FFF2-40B4-BE49-F238E27FC236}">
                <a16:creationId xmlns:a16="http://schemas.microsoft.com/office/drawing/2014/main" id="{6183F757-4C6A-460F-8921-877E010751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000" y="1968501"/>
            <a:ext cx="3657600" cy="2004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30F599B-6518-4BCE-BB38-5D4D23434EAB}"/>
              </a:ext>
            </a:extLst>
          </p:cNvPr>
          <p:cNvPicPr>
            <a:picLocks noChangeAspect="1"/>
          </p:cNvPicPr>
          <p:nvPr/>
        </p:nvPicPr>
        <p:blipFill>
          <a:blip r:embed="rId8"/>
          <a:stretch>
            <a:fillRect/>
          </a:stretch>
        </p:blipFill>
        <p:spPr>
          <a:xfrm>
            <a:off x="9360000" y="1968501"/>
            <a:ext cx="1498601" cy="2247901"/>
          </a:xfrm>
          <a:prstGeom prst="rect">
            <a:avLst/>
          </a:prstGeom>
        </p:spPr>
      </p:pic>
      <p:pic>
        <p:nvPicPr>
          <p:cNvPr id="11" name="Picture 10">
            <a:extLst>
              <a:ext uri="{FF2B5EF4-FFF2-40B4-BE49-F238E27FC236}">
                <a16:creationId xmlns:a16="http://schemas.microsoft.com/office/drawing/2014/main" id="{81C59F52-5CB5-41D5-B832-57D93B1C4D9F}"/>
              </a:ext>
            </a:extLst>
          </p:cNvPr>
          <p:cNvPicPr>
            <a:picLocks noChangeAspect="1"/>
          </p:cNvPicPr>
          <p:nvPr/>
        </p:nvPicPr>
        <p:blipFill>
          <a:blip r:embed="rId9"/>
          <a:stretch>
            <a:fillRect/>
          </a:stretch>
        </p:blipFill>
        <p:spPr>
          <a:xfrm>
            <a:off x="8640000" y="4403271"/>
            <a:ext cx="2438400" cy="2438400"/>
          </a:xfrm>
          <a:prstGeom prst="rect">
            <a:avLst/>
          </a:prstGeom>
        </p:spPr>
      </p:pic>
    </p:spTree>
    <p:extLst>
      <p:ext uri="{BB962C8B-B14F-4D97-AF65-F5344CB8AC3E}">
        <p14:creationId xmlns:p14="http://schemas.microsoft.com/office/powerpoint/2010/main" val="288311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pleasantestthing.com/wp-content/uploads/2015/03/rice-sensory-play.jpg">
            <a:extLst>
              <a:ext uri="{FF2B5EF4-FFF2-40B4-BE49-F238E27FC236}">
                <a16:creationId xmlns:a16="http://schemas.microsoft.com/office/drawing/2014/main" id="{9255BA33-7FAE-4BB9-BD11-24F36D8E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80027"/>
            <a:ext cx="3009900" cy="202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More ideas to help</a:t>
            </a:r>
          </a:p>
        </p:txBody>
      </p:sp>
      <p:sp>
        <p:nvSpPr>
          <p:cNvPr id="3" name="Content Placeholder 2"/>
          <p:cNvSpPr>
            <a:spLocks noGrp="1"/>
          </p:cNvSpPr>
          <p:nvPr>
            <p:ph idx="1"/>
          </p:nvPr>
        </p:nvSpPr>
        <p:spPr/>
        <p:txBody>
          <a:bodyPr/>
          <a:lstStyle/>
          <a:p>
            <a:pPr marL="342900" lvl="0" indent="-342900">
              <a:lnSpc>
                <a:spcPct val="100000"/>
              </a:lnSpc>
              <a:spcBef>
                <a:spcPct val="20000"/>
              </a:spcBef>
            </a:pPr>
            <a:r>
              <a:rPr lang="en-GB" sz="1600" dirty="0">
                <a:solidFill>
                  <a:prstClr val="black"/>
                </a:solidFill>
                <a:latin typeface="Arial" panose="020B0604020202020204" pitchFamily="34" charset="0"/>
                <a:cs typeface="Arial" panose="020B0604020202020204" pitchFamily="34" charset="0"/>
              </a:rPr>
              <a:t>Ask a child to repeat instructions back to you </a:t>
            </a:r>
            <a:r>
              <a:rPr lang="en-GB" sz="1600" b="1" dirty="0">
                <a:solidFill>
                  <a:prstClr val="black"/>
                </a:solidFill>
                <a:latin typeface="Arial" panose="020B0604020202020204" pitchFamily="34" charset="0"/>
                <a:cs typeface="Arial" panose="020B0604020202020204" pitchFamily="34" charset="0"/>
              </a:rPr>
              <a:t>in their own words</a:t>
            </a:r>
            <a:r>
              <a:rPr lang="en-GB" sz="1600" dirty="0">
                <a:solidFill>
                  <a:prstClr val="black"/>
                </a:solidFill>
                <a:latin typeface="Arial" panose="020B0604020202020204" pitchFamily="34" charset="0"/>
                <a:cs typeface="Arial" panose="020B0604020202020204" pitchFamily="34" charset="0"/>
              </a:rPr>
              <a:t> to check they’ve understood; repeating back rote style does not necessarily equate with understanding.</a:t>
            </a:r>
          </a:p>
          <a:p>
            <a:pPr marL="342900" lvl="0" indent="-342900">
              <a:lnSpc>
                <a:spcPct val="100000"/>
              </a:lnSpc>
              <a:spcBef>
                <a:spcPct val="20000"/>
              </a:spcBef>
            </a:pPr>
            <a:r>
              <a:rPr lang="en-GB" sz="1600" dirty="0">
                <a:solidFill>
                  <a:prstClr val="black"/>
                </a:solidFill>
                <a:latin typeface="Arial" panose="020B0604020202020204" pitchFamily="34" charset="0"/>
                <a:cs typeface="Arial" panose="020B0604020202020204" pitchFamily="34" charset="0"/>
              </a:rPr>
              <a:t>Give one instruction at a time, in a concrete format; e.g. “Tell me what you are thinking about while you look at that photo of yourself” rather than “Penny for your thoughts”.</a:t>
            </a:r>
          </a:p>
          <a:p>
            <a:pPr marL="342900" lvl="0" indent="-342900">
              <a:lnSpc>
                <a:spcPct val="100000"/>
              </a:lnSpc>
              <a:spcBef>
                <a:spcPct val="20000"/>
              </a:spcBef>
            </a:pPr>
            <a:r>
              <a:rPr lang="en-GB" sz="1600" dirty="0">
                <a:solidFill>
                  <a:prstClr val="black"/>
                </a:solidFill>
                <a:latin typeface="Arial" panose="020B0604020202020204" pitchFamily="34" charset="0"/>
                <a:cs typeface="Arial" panose="020B0604020202020204" pitchFamily="34" charset="0"/>
              </a:rPr>
              <a:t>You can help children understand physical boundaries/personal space by using coloured tape to mark out a child’s space at the dining table or desk in school</a:t>
            </a:r>
          </a:p>
          <a:p>
            <a:pPr marL="342900" lvl="0" indent="-342900">
              <a:lnSpc>
                <a:spcPct val="100000"/>
              </a:lnSpc>
              <a:spcBef>
                <a:spcPct val="20000"/>
              </a:spcBef>
            </a:pPr>
            <a:r>
              <a:rPr lang="en-GB" sz="1600" dirty="0">
                <a:solidFill>
                  <a:prstClr val="black"/>
                </a:solidFill>
                <a:latin typeface="Arial" panose="020B0604020202020204" pitchFamily="34" charset="0"/>
                <a:cs typeface="Arial" panose="020B0604020202020204" pitchFamily="34" charset="0"/>
              </a:rPr>
              <a:t>Some children have a genuine difficulty in understanding ownership and often get into trouble for taking things that aren’t theirs.  These children need regular reminders that they need to ask before taking something, and that somethings can be borrowed but others need to be paid for </a:t>
            </a: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2" descr="3x3 Rubik's Cube">
            <a:extLst>
              <a:ext uri="{FF2B5EF4-FFF2-40B4-BE49-F238E27FC236}">
                <a16:creationId xmlns:a16="http://schemas.microsoft.com/office/drawing/2014/main" id="{AA5D2953-B2F0-4BFF-A92A-0430EE888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0" y="4476811"/>
            <a:ext cx="2744866" cy="1828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lack Hand Spinner">
            <a:extLst>
              <a:ext uri="{FF2B5EF4-FFF2-40B4-BE49-F238E27FC236}">
                <a16:creationId xmlns:a16="http://schemas.microsoft.com/office/drawing/2014/main" id="{998D2960-6DAD-428C-B32C-6E50147DCC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000" y="4380027"/>
            <a:ext cx="2503217" cy="214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8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normAutofit fontScale="90000"/>
          </a:bodyPr>
          <a:lstStyle/>
          <a:p>
            <a:pPr algn="ctr"/>
            <a:r>
              <a:rPr lang="en-GB" dirty="0">
                <a:latin typeface="Arial" panose="020B0604020202020204" pitchFamily="34" charset="0"/>
                <a:cs typeface="Arial" panose="020B0604020202020204" pitchFamily="34" charset="0"/>
              </a:rPr>
              <a:t>The NAS Post Adoption Training and Development </a:t>
            </a:r>
            <a:r>
              <a:rPr lang="en-GB" dirty="0" smtClean="0">
                <a:latin typeface="Arial" panose="020B0604020202020204" pitchFamily="34" charset="0"/>
                <a:cs typeface="Arial" panose="020B0604020202020204" pitchFamily="34" charset="0"/>
              </a:rPr>
              <a:t>Framework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smtClean="0">
                <a:solidFill>
                  <a:prstClr val="black"/>
                </a:solidFill>
                <a:latin typeface="Arial" panose="020B0604020202020204" pitchFamily="34" charset="0"/>
                <a:cs typeface="Arial" panose="020B0604020202020204" pitchFamily="34" charset="0"/>
              </a:rPr>
              <a:t>These </a:t>
            </a:r>
            <a:r>
              <a:rPr lang="en-GB" dirty="0">
                <a:solidFill>
                  <a:prstClr val="black"/>
                </a:solidFill>
                <a:latin typeface="Arial" panose="020B0604020202020204" pitchFamily="34" charset="0"/>
                <a:cs typeface="Arial" panose="020B0604020202020204" pitchFamily="34" charset="0"/>
              </a:rPr>
              <a:t>materials have been developed for the National Adoption Service for adoptive families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Their purpose is to provide a learning and development resource for adopters post placement</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These tools can be used by groups or by individuals.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There is lots of information in the notes below each slide so it is important to read these too as they provide much more information, and some useful ideas for more reading</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186156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What if you have a child who struggles with food?</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2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smtClean="0">
                <a:solidFill>
                  <a:prstClr val="black"/>
                </a:solidFill>
                <a:latin typeface="Arial" panose="020B0604020202020204" pitchFamily="34" charset="0"/>
                <a:cs typeface="Arial" panose="020B0604020202020204" pitchFamily="34" charset="0"/>
              </a:rPr>
              <a:t>The </a:t>
            </a:r>
            <a:r>
              <a:rPr lang="en-GB" sz="2200" dirty="0">
                <a:solidFill>
                  <a:prstClr val="black"/>
                </a:solidFill>
                <a:latin typeface="Arial" panose="020B0604020202020204" pitchFamily="34" charset="0"/>
                <a:cs typeface="Arial" panose="020B0604020202020204" pitchFamily="34" charset="0"/>
              </a:rPr>
              <a:t>most important thing is to consult a medical professional if you are at all worried about feeding issues, including weight loss or if the child isn’t growing.</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The child may have problems with their sucking reflex.</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They may take a long time to eat and then regurgitate their food.</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It’s really important to stick to strict routines around food/ mealtimes.</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Make sure you use the same bottles, teats, bibs, plates, spoons, etc.</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If a baby is easily distracted while feeding, consider going to do it in a quiet, darker room.</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Avoid having the TV or music playing while a child is eating.</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Consider whether children with sensory issues will find certain foods difficult to eat due to texture, flavour, etc</a:t>
            </a:r>
            <a:r>
              <a:rPr lang="en-GB" sz="2200" dirty="0" smtClean="0">
                <a:solidFill>
                  <a:prstClr val="black"/>
                </a:solidFill>
                <a:latin typeface="Arial" panose="020B0604020202020204" pitchFamily="34" charset="0"/>
                <a:cs typeface="Arial" panose="020B0604020202020204" pitchFamily="34" charset="0"/>
              </a:rPr>
              <a:t>.</a:t>
            </a:r>
            <a:endParaRPr lang="en-GB" sz="2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429438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sz="4000" dirty="0">
                <a:solidFill>
                  <a:prstClr val="black"/>
                </a:solidFill>
                <a:latin typeface="Arial" panose="020B0604020202020204" pitchFamily="34" charset="0"/>
                <a:cs typeface="Arial" panose="020B0604020202020204" pitchFamily="34" charset="0"/>
              </a:rPr>
              <a:t>It’s a nightmare getting my child  dressed – what can I do?</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If </a:t>
            </a:r>
            <a:r>
              <a:rPr lang="en-GB" sz="3200" dirty="0">
                <a:solidFill>
                  <a:prstClr val="black"/>
                </a:solidFill>
                <a:latin typeface="Arial" panose="020B0604020202020204" pitchFamily="34" charset="0"/>
                <a:cs typeface="Arial" panose="020B0604020202020204" pitchFamily="34" charset="0"/>
              </a:rPr>
              <a:t>they have problem with fine motor skills they might need help with buttons, zips, laces.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They may not be a good judge about whether to wear warm clothes in winter and less layers in summer!</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Consider whether cuffs, waistbands, collars, lace up shoes etc. can feel overly restrictive.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Some children may even find clothes that are too bright over stimulating</a:t>
            </a:r>
            <a:r>
              <a:rPr lang="en-GB" sz="3200" dirty="0" smtClean="0">
                <a:solidFill>
                  <a:prstClr val="black"/>
                </a:solidFill>
                <a:latin typeface="Arial" panose="020B0604020202020204" pitchFamily="34" charset="0"/>
                <a:cs typeface="Arial" panose="020B0604020202020204" pitchFamily="34" charset="0"/>
              </a:rPr>
              <a:t>.</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524753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Keeping a child with FASD safe</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27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700" dirty="0" smtClean="0">
                <a:solidFill>
                  <a:prstClr val="black"/>
                </a:solidFill>
                <a:latin typeface="Arial" panose="020B0604020202020204" pitchFamily="34" charset="0"/>
                <a:cs typeface="Arial" panose="020B0604020202020204" pitchFamily="34" charset="0"/>
              </a:rPr>
              <a:t>A </a:t>
            </a:r>
            <a:r>
              <a:rPr lang="en-GB" sz="2700" dirty="0">
                <a:solidFill>
                  <a:prstClr val="black"/>
                </a:solidFill>
                <a:latin typeface="Arial" panose="020B0604020202020204" pitchFamily="34" charset="0"/>
                <a:cs typeface="Arial" panose="020B0604020202020204" pitchFamily="34" charset="0"/>
              </a:rPr>
              <a:t>child with FASD is likely to need closer supervision because socially and emotionally they can be at half their chronological age.  We need to meet their safety and care needs based on their social/emotional age.</a:t>
            </a:r>
          </a:p>
          <a:p>
            <a:pPr marL="342900" lvl="0" indent="-342900">
              <a:lnSpc>
                <a:spcPct val="100000"/>
              </a:lnSpc>
              <a:spcBef>
                <a:spcPct val="20000"/>
              </a:spcBef>
            </a:pPr>
            <a:r>
              <a:rPr lang="en-GB" sz="2700" dirty="0">
                <a:solidFill>
                  <a:prstClr val="black"/>
                </a:solidFill>
                <a:latin typeface="Arial" panose="020B0604020202020204" pitchFamily="34" charset="0"/>
                <a:cs typeface="Arial" panose="020B0604020202020204" pitchFamily="34" charset="0"/>
              </a:rPr>
              <a:t>A hyposensitive child may not feel pain as expected; they may touch the fire and not pull away quickly because they don’t feel the heat in the way others would.  They may not feel the need to add cold water to a hot bath as they struggle to judge the water temperature.</a:t>
            </a:r>
          </a:p>
          <a:p>
            <a:pPr marL="342900" lvl="0" indent="-342900">
              <a:lnSpc>
                <a:spcPct val="100000"/>
              </a:lnSpc>
              <a:spcBef>
                <a:spcPct val="20000"/>
              </a:spcBef>
            </a:pPr>
            <a:r>
              <a:rPr lang="en-GB" sz="2700" dirty="0">
                <a:solidFill>
                  <a:prstClr val="black"/>
                </a:solidFill>
                <a:latin typeface="Arial" panose="020B0604020202020204" pitchFamily="34" charset="0"/>
                <a:cs typeface="Arial" panose="020B0604020202020204" pitchFamily="34" charset="0"/>
              </a:rPr>
              <a:t>It’s important to look for other signs of pain that a child may not be able to tell us about, e.g. swelling, bruising</a:t>
            </a:r>
            <a:r>
              <a:rPr lang="en-GB" sz="2700" dirty="0" smtClean="0">
                <a:solidFill>
                  <a:prstClr val="black"/>
                </a:solidFill>
                <a:latin typeface="Arial" panose="020B0604020202020204" pitchFamily="34" charset="0"/>
                <a:cs typeface="Arial" panose="020B0604020202020204" pitchFamily="34" charset="0"/>
              </a:rPr>
              <a:t>.</a:t>
            </a:r>
            <a:endParaRPr lang="en-GB" sz="27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41600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A final reminder!</a:t>
            </a:r>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ct val="20000"/>
              </a:spcBef>
              <a:buNone/>
            </a:pPr>
            <a:endParaRPr lang="en-GB" sz="20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000" dirty="0" smtClean="0">
                <a:solidFill>
                  <a:prstClr val="black"/>
                </a:solidFill>
                <a:latin typeface="Arial" panose="020B0604020202020204" pitchFamily="34" charset="0"/>
                <a:cs typeface="Arial" panose="020B0604020202020204" pitchFamily="34" charset="0"/>
              </a:rPr>
              <a:t>You </a:t>
            </a:r>
            <a:r>
              <a:rPr lang="en-GB" sz="2000" dirty="0">
                <a:solidFill>
                  <a:prstClr val="black"/>
                </a:solidFill>
                <a:latin typeface="Arial" panose="020B0604020202020204" pitchFamily="34" charset="0"/>
                <a:cs typeface="Arial" panose="020B0604020202020204" pitchFamily="34" charset="0"/>
              </a:rPr>
              <a:t>may have done this course because you suspect your child has FASD.</a:t>
            </a:r>
          </a:p>
          <a:p>
            <a:pPr marL="0" lvl="0" indent="0">
              <a:lnSpc>
                <a:spcPct val="100000"/>
              </a:lnSpc>
              <a:spcBef>
                <a:spcPct val="20000"/>
              </a:spcBef>
              <a:buNone/>
            </a:pPr>
            <a:endParaRPr lang="en-GB" sz="2000" dirty="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000" dirty="0">
                <a:solidFill>
                  <a:prstClr val="black"/>
                </a:solidFill>
                <a:latin typeface="Arial" panose="020B0604020202020204" pitchFamily="34" charset="0"/>
                <a:cs typeface="Arial" panose="020B0604020202020204" pitchFamily="34" charset="0"/>
              </a:rPr>
              <a:t>FASD can ONLY be formally diagnosed if there is clear evidence of maternal alcohol use during pregnancy AND after genetic testing has been done to rule out other conditions.</a:t>
            </a:r>
          </a:p>
          <a:p>
            <a:pPr marL="0" lvl="0" indent="0">
              <a:lnSpc>
                <a:spcPct val="100000"/>
              </a:lnSpc>
              <a:spcBef>
                <a:spcPct val="20000"/>
              </a:spcBef>
              <a:buNone/>
            </a:pPr>
            <a:endParaRPr lang="en-GB" sz="2000" dirty="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000" dirty="0">
                <a:solidFill>
                  <a:prstClr val="black"/>
                </a:solidFill>
                <a:latin typeface="Arial" panose="020B0604020202020204" pitchFamily="34" charset="0"/>
                <a:cs typeface="Arial" panose="020B0604020202020204" pitchFamily="34" charset="0"/>
              </a:rPr>
              <a:t>Although a formal diagnosis MAY help, you are still parenting the same child.  The most important things to do are </a:t>
            </a:r>
          </a:p>
          <a:p>
            <a:pPr marL="342900" lvl="0" indent="-342900">
              <a:lnSpc>
                <a:spcPct val="100000"/>
              </a:lnSpc>
              <a:spcBef>
                <a:spcPct val="20000"/>
              </a:spcBef>
            </a:pPr>
            <a:r>
              <a:rPr lang="en-GB" sz="2000" dirty="0">
                <a:solidFill>
                  <a:prstClr val="black"/>
                </a:solidFill>
                <a:latin typeface="Arial" panose="020B0604020202020204" pitchFamily="34" charset="0"/>
                <a:cs typeface="Arial" panose="020B0604020202020204" pitchFamily="34" charset="0"/>
              </a:rPr>
              <a:t>Reflect on what your child CAN do, rather than what they can’t </a:t>
            </a:r>
          </a:p>
          <a:p>
            <a:pPr marL="342900" lvl="0" indent="-342900">
              <a:lnSpc>
                <a:spcPct val="100000"/>
              </a:lnSpc>
              <a:spcBef>
                <a:spcPct val="20000"/>
              </a:spcBef>
            </a:pPr>
            <a:r>
              <a:rPr lang="en-GB" sz="2000" dirty="0">
                <a:solidFill>
                  <a:prstClr val="black"/>
                </a:solidFill>
                <a:latin typeface="Arial" panose="020B0604020202020204" pitchFamily="34" charset="0"/>
                <a:cs typeface="Arial" panose="020B0604020202020204" pitchFamily="34" charset="0"/>
              </a:rPr>
              <a:t>Consider WHY they may struggle in comparison to their peers</a:t>
            </a:r>
          </a:p>
          <a:p>
            <a:pPr marL="342900" lvl="0" indent="-342900">
              <a:lnSpc>
                <a:spcPct val="100000"/>
              </a:lnSpc>
              <a:spcBef>
                <a:spcPct val="20000"/>
              </a:spcBef>
            </a:pPr>
            <a:r>
              <a:rPr lang="en-GB" sz="2000" dirty="0">
                <a:solidFill>
                  <a:prstClr val="black"/>
                </a:solidFill>
                <a:latin typeface="Arial" panose="020B0604020202020204" pitchFamily="34" charset="0"/>
                <a:cs typeface="Arial" panose="020B0604020202020204" pitchFamily="34" charset="0"/>
              </a:rPr>
              <a:t>Parent them in a way that will help you develop a secure relationship with them</a:t>
            </a:r>
          </a:p>
          <a:p>
            <a:pPr marL="342900" lvl="0" indent="-342900">
              <a:lnSpc>
                <a:spcPct val="100000"/>
              </a:lnSpc>
              <a:spcBef>
                <a:spcPct val="20000"/>
              </a:spcBef>
            </a:pPr>
            <a:r>
              <a:rPr lang="en-GB" sz="2000" dirty="0">
                <a:solidFill>
                  <a:prstClr val="black"/>
                </a:solidFill>
                <a:latin typeface="Arial" panose="020B0604020202020204" pitchFamily="34" charset="0"/>
                <a:cs typeface="Arial" panose="020B0604020202020204" pitchFamily="34" charset="0"/>
              </a:rPr>
              <a:t>Provide many opportunities for play and joyful moments</a:t>
            </a:r>
          </a:p>
          <a:p>
            <a:pPr marL="342900" lvl="0" indent="-342900">
              <a:lnSpc>
                <a:spcPct val="100000"/>
              </a:lnSpc>
              <a:spcBef>
                <a:spcPct val="20000"/>
              </a:spcBef>
            </a:pPr>
            <a:r>
              <a:rPr lang="en-GB" sz="2000" dirty="0">
                <a:solidFill>
                  <a:prstClr val="black"/>
                </a:solidFill>
                <a:latin typeface="Arial" panose="020B0604020202020204" pitchFamily="34" charset="0"/>
                <a:cs typeface="Arial" panose="020B0604020202020204" pitchFamily="34" charset="0"/>
              </a:rPr>
              <a:t>Seek professional advice from GP, Health Visitor, School Nurse, CAMHS, social services, etc. if you have </a:t>
            </a:r>
            <a:r>
              <a:rPr lang="en-GB" sz="2000" dirty="0" smtClean="0">
                <a:solidFill>
                  <a:prstClr val="black"/>
                </a:solidFill>
                <a:latin typeface="Arial" panose="020B0604020202020204" pitchFamily="34" charset="0"/>
                <a:cs typeface="Arial" panose="020B0604020202020204" pitchFamily="34" charset="0"/>
              </a:rPr>
              <a:t>concerns</a:t>
            </a:r>
            <a:endParaRPr lang="en-GB" sz="2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40394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r>
              <a:rPr lang="en-GB" dirty="0" smtClean="0"/>
              <a:t> </a:t>
            </a:r>
            <a:endParaRPr lang="en-GB" dirty="0"/>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This </a:t>
            </a:r>
            <a:r>
              <a:rPr lang="en-GB" sz="3600" dirty="0">
                <a:solidFill>
                  <a:prstClr val="black"/>
                </a:solidFill>
                <a:latin typeface="Arial" panose="020B0604020202020204" pitchFamily="34" charset="0"/>
                <a:cs typeface="Arial" panose="020B0604020202020204" pitchFamily="34" charset="0"/>
              </a:rPr>
              <a:t>course is part of a series developed by the National Adoption Service to support adopters after approval.</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These can be accessed at the National Adoption Service website.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Please talk to your adoption support team for further information</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8718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p:txBody>
          <a:bodyPr/>
          <a:lstStyle/>
          <a:p>
            <a:pPr marL="342900" lvl="0" indent="-342900">
              <a:lnSpc>
                <a:spcPct val="100000"/>
              </a:lnSpc>
              <a:spcBef>
                <a:spcPct val="20000"/>
              </a:spcBef>
              <a:buNone/>
            </a:pPr>
            <a:endParaRPr lang="en-GB" sz="2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000" dirty="0" smtClean="0">
                <a:solidFill>
                  <a:prstClr val="black"/>
                </a:solidFill>
                <a:latin typeface="Arial" panose="020B0604020202020204" pitchFamily="34" charset="0"/>
                <a:cs typeface="Arial" panose="020B0604020202020204" pitchFamily="34" charset="0"/>
              </a:rPr>
              <a:t>By </a:t>
            </a:r>
            <a:r>
              <a:rPr lang="en-GB" sz="3000" dirty="0">
                <a:solidFill>
                  <a:prstClr val="black"/>
                </a:solidFill>
                <a:latin typeface="Arial" panose="020B0604020202020204" pitchFamily="34" charset="0"/>
                <a:cs typeface="Arial" panose="020B0604020202020204" pitchFamily="34" charset="0"/>
              </a:rPr>
              <a:t>the end of this module participants will:</a:t>
            </a:r>
          </a:p>
          <a:p>
            <a:pPr marL="342900" lvl="0" indent="-342900">
              <a:lnSpc>
                <a:spcPct val="100000"/>
              </a:lnSpc>
              <a:spcBef>
                <a:spcPct val="20000"/>
              </a:spcBef>
            </a:pPr>
            <a:r>
              <a:rPr lang="en-US" sz="3000" dirty="0">
                <a:solidFill>
                  <a:prstClr val="black"/>
                </a:solidFill>
                <a:latin typeface="Arial" panose="020B0604020202020204" pitchFamily="34" charset="0"/>
                <a:cs typeface="Arial" panose="020B0604020202020204" pitchFamily="34" charset="0"/>
              </a:rPr>
              <a:t>Have a general understanding of FASD.</a:t>
            </a:r>
          </a:p>
          <a:p>
            <a:pPr marL="342900" lvl="0" indent="-342900">
              <a:lnSpc>
                <a:spcPct val="100000"/>
              </a:lnSpc>
              <a:spcBef>
                <a:spcPct val="20000"/>
              </a:spcBef>
            </a:pPr>
            <a:r>
              <a:rPr lang="en-US" sz="3000" dirty="0">
                <a:solidFill>
                  <a:prstClr val="black"/>
                </a:solidFill>
                <a:latin typeface="Arial" panose="020B0604020202020204" pitchFamily="34" charset="0"/>
                <a:cs typeface="Arial" panose="020B0604020202020204" pitchFamily="34" charset="0"/>
              </a:rPr>
              <a:t>Be able to judge with more confidence when it would be appropriate to seek an FASD assessment for your child.</a:t>
            </a:r>
          </a:p>
          <a:p>
            <a:pPr marL="342900" lvl="0" indent="-342900">
              <a:lnSpc>
                <a:spcPct val="100000"/>
              </a:lnSpc>
              <a:spcBef>
                <a:spcPct val="20000"/>
              </a:spcBef>
            </a:pPr>
            <a:r>
              <a:rPr lang="en-US" sz="3000" dirty="0">
                <a:solidFill>
                  <a:prstClr val="black"/>
                </a:solidFill>
                <a:latin typeface="Arial" panose="020B0604020202020204" pitchFamily="34" charset="0"/>
                <a:cs typeface="Arial" panose="020B0604020202020204" pitchFamily="34" charset="0"/>
              </a:rPr>
              <a:t>Considered what it might mean for your family and your parenting style if your child does have FASD.</a:t>
            </a:r>
          </a:p>
          <a:p>
            <a:pPr marL="342900" lvl="0" indent="-342900">
              <a:lnSpc>
                <a:spcPct val="100000"/>
              </a:lnSpc>
              <a:spcBef>
                <a:spcPct val="20000"/>
              </a:spcBef>
            </a:pPr>
            <a:r>
              <a:rPr lang="en-US" sz="3000" dirty="0">
                <a:solidFill>
                  <a:prstClr val="black"/>
                </a:solidFill>
                <a:latin typeface="Arial" panose="020B0604020202020204" pitchFamily="34" charset="0"/>
                <a:cs typeface="Arial" panose="020B0604020202020204" pitchFamily="34" charset="0"/>
              </a:rPr>
              <a:t>Know where to go for more information and advice</a:t>
            </a:r>
            <a:r>
              <a:rPr lang="en-US" sz="3000" dirty="0" smtClean="0">
                <a:solidFill>
                  <a:prstClr val="black"/>
                </a:solidFill>
                <a:latin typeface="Arial" panose="020B0604020202020204" pitchFamily="34" charset="0"/>
                <a:cs typeface="Arial" panose="020B0604020202020204" pitchFamily="34" charset="0"/>
              </a:rPr>
              <a:t>.</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7689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FASD</a:t>
            </a:r>
          </a:p>
        </p:txBody>
      </p:sp>
      <p:sp>
        <p:nvSpPr>
          <p:cNvPr id="3" name="Content Placeholder 2"/>
          <p:cNvSpPr>
            <a:spLocks noGrp="1"/>
          </p:cNvSpPr>
          <p:nvPr>
            <p:ph idx="1"/>
          </p:nvPr>
        </p:nvSpPr>
        <p:spPr/>
        <p:txBody>
          <a:bodyPr>
            <a:noAutofit/>
          </a:bodyPr>
          <a:lstStyle/>
          <a:p>
            <a:pPr marL="0" lvl="0" indent="0">
              <a:lnSpc>
                <a:spcPct val="100000"/>
              </a:lnSpc>
              <a:spcBef>
                <a:spcPct val="20000"/>
              </a:spcBef>
              <a:buNone/>
            </a:pPr>
            <a:r>
              <a:rPr lang="en-US" sz="3200" b="1" dirty="0" err="1" smtClean="0">
                <a:solidFill>
                  <a:prstClr val="black"/>
                </a:solidFill>
                <a:latin typeface="Arial" panose="020B0604020202020204" pitchFamily="34" charset="0"/>
                <a:cs typeface="Arial" panose="020B0604020202020204" pitchFamily="34" charset="0"/>
              </a:rPr>
              <a:t>Foetal</a:t>
            </a:r>
            <a:r>
              <a:rPr lang="en-US" sz="3200" b="1" dirty="0" smtClean="0">
                <a:solidFill>
                  <a:prstClr val="black"/>
                </a:solidFill>
                <a:latin typeface="Arial" panose="020B0604020202020204" pitchFamily="34" charset="0"/>
                <a:cs typeface="Arial" panose="020B0604020202020204" pitchFamily="34" charset="0"/>
              </a:rPr>
              <a:t> </a:t>
            </a:r>
            <a:r>
              <a:rPr lang="en-US" sz="3200" b="1" dirty="0">
                <a:solidFill>
                  <a:prstClr val="black"/>
                </a:solidFill>
                <a:latin typeface="Arial" panose="020B0604020202020204" pitchFamily="34" charset="0"/>
                <a:cs typeface="Arial" panose="020B0604020202020204" pitchFamily="34" charset="0"/>
              </a:rPr>
              <a:t>Alcohol Spectrum Disorder (FASD) </a:t>
            </a:r>
            <a:endParaRPr lang="en-GB" sz="3200" b="1"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endParaRPr lang="en-GB" sz="32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200" dirty="0">
                <a:solidFill>
                  <a:prstClr val="black"/>
                </a:solidFill>
                <a:latin typeface="Arial" panose="020B0604020202020204" pitchFamily="34" charset="0"/>
                <a:cs typeface="Arial" panose="020B0604020202020204" pitchFamily="34" charset="0"/>
              </a:rPr>
              <a:t>“ A range of detrimental effects to the foetus and baby’s development when alcohol is consumed during pregnancy. The detrimental effects of FASD, for the child and their family, are life-long." </a:t>
            </a:r>
          </a:p>
          <a:p>
            <a:pPr marL="342900" lvl="0" indent="-342900">
              <a:lnSpc>
                <a:spcPct val="100000"/>
              </a:lnSpc>
              <a:spcBef>
                <a:spcPct val="20000"/>
              </a:spcBef>
              <a:buNone/>
            </a:pPr>
            <a:endParaRPr lang="en-GB" sz="32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200" dirty="0">
                <a:solidFill>
                  <a:prstClr val="black"/>
                </a:solidFill>
                <a:latin typeface="Arial" panose="020B0604020202020204" pitchFamily="34" charset="0"/>
                <a:cs typeface="Arial" panose="020B0604020202020204" pitchFamily="34" charset="0"/>
              </a:rPr>
              <a:t>(FASD Scotland website)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34540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What is FASD (1)</a:t>
            </a: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2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smtClean="0">
                <a:solidFill>
                  <a:prstClr val="black"/>
                </a:solidFill>
                <a:latin typeface="Arial" panose="020B0604020202020204" pitchFamily="34" charset="0"/>
                <a:cs typeface="Arial" panose="020B0604020202020204" pitchFamily="34" charset="0"/>
              </a:rPr>
              <a:t>Foetal </a:t>
            </a:r>
            <a:r>
              <a:rPr lang="en-GB" sz="2200" dirty="0">
                <a:solidFill>
                  <a:prstClr val="black"/>
                </a:solidFill>
                <a:latin typeface="Arial" panose="020B0604020202020204" pitchFamily="34" charset="0"/>
                <a:cs typeface="Arial" panose="020B0604020202020204" pitchFamily="34" charset="0"/>
              </a:rPr>
              <a:t>Alcohol Spectrum Disorder (FASD) is an umbrella term covering a number of diagnoses. </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In its simplest terms it is a spectrum of behavioural, emotional, physical, and neurological issues that are caused by alcohol exposure during pregnancy and the effects last a lifetime. </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Foetal alcohol exposure is the leading preventable cause of learning disability in the UK.  </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Approximately 6000-7000 babies are born each year in Britain with FASD – this equates to 1% of all children are likely to be affected.</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The number in Wales specifically is unknown, partly due to lack of widespread diagnostic criteria. </a:t>
            </a:r>
          </a:p>
          <a:p>
            <a:pPr marL="342900" lvl="0" indent="-342900">
              <a:lnSpc>
                <a:spcPct val="100000"/>
              </a:lnSpc>
              <a:spcBef>
                <a:spcPct val="20000"/>
              </a:spcBef>
            </a:pPr>
            <a:r>
              <a:rPr lang="en-GB" sz="2200" dirty="0">
                <a:solidFill>
                  <a:prstClr val="black"/>
                </a:solidFill>
                <a:latin typeface="Arial" panose="020B0604020202020204" pitchFamily="34" charset="0"/>
                <a:cs typeface="Arial" panose="020B0604020202020204" pitchFamily="34" charset="0"/>
              </a:rPr>
              <a:t>There are various disorders under the umbrella – FAS, ARND, ARBD and </a:t>
            </a:r>
            <a:r>
              <a:rPr lang="en-GB" sz="2200" dirty="0" smtClean="0">
                <a:solidFill>
                  <a:prstClr val="black"/>
                </a:solidFill>
                <a:latin typeface="Arial" panose="020B0604020202020204" pitchFamily="34" charset="0"/>
                <a:cs typeface="Arial" panose="020B0604020202020204" pitchFamily="34" charset="0"/>
              </a:rPr>
              <a:t>PFAS</a:t>
            </a:r>
            <a:endParaRPr lang="en-GB" sz="2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02478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What is FAS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Foetal </a:t>
            </a:r>
            <a:r>
              <a:rPr lang="en-GB" sz="3200" dirty="0">
                <a:solidFill>
                  <a:prstClr val="black"/>
                </a:solidFill>
                <a:latin typeface="Arial" panose="020B0604020202020204" pitchFamily="34" charset="0"/>
                <a:cs typeface="Arial" panose="020B0604020202020204" pitchFamily="34" charset="0"/>
              </a:rPr>
              <a:t>Alcohol Syndrome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Characterised by</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Central Nervous System dysfunction</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Facial </a:t>
            </a:r>
            <a:r>
              <a:rPr lang="en-GB" sz="3200" dirty="0" err="1">
                <a:solidFill>
                  <a:prstClr val="black"/>
                </a:solidFill>
                <a:latin typeface="Arial" panose="020B0604020202020204" pitchFamily="34" charset="0"/>
                <a:cs typeface="Arial" panose="020B0604020202020204" pitchFamily="34" charset="0"/>
              </a:rPr>
              <a:t>dysmorphology</a:t>
            </a:r>
            <a:endParaRPr lang="en-GB" sz="32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pre- and/or post- natal growth deficiency</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Only diagnosed when there is confirmed maternal alcohol </a:t>
            </a:r>
            <a:r>
              <a:rPr lang="en-GB" sz="3200" dirty="0" smtClean="0">
                <a:solidFill>
                  <a:prstClr val="black"/>
                </a:solidFill>
                <a:latin typeface="Arial" panose="020B0604020202020204" pitchFamily="34" charset="0"/>
                <a:cs typeface="Arial" panose="020B0604020202020204" pitchFamily="34" charset="0"/>
              </a:rPr>
              <a:t>exposure</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50043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What is ARND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GB" sz="2300" dirty="0" smtClean="0">
                <a:solidFill>
                  <a:prstClr val="black"/>
                </a:solidFill>
                <a:latin typeface="Arial" panose="020B0604020202020204" pitchFamily="34" charset="0"/>
                <a:cs typeface="Arial" panose="020B0604020202020204" pitchFamily="34" charset="0"/>
              </a:rPr>
              <a:t>Alcohol </a:t>
            </a:r>
            <a:r>
              <a:rPr lang="en-GB" sz="2300" dirty="0">
                <a:solidFill>
                  <a:prstClr val="black"/>
                </a:solidFill>
                <a:latin typeface="Arial" panose="020B0604020202020204" pitchFamily="34" charset="0"/>
                <a:cs typeface="Arial" panose="020B0604020202020204" pitchFamily="34" charset="0"/>
              </a:rPr>
              <a:t>Related Neurodevelopmental Disorder</a:t>
            </a:r>
          </a:p>
          <a:p>
            <a:pPr marL="342900" lvl="0" indent="-342900">
              <a:lnSpc>
                <a:spcPct val="100000"/>
              </a:lnSpc>
              <a:spcBef>
                <a:spcPct val="20000"/>
              </a:spcBef>
            </a:pPr>
            <a:r>
              <a:rPr lang="en-GB" sz="2300" dirty="0">
                <a:solidFill>
                  <a:prstClr val="black"/>
                </a:solidFill>
                <a:latin typeface="Arial" panose="020B0604020202020204" pitchFamily="34" charset="0"/>
                <a:cs typeface="Arial" panose="020B0604020202020204" pitchFamily="34" charset="0"/>
              </a:rPr>
              <a:t>Characterised by</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Central Nervous System damage caused by pre-natal alcohol exposure</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Learning difficulties</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Poor social skills</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Immature behaviour</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Difficulty understanding cause and effect</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Poor impulse control</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Problems with memory, attention and judgement</a:t>
            </a:r>
          </a:p>
          <a:p>
            <a:pPr marL="742950" lvl="1" indent="-285750">
              <a:lnSpc>
                <a:spcPct val="100000"/>
              </a:lnSpc>
              <a:spcBef>
                <a:spcPct val="20000"/>
              </a:spcBef>
              <a:buFont typeface="Arial" pitchFamily="34" charset="0"/>
              <a:buChar char="–"/>
            </a:pPr>
            <a:r>
              <a:rPr lang="en-GB" sz="2300" dirty="0">
                <a:solidFill>
                  <a:prstClr val="black"/>
                </a:solidFill>
                <a:latin typeface="Arial" panose="020B0604020202020204" pitchFamily="34" charset="0"/>
                <a:cs typeface="Arial" panose="020B0604020202020204" pitchFamily="34" charset="0"/>
              </a:rPr>
              <a:t>Only diagnosed when there is confirmed maternal alcohol </a:t>
            </a:r>
            <a:r>
              <a:rPr lang="en-GB" sz="2300" dirty="0" smtClean="0">
                <a:solidFill>
                  <a:prstClr val="black"/>
                </a:solidFill>
                <a:latin typeface="Arial" panose="020B0604020202020204" pitchFamily="34" charset="0"/>
                <a:cs typeface="Arial" panose="020B0604020202020204" pitchFamily="34" charset="0"/>
              </a:rPr>
              <a:t>exposure</a:t>
            </a:r>
            <a:endParaRPr lang="en-GB" sz="23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8397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What is ARBD? </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Alcohol </a:t>
            </a:r>
            <a:r>
              <a:rPr lang="en-GB" sz="3200" dirty="0">
                <a:solidFill>
                  <a:prstClr val="black"/>
                </a:solidFill>
                <a:latin typeface="Arial" panose="020B0604020202020204" pitchFamily="34" charset="0"/>
                <a:cs typeface="Arial" panose="020B0604020202020204" pitchFamily="34" charset="0"/>
              </a:rPr>
              <a:t>Related Birth Defects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Characterised by</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Particular physical anomalies which may include major organs such as heart, skeletal, vision, hearing and fine/gross motor skills</a:t>
            </a:r>
          </a:p>
          <a:p>
            <a:pPr marL="742950" lvl="1" indent="-285750">
              <a:lnSpc>
                <a:spcPct val="100000"/>
              </a:lnSpc>
              <a:spcBef>
                <a:spcPct val="20000"/>
              </a:spcBef>
              <a:buFont typeface="Arial" pitchFamily="34" charset="0"/>
              <a:buChar char="–"/>
            </a:pPr>
            <a:r>
              <a:rPr lang="en-GB" sz="3200" dirty="0">
                <a:solidFill>
                  <a:prstClr val="black"/>
                </a:solidFill>
                <a:latin typeface="Arial" panose="020B0604020202020204" pitchFamily="34" charset="0"/>
                <a:cs typeface="Arial" panose="020B0604020202020204" pitchFamily="34" charset="0"/>
              </a:rPr>
              <a:t>Only diagnosed when there is confirmed maternal alcohol </a:t>
            </a:r>
            <a:r>
              <a:rPr lang="en-GB" sz="3200" dirty="0" smtClean="0">
                <a:solidFill>
                  <a:prstClr val="black"/>
                </a:solidFill>
                <a:latin typeface="Arial" panose="020B0604020202020204" pitchFamily="34" charset="0"/>
                <a:cs typeface="Arial" panose="020B0604020202020204" pitchFamily="34" charset="0"/>
              </a:rPr>
              <a:t>exposure</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997900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4829</Words>
  <Application>Microsoft Office PowerPoint</Application>
  <PresentationFormat>Widescreen</PresentationFormat>
  <Paragraphs>399</Paragraphs>
  <Slides>34</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FASD</vt:lpstr>
      <vt:lpstr>The NAS Post Adoption Training and Development Framework</vt:lpstr>
      <vt:lpstr>Learning outcomes</vt:lpstr>
      <vt:lpstr>FASD</vt:lpstr>
      <vt:lpstr>What is FASD (1)</vt:lpstr>
      <vt:lpstr>What is FAS?</vt:lpstr>
      <vt:lpstr>What is ARND?</vt:lpstr>
      <vt:lpstr>What is ARBD? </vt:lpstr>
      <vt:lpstr>What is PFAS?</vt:lpstr>
      <vt:lpstr>Evidence based recent recommendations </vt:lpstr>
      <vt:lpstr>What can happen in the womb when a mother drinks alcohol</vt:lpstr>
      <vt:lpstr>What visible signs might make me think my child has an FASD?</vt:lpstr>
      <vt:lpstr>What invisible signs might make me think my child has an FASD?</vt:lpstr>
      <vt:lpstr> </vt:lpstr>
      <vt:lpstr>Signs and symptoms in 0-2 year olds</vt:lpstr>
      <vt:lpstr>Signs and symptoms toddlers</vt:lpstr>
      <vt:lpstr>Signs in school age children</vt:lpstr>
      <vt:lpstr>Symptoms in teenagers</vt:lpstr>
      <vt:lpstr>Why is it so difficult to diagnose FASD?</vt:lpstr>
      <vt:lpstr>Why get a diagnosis?</vt:lpstr>
      <vt:lpstr>The future?</vt:lpstr>
      <vt:lpstr>FASD has some positives too!</vt:lpstr>
      <vt:lpstr>Doing things differently</vt:lpstr>
      <vt:lpstr>Using visual reminders</vt:lpstr>
      <vt:lpstr>Helping with organisational skills</vt:lpstr>
      <vt:lpstr>Why may a child display challenging behaviour?</vt:lpstr>
      <vt:lpstr>Ideas  to help</vt:lpstr>
      <vt:lpstr>More ideas to help</vt:lpstr>
      <vt:lpstr>What if you have a child who struggles with food?</vt:lpstr>
      <vt:lpstr>It’s a nightmare getting my child  dressed – what can I do?</vt:lpstr>
      <vt:lpstr>Keeping a child with FASD safe</vt:lpstr>
      <vt:lpstr>A final reminder!</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Lopez, Helena</cp:lastModifiedBy>
  <cp:revision>50</cp:revision>
  <dcterms:created xsi:type="dcterms:W3CDTF">2020-04-23T09:46:07Z</dcterms:created>
  <dcterms:modified xsi:type="dcterms:W3CDTF">2020-06-09T13:56:53Z</dcterms:modified>
</cp:coreProperties>
</file>