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79" r:id="rId26"/>
    <p:sldId id="28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ZVUpw2xUTgeru52lhkCRNA==" hashData="KfOh1/5zx9gZWPNcVjXTGKt5wi8XVorAK7njZRiU8bChlHtcaO4kJgEamRNKZFy37g79dI2k9BSVb9XVkpTQc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5328" autoAdjust="0"/>
  </p:normalViewPr>
  <p:slideViewPr>
    <p:cSldViewPr snapToGrid="0">
      <p:cViewPr varScale="1">
        <p:scale>
          <a:sx n="48" d="100"/>
          <a:sy n="48" d="100"/>
        </p:scale>
        <p:origin x="1578"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22FEBE-7F8A-40DB-B051-BDD2A24F457F}"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GB"/>
        </a:p>
      </dgm:t>
    </dgm:pt>
    <dgm:pt modelId="{33C34FCF-68F8-4E0F-A494-682EA09A43D3}">
      <dgm:prSet phldrT="[Text]"/>
      <dgm:spPr>
        <a:xfrm>
          <a:off x="2902985" y="1399"/>
          <a:ext cx="2042628" cy="1327708"/>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dirty="0" smtClean="0">
              <a:solidFill>
                <a:sysClr val="window" lastClr="FFFFFF"/>
              </a:solidFill>
              <a:latin typeface="Arial" panose="020B0604020202020204" pitchFamily="34" charset="0"/>
              <a:ea typeface="+mn-ea"/>
              <a:cs typeface="Arial" panose="020B0604020202020204" pitchFamily="34" charset="0"/>
            </a:rPr>
            <a:t>Thoughts</a:t>
          </a:r>
        </a:p>
      </dgm:t>
    </dgm:pt>
    <dgm:pt modelId="{867586E9-55E1-40A9-B108-7A32C4919CF3}" type="parTrans" cxnId="{83951338-2AC6-477E-B218-85287AC2039C}">
      <dgm:prSet/>
      <dgm:spPr/>
      <dgm:t>
        <a:bodyPr/>
        <a:lstStyle/>
        <a:p>
          <a:endParaRPr lang="en-GB"/>
        </a:p>
      </dgm:t>
    </dgm:pt>
    <dgm:pt modelId="{1374797F-52C3-4A6F-A345-0D8670CE79F2}" type="sibTrans" cxnId="{83951338-2AC6-477E-B218-85287AC2039C}">
      <dgm:prSet/>
      <dgm:spPr>
        <a:xfrm>
          <a:off x="2155302" y="665253"/>
          <a:ext cx="3537994" cy="3537994"/>
        </a:xfrm>
        <a:custGeom>
          <a:avLst/>
          <a:gdLst/>
          <a:ahLst/>
          <a:cxnLst/>
          <a:rect l="0" t="0" r="0" b="0"/>
          <a:pathLst>
            <a:path>
              <a:moveTo>
                <a:pt x="3063825" y="563687"/>
              </a:moveTo>
              <a:arcTo wR="1768997" hR="1768997" stAng="19023037" swAng="2299654"/>
            </a:path>
          </a:pathLst>
        </a:custGeom>
        <a:noFill/>
        <a:ln w="9525" cap="flat" cmpd="sng" algn="ctr">
          <a:solidFill>
            <a:srgbClr val="4F81BD">
              <a:hueOff val="0"/>
              <a:satOff val="0"/>
              <a:lumOff val="0"/>
              <a:alphaOff val="0"/>
            </a:srgbClr>
          </a:solidFill>
          <a:prstDash val="solid"/>
          <a:tailEnd type="arrow"/>
        </a:ln>
        <a:effectLst/>
      </dgm:spPr>
      <dgm:t>
        <a:bodyPr/>
        <a:lstStyle/>
        <a:p>
          <a:endParaRPr lang="en-GB"/>
        </a:p>
      </dgm:t>
    </dgm:pt>
    <dgm:pt modelId="{D6948048-50DD-4E32-804F-BDA8218C8E6E}">
      <dgm:prSet phldrT="[Text]"/>
      <dgm:spPr>
        <a:xfrm>
          <a:off x="4434982" y="2654895"/>
          <a:ext cx="2042628" cy="1327708"/>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dirty="0" smtClean="0">
              <a:solidFill>
                <a:sysClr val="window" lastClr="FFFFFF"/>
              </a:solidFill>
              <a:latin typeface="Arial" panose="020B0604020202020204" pitchFamily="34" charset="0"/>
              <a:ea typeface="+mn-ea"/>
              <a:cs typeface="Arial" panose="020B0604020202020204" pitchFamily="34" charset="0"/>
            </a:rPr>
            <a:t>Feelings</a:t>
          </a:r>
        </a:p>
      </dgm:t>
    </dgm:pt>
    <dgm:pt modelId="{209997AE-7FB9-47D0-8E75-C7BD02828616}" type="parTrans" cxnId="{777F3114-CE85-42A9-9D65-6CA455215418}">
      <dgm:prSet/>
      <dgm:spPr/>
      <dgm:t>
        <a:bodyPr/>
        <a:lstStyle/>
        <a:p>
          <a:endParaRPr lang="en-GB"/>
        </a:p>
      </dgm:t>
    </dgm:pt>
    <dgm:pt modelId="{4BA24900-C138-4C80-BA60-BB8739116229}" type="sibTrans" cxnId="{777F3114-CE85-42A9-9D65-6CA455215418}">
      <dgm:prSet/>
      <dgm:spPr>
        <a:xfrm>
          <a:off x="2155302" y="665253"/>
          <a:ext cx="3537994" cy="3537994"/>
        </a:xfrm>
        <a:custGeom>
          <a:avLst/>
          <a:gdLst/>
          <a:ahLst/>
          <a:cxnLst/>
          <a:rect l="0" t="0" r="0" b="0"/>
          <a:pathLst>
            <a:path>
              <a:moveTo>
                <a:pt x="2310913" y="3452944"/>
              </a:moveTo>
              <a:arcTo wR="1768997" hR="1768997" stAng="4329669" swAng="2140661"/>
            </a:path>
          </a:pathLst>
        </a:custGeom>
        <a:noFill/>
        <a:ln w="9525" cap="flat" cmpd="sng" algn="ctr">
          <a:solidFill>
            <a:srgbClr val="4F81BD">
              <a:hueOff val="0"/>
              <a:satOff val="0"/>
              <a:lumOff val="0"/>
              <a:alphaOff val="0"/>
            </a:srgbClr>
          </a:solidFill>
          <a:prstDash val="solid"/>
          <a:tailEnd type="arrow"/>
        </a:ln>
        <a:effectLst/>
      </dgm:spPr>
      <dgm:t>
        <a:bodyPr/>
        <a:lstStyle/>
        <a:p>
          <a:endParaRPr lang="en-GB"/>
        </a:p>
      </dgm:t>
    </dgm:pt>
    <dgm:pt modelId="{AAEEC98E-42FF-492A-BFD2-3ED38FC3608E}">
      <dgm:prSet phldrT="[Text]"/>
      <dgm:spPr>
        <a:xfrm>
          <a:off x="1370989" y="2654895"/>
          <a:ext cx="2042628" cy="1327708"/>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dirty="0" smtClean="0">
              <a:solidFill>
                <a:sysClr val="window" lastClr="FFFFFF"/>
              </a:solidFill>
              <a:latin typeface="Arial" panose="020B0604020202020204" pitchFamily="34" charset="0"/>
              <a:ea typeface="+mn-ea"/>
              <a:cs typeface="Arial" panose="020B0604020202020204" pitchFamily="34" charset="0"/>
            </a:rPr>
            <a:t>Behaviour</a:t>
          </a:r>
        </a:p>
      </dgm:t>
    </dgm:pt>
    <dgm:pt modelId="{71BEE087-40E1-4D52-877B-E77E3ED2AA4E}" type="parTrans" cxnId="{80213A58-B4AA-4395-8594-FD1CD1C8CEEF}">
      <dgm:prSet/>
      <dgm:spPr/>
      <dgm:t>
        <a:bodyPr/>
        <a:lstStyle/>
        <a:p>
          <a:endParaRPr lang="en-GB"/>
        </a:p>
      </dgm:t>
    </dgm:pt>
    <dgm:pt modelId="{285BA217-840F-4D4F-A4C2-EBDD9EB23A9B}" type="sibTrans" cxnId="{80213A58-B4AA-4395-8594-FD1CD1C8CEEF}">
      <dgm:prSet/>
      <dgm:spPr>
        <a:xfrm>
          <a:off x="2155302" y="665253"/>
          <a:ext cx="3537994" cy="3537994"/>
        </a:xfrm>
        <a:custGeom>
          <a:avLst/>
          <a:gdLst/>
          <a:ahLst/>
          <a:cxnLst/>
          <a:rect l="0" t="0" r="0" b="0"/>
          <a:pathLst>
            <a:path>
              <a:moveTo>
                <a:pt x="5752" y="1626454"/>
              </a:moveTo>
              <a:arcTo wR="1768997" hR="1768997" stAng="11077309" swAng="2299654"/>
            </a:path>
          </a:pathLst>
        </a:custGeom>
        <a:noFill/>
        <a:ln w="9525" cap="flat" cmpd="sng" algn="ctr">
          <a:solidFill>
            <a:srgbClr val="4F81BD">
              <a:hueOff val="0"/>
              <a:satOff val="0"/>
              <a:lumOff val="0"/>
              <a:alphaOff val="0"/>
            </a:srgbClr>
          </a:solidFill>
          <a:prstDash val="solid"/>
          <a:tailEnd type="arrow"/>
        </a:ln>
        <a:effectLst/>
      </dgm:spPr>
      <dgm:t>
        <a:bodyPr/>
        <a:lstStyle/>
        <a:p>
          <a:endParaRPr lang="en-GB"/>
        </a:p>
      </dgm:t>
    </dgm:pt>
    <dgm:pt modelId="{CDDC4681-83B2-475F-9CCB-DE8A768145AA}" type="pres">
      <dgm:prSet presAssocID="{DD22FEBE-7F8A-40DB-B051-BDD2A24F457F}" presName="cycle" presStyleCnt="0">
        <dgm:presLayoutVars>
          <dgm:dir/>
          <dgm:resizeHandles val="exact"/>
        </dgm:presLayoutVars>
      </dgm:prSet>
      <dgm:spPr/>
      <dgm:t>
        <a:bodyPr/>
        <a:lstStyle/>
        <a:p>
          <a:endParaRPr lang="en-GB"/>
        </a:p>
      </dgm:t>
    </dgm:pt>
    <dgm:pt modelId="{7FBD06EC-6302-40C9-941B-4EAEB0400DFC}" type="pres">
      <dgm:prSet presAssocID="{33C34FCF-68F8-4E0F-A494-682EA09A43D3}" presName="node" presStyleLbl="node1" presStyleIdx="0" presStyleCnt="3">
        <dgm:presLayoutVars>
          <dgm:bulletEnabled val="1"/>
        </dgm:presLayoutVars>
      </dgm:prSet>
      <dgm:spPr/>
      <dgm:t>
        <a:bodyPr/>
        <a:lstStyle/>
        <a:p>
          <a:endParaRPr lang="en-GB"/>
        </a:p>
      </dgm:t>
    </dgm:pt>
    <dgm:pt modelId="{ABBE089D-BFC5-4E20-87BB-EE91BB505EC2}" type="pres">
      <dgm:prSet presAssocID="{33C34FCF-68F8-4E0F-A494-682EA09A43D3}" presName="spNode" presStyleCnt="0"/>
      <dgm:spPr/>
    </dgm:pt>
    <dgm:pt modelId="{BECC6739-A7F2-4ACB-A786-ABD6F1302945}" type="pres">
      <dgm:prSet presAssocID="{1374797F-52C3-4A6F-A345-0D8670CE79F2}" presName="sibTrans" presStyleLbl="sibTrans1D1" presStyleIdx="0" presStyleCnt="3"/>
      <dgm:spPr/>
      <dgm:t>
        <a:bodyPr/>
        <a:lstStyle/>
        <a:p>
          <a:endParaRPr lang="en-GB"/>
        </a:p>
      </dgm:t>
    </dgm:pt>
    <dgm:pt modelId="{0338C317-CF23-4B65-AA33-10747A5707BE}" type="pres">
      <dgm:prSet presAssocID="{D6948048-50DD-4E32-804F-BDA8218C8E6E}" presName="node" presStyleLbl="node1" presStyleIdx="1" presStyleCnt="3">
        <dgm:presLayoutVars>
          <dgm:bulletEnabled val="1"/>
        </dgm:presLayoutVars>
      </dgm:prSet>
      <dgm:spPr/>
      <dgm:t>
        <a:bodyPr/>
        <a:lstStyle/>
        <a:p>
          <a:endParaRPr lang="en-GB"/>
        </a:p>
      </dgm:t>
    </dgm:pt>
    <dgm:pt modelId="{90C72670-52ED-4FB8-A11D-35087BBE2B18}" type="pres">
      <dgm:prSet presAssocID="{D6948048-50DD-4E32-804F-BDA8218C8E6E}" presName="spNode" presStyleCnt="0"/>
      <dgm:spPr/>
    </dgm:pt>
    <dgm:pt modelId="{D310513C-01FD-404E-8BCE-AB2C9136616D}" type="pres">
      <dgm:prSet presAssocID="{4BA24900-C138-4C80-BA60-BB8739116229}" presName="sibTrans" presStyleLbl="sibTrans1D1" presStyleIdx="1" presStyleCnt="3"/>
      <dgm:spPr/>
      <dgm:t>
        <a:bodyPr/>
        <a:lstStyle/>
        <a:p>
          <a:endParaRPr lang="en-GB"/>
        </a:p>
      </dgm:t>
    </dgm:pt>
    <dgm:pt modelId="{25237416-A55B-4452-AC63-CA106CC5EE83}" type="pres">
      <dgm:prSet presAssocID="{AAEEC98E-42FF-492A-BFD2-3ED38FC3608E}" presName="node" presStyleLbl="node1" presStyleIdx="2" presStyleCnt="3">
        <dgm:presLayoutVars>
          <dgm:bulletEnabled val="1"/>
        </dgm:presLayoutVars>
      </dgm:prSet>
      <dgm:spPr/>
      <dgm:t>
        <a:bodyPr/>
        <a:lstStyle/>
        <a:p>
          <a:endParaRPr lang="en-GB"/>
        </a:p>
      </dgm:t>
    </dgm:pt>
    <dgm:pt modelId="{E37A8A7E-E561-4527-BEF7-8349BF1C0E03}" type="pres">
      <dgm:prSet presAssocID="{AAEEC98E-42FF-492A-BFD2-3ED38FC3608E}" presName="spNode" presStyleCnt="0"/>
      <dgm:spPr/>
    </dgm:pt>
    <dgm:pt modelId="{8810F298-3B92-46E8-8827-DF86B34486B0}" type="pres">
      <dgm:prSet presAssocID="{285BA217-840F-4D4F-A4C2-EBDD9EB23A9B}" presName="sibTrans" presStyleLbl="sibTrans1D1" presStyleIdx="2" presStyleCnt="3"/>
      <dgm:spPr/>
      <dgm:t>
        <a:bodyPr/>
        <a:lstStyle/>
        <a:p>
          <a:endParaRPr lang="en-GB"/>
        </a:p>
      </dgm:t>
    </dgm:pt>
  </dgm:ptLst>
  <dgm:cxnLst>
    <dgm:cxn modelId="{DD7C6FE6-3656-47AE-8191-6741F78E6095}" type="presOf" srcId="{33C34FCF-68F8-4E0F-A494-682EA09A43D3}" destId="{7FBD06EC-6302-40C9-941B-4EAEB0400DFC}" srcOrd="0" destOrd="0" presId="urn:microsoft.com/office/officeart/2005/8/layout/cycle5"/>
    <dgm:cxn modelId="{0DF05A1C-403A-4AA5-8220-0423AFBAF640}" type="presOf" srcId="{DD22FEBE-7F8A-40DB-B051-BDD2A24F457F}" destId="{CDDC4681-83B2-475F-9CCB-DE8A768145AA}" srcOrd="0" destOrd="0" presId="urn:microsoft.com/office/officeart/2005/8/layout/cycle5"/>
    <dgm:cxn modelId="{68876411-9A3C-4776-804F-9BF58969A59D}" type="presOf" srcId="{4BA24900-C138-4C80-BA60-BB8739116229}" destId="{D310513C-01FD-404E-8BCE-AB2C9136616D}" srcOrd="0" destOrd="0" presId="urn:microsoft.com/office/officeart/2005/8/layout/cycle5"/>
    <dgm:cxn modelId="{83951338-2AC6-477E-B218-85287AC2039C}" srcId="{DD22FEBE-7F8A-40DB-B051-BDD2A24F457F}" destId="{33C34FCF-68F8-4E0F-A494-682EA09A43D3}" srcOrd="0" destOrd="0" parTransId="{867586E9-55E1-40A9-B108-7A32C4919CF3}" sibTransId="{1374797F-52C3-4A6F-A345-0D8670CE79F2}"/>
    <dgm:cxn modelId="{01C20A62-59DE-4313-838B-BD5C5C0813EF}" type="presOf" srcId="{1374797F-52C3-4A6F-A345-0D8670CE79F2}" destId="{BECC6739-A7F2-4ACB-A786-ABD6F1302945}" srcOrd="0" destOrd="0" presId="urn:microsoft.com/office/officeart/2005/8/layout/cycle5"/>
    <dgm:cxn modelId="{F8780EDB-5A8F-4038-94CA-4406BC21089E}" type="presOf" srcId="{AAEEC98E-42FF-492A-BFD2-3ED38FC3608E}" destId="{25237416-A55B-4452-AC63-CA106CC5EE83}" srcOrd="0" destOrd="0" presId="urn:microsoft.com/office/officeart/2005/8/layout/cycle5"/>
    <dgm:cxn modelId="{817A2FA3-DB58-49F7-B39E-66E5966CA114}" type="presOf" srcId="{285BA217-840F-4D4F-A4C2-EBDD9EB23A9B}" destId="{8810F298-3B92-46E8-8827-DF86B34486B0}" srcOrd="0" destOrd="0" presId="urn:microsoft.com/office/officeart/2005/8/layout/cycle5"/>
    <dgm:cxn modelId="{86BA91C9-9550-4FC0-9A22-BF8B218CBD8F}" type="presOf" srcId="{D6948048-50DD-4E32-804F-BDA8218C8E6E}" destId="{0338C317-CF23-4B65-AA33-10747A5707BE}" srcOrd="0" destOrd="0" presId="urn:microsoft.com/office/officeart/2005/8/layout/cycle5"/>
    <dgm:cxn modelId="{80213A58-B4AA-4395-8594-FD1CD1C8CEEF}" srcId="{DD22FEBE-7F8A-40DB-B051-BDD2A24F457F}" destId="{AAEEC98E-42FF-492A-BFD2-3ED38FC3608E}" srcOrd="2" destOrd="0" parTransId="{71BEE087-40E1-4D52-877B-E77E3ED2AA4E}" sibTransId="{285BA217-840F-4D4F-A4C2-EBDD9EB23A9B}"/>
    <dgm:cxn modelId="{777F3114-CE85-42A9-9D65-6CA455215418}" srcId="{DD22FEBE-7F8A-40DB-B051-BDD2A24F457F}" destId="{D6948048-50DD-4E32-804F-BDA8218C8E6E}" srcOrd="1" destOrd="0" parTransId="{209997AE-7FB9-47D0-8E75-C7BD02828616}" sibTransId="{4BA24900-C138-4C80-BA60-BB8739116229}"/>
    <dgm:cxn modelId="{4981CC3A-9B2E-453F-9D7B-435F61E6E6A7}" type="presParOf" srcId="{CDDC4681-83B2-475F-9CCB-DE8A768145AA}" destId="{7FBD06EC-6302-40C9-941B-4EAEB0400DFC}" srcOrd="0" destOrd="0" presId="urn:microsoft.com/office/officeart/2005/8/layout/cycle5"/>
    <dgm:cxn modelId="{547DC2EA-7E73-4EDD-8718-1EAECBB44417}" type="presParOf" srcId="{CDDC4681-83B2-475F-9CCB-DE8A768145AA}" destId="{ABBE089D-BFC5-4E20-87BB-EE91BB505EC2}" srcOrd="1" destOrd="0" presId="urn:microsoft.com/office/officeart/2005/8/layout/cycle5"/>
    <dgm:cxn modelId="{B2567FC6-87F0-47E1-8F5A-A4252330C814}" type="presParOf" srcId="{CDDC4681-83B2-475F-9CCB-DE8A768145AA}" destId="{BECC6739-A7F2-4ACB-A786-ABD6F1302945}" srcOrd="2" destOrd="0" presId="urn:microsoft.com/office/officeart/2005/8/layout/cycle5"/>
    <dgm:cxn modelId="{C2DA3A04-8250-4FC1-9F52-738DC0B90100}" type="presParOf" srcId="{CDDC4681-83B2-475F-9CCB-DE8A768145AA}" destId="{0338C317-CF23-4B65-AA33-10747A5707BE}" srcOrd="3" destOrd="0" presId="urn:microsoft.com/office/officeart/2005/8/layout/cycle5"/>
    <dgm:cxn modelId="{92295BDD-BC6A-4E95-AB86-761F4CA7752B}" type="presParOf" srcId="{CDDC4681-83B2-475F-9CCB-DE8A768145AA}" destId="{90C72670-52ED-4FB8-A11D-35087BBE2B18}" srcOrd="4" destOrd="0" presId="urn:microsoft.com/office/officeart/2005/8/layout/cycle5"/>
    <dgm:cxn modelId="{53203413-CE66-4C6D-A453-D7A725272FEA}" type="presParOf" srcId="{CDDC4681-83B2-475F-9CCB-DE8A768145AA}" destId="{D310513C-01FD-404E-8BCE-AB2C9136616D}" srcOrd="5" destOrd="0" presId="urn:microsoft.com/office/officeart/2005/8/layout/cycle5"/>
    <dgm:cxn modelId="{000A8499-EDDF-4139-866F-34AF683E1133}" type="presParOf" srcId="{CDDC4681-83B2-475F-9CCB-DE8A768145AA}" destId="{25237416-A55B-4452-AC63-CA106CC5EE83}" srcOrd="6" destOrd="0" presId="urn:microsoft.com/office/officeart/2005/8/layout/cycle5"/>
    <dgm:cxn modelId="{55116A00-3AAE-4BD6-A552-D822F0DC4C0B}" type="presParOf" srcId="{CDDC4681-83B2-475F-9CCB-DE8A768145AA}" destId="{E37A8A7E-E561-4527-BEF7-8349BF1C0E03}" srcOrd="7" destOrd="0" presId="urn:microsoft.com/office/officeart/2005/8/layout/cycle5"/>
    <dgm:cxn modelId="{12176AD5-2230-4DA6-90E1-806E9167912B}" type="presParOf" srcId="{CDDC4681-83B2-475F-9CCB-DE8A768145AA}" destId="{8810F298-3B92-46E8-8827-DF86B34486B0}" srcOrd="8"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BD06EC-6302-40C9-941B-4EAEB0400DFC}">
      <dsp:nvSpPr>
        <dsp:cNvPr id="0" name=""/>
        <dsp:cNvSpPr/>
      </dsp:nvSpPr>
      <dsp:spPr>
        <a:xfrm>
          <a:off x="2902985" y="1399"/>
          <a:ext cx="2042628" cy="1327708"/>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GB" sz="2900" kern="1200" dirty="0" smtClean="0">
              <a:solidFill>
                <a:sysClr val="window" lastClr="FFFFFF"/>
              </a:solidFill>
              <a:latin typeface="Arial" panose="020B0604020202020204" pitchFamily="34" charset="0"/>
              <a:ea typeface="+mn-ea"/>
              <a:cs typeface="Arial" panose="020B0604020202020204" pitchFamily="34" charset="0"/>
            </a:rPr>
            <a:t>Thoughts</a:t>
          </a:r>
        </a:p>
      </dsp:txBody>
      <dsp:txXfrm>
        <a:off x="2967798" y="66212"/>
        <a:ext cx="1913002" cy="1198082"/>
      </dsp:txXfrm>
    </dsp:sp>
    <dsp:sp modelId="{BECC6739-A7F2-4ACB-A786-ABD6F1302945}">
      <dsp:nvSpPr>
        <dsp:cNvPr id="0" name=""/>
        <dsp:cNvSpPr/>
      </dsp:nvSpPr>
      <dsp:spPr>
        <a:xfrm>
          <a:off x="2155302" y="665253"/>
          <a:ext cx="3537994" cy="3537994"/>
        </a:xfrm>
        <a:custGeom>
          <a:avLst/>
          <a:gdLst/>
          <a:ahLst/>
          <a:cxnLst/>
          <a:rect l="0" t="0" r="0" b="0"/>
          <a:pathLst>
            <a:path>
              <a:moveTo>
                <a:pt x="3063825" y="563687"/>
              </a:moveTo>
              <a:arcTo wR="1768997" hR="1768997" stAng="19023037" swAng="2299654"/>
            </a:path>
          </a:pathLst>
        </a:custGeom>
        <a:noFill/>
        <a:ln w="9525" cap="flat" cmpd="sng" algn="ctr">
          <a:solidFill>
            <a:srgbClr val="4F81BD">
              <a:hueOff val="0"/>
              <a:satOff val="0"/>
              <a:lumOff val="0"/>
              <a:alphaOff val="0"/>
            </a:srgbClr>
          </a:solidFill>
          <a:prstDash val="solid"/>
          <a:miter lim="800000"/>
          <a:tailEnd type="arrow"/>
        </a:ln>
        <a:effectLst/>
      </dsp:spPr>
      <dsp:style>
        <a:lnRef idx="1">
          <a:scrgbClr r="0" g="0" b="0"/>
        </a:lnRef>
        <a:fillRef idx="0">
          <a:scrgbClr r="0" g="0" b="0"/>
        </a:fillRef>
        <a:effectRef idx="0">
          <a:scrgbClr r="0" g="0" b="0"/>
        </a:effectRef>
        <a:fontRef idx="minor"/>
      </dsp:style>
    </dsp:sp>
    <dsp:sp modelId="{0338C317-CF23-4B65-AA33-10747A5707BE}">
      <dsp:nvSpPr>
        <dsp:cNvPr id="0" name=""/>
        <dsp:cNvSpPr/>
      </dsp:nvSpPr>
      <dsp:spPr>
        <a:xfrm>
          <a:off x="4434982" y="2654895"/>
          <a:ext cx="2042628" cy="1327708"/>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GB" sz="2900" kern="1200" dirty="0" smtClean="0">
              <a:solidFill>
                <a:sysClr val="window" lastClr="FFFFFF"/>
              </a:solidFill>
              <a:latin typeface="Arial" panose="020B0604020202020204" pitchFamily="34" charset="0"/>
              <a:ea typeface="+mn-ea"/>
              <a:cs typeface="Arial" panose="020B0604020202020204" pitchFamily="34" charset="0"/>
            </a:rPr>
            <a:t>Feelings</a:t>
          </a:r>
        </a:p>
      </dsp:txBody>
      <dsp:txXfrm>
        <a:off x="4499795" y="2719708"/>
        <a:ext cx="1913002" cy="1198082"/>
      </dsp:txXfrm>
    </dsp:sp>
    <dsp:sp modelId="{D310513C-01FD-404E-8BCE-AB2C9136616D}">
      <dsp:nvSpPr>
        <dsp:cNvPr id="0" name=""/>
        <dsp:cNvSpPr/>
      </dsp:nvSpPr>
      <dsp:spPr>
        <a:xfrm>
          <a:off x="2155302" y="665253"/>
          <a:ext cx="3537994" cy="3537994"/>
        </a:xfrm>
        <a:custGeom>
          <a:avLst/>
          <a:gdLst/>
          <a:ahLst/>
          <a:cxnLst/>
          <a:rect l="0" t="0" r="0" b="0"/>
          <a:pathLst>
            <a:path>
              <a:moveTo>
                <a:pt x="2310913" y="3452944"/>
              </a:moveTo>
              <a:arcTo wR="1768997" hR="1768997" stAng="4329669" swAng="2140661"/>
            </a:path>
          </a:pathLst>
        </a:custGeom>
        <a:noFill/>
        <a:ln w="9525" cap="flat" cmpd="sng" algn="ctr">
          <a:solidFill>
            <a:srgbClr val="4F81BD">
              <a:hueOff val="0"/>
              <a:satOff val="0"/>
              <a:lumOff val="0"/>
              <a:alphaOff val="0"/>
            </a:srgbClr>
          </a:solidFill>
          <a:prstDash val="solid"/>
          <a:miter lim="800000"/>
          <a:tailEnd type="arrow"/>
        </a:ln>
        <a:effectLst/>
      </dsp:spPr>
      <dsp:style>
        <a:lnRef idx="1">
          <a:scrgbClr r="0" g="0" b="0"/>
        </a:lnRef>
        <a:fillRef idx="0">
          <a:scrgbClr r="0" g="0" b="0"/>
        </a:fillRef>
        <a:effectRef idx="0">
          <a:scrgbClr r="0" g="0" b="0"/>
        </a:effectRef>
        <a:fontRef idx="minor"/>
      </dsp:style>
    </dsp:sp>
    <dsp:sp modelId="{25237416-A55B-4452-AC63-CA106CC5EE83}">
      <dsp:nvSpPr>
        <dsp:cNvPr id="0" name=""/>
        <dsp:cNvSpPr/>
      </dsp:nvSpPr>
      <dsp:spPr>
        <a:xfrm>
          <a:off x="1370989" y="2654895"/>
          <a:ext cx="2042628" cy="1327708"/>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GB" sz="2900" kern="1200" dirty="0" smtClean="0">
              <a:solidFill>
                <a:sysClr val="window" lastClr="FFFFFF"/>
              </a:solidFill>
              <a:latin typeface="Arial" panose="020B0604020202020204" pitchFamily="34" charset="0"/>
              <a:ea typeface="+mn-ea"/>
              <a:cs typeface="Arial" panose="020B0604020202020204" pitchFamily="34" charset="0"/>
            </a:rPr>
            <a:t>Behaviour</a:t>
          </a:r>
        </a:p>
      </dsp:txBody>
      <dsp:txXfrm>
        <a:off x="1435802" y="2719708"/>
        <a:ext cx="1913002" cy="1198082"/>
      </dsp:txXfrm>
    </dsp:sp>
    <dsp:sp modelId="{8810F298-3B92-46E8-8827-DF86B34486B0}">
      <dsp:nvSpPr>
        <dsp:cNvPr id="0" name=""/>
        <dsp:cNvSpPr/>
      </dsp:nvSpPr>
      <dsp:spPr>
        <a:xfrm>
          <a:off x="2155302" y="665253"/>
          <a:ext cx="3537994" cy="3537994"/>
        </a:xfrm>
        <a:custGeom>
          <a:avLst/>
          <a:gdLst/>
          <a:ahLst/>
          <a:cxnLst/>
          <a:rect l="0" t="0" r="0" b="0"/>
          <a:pathLst>
            <a:path>
              <a:moveTo>
                <a:pt x="5752" y="1626454"/>
              </a:moveTo>
              <a:arcTo wR="1768997" hR="1768997" stAng="11077309" swAng="2299654"/>
            </a:path>
          </a:pathLst>
        </a:custGeom>
        <a:noFill/>
        <a:ln w="9525" cap="flat" cmpd="sng" algn="ctr">
          <a:solidFill>
            <a:srgbClr val="4F81BD">
              <a:hueOff val="0"/>
              <a:satOff val="0"/>
              <a:lumOff val="0"/>
              <a:alphaOff val="0"/>
            </a:srgb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85571D-34FE-4FAE-A12A-547D1BE71C44}" type="datetimeFigureOut">
              <a:rPr lang="en-GB" smtClean="0"/>
              <a:t>09/06/2020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37DC22-F622-44EA-8F1E-4178DF55D77F}" type="slidenum">
              <a:rPr lang="en-GB" smtClean="0"/>
              <a:t>‹#›</a:t>
            </a:fld>
            <a:endParaRPr lang="en-GB"/>
          </a:p>
        </p:txBody>
      </p:sp>
    </p:spTree>
    <p:extLst>
      <p:ext uri="{BB962C8B-B14F-4D97-AF65-F5344CB8AC3E}">
        <p14:creationId xmlns:p14="http://schemas.microsoft.com/office/powerpoint/2010/main" val="2696655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1</a:t>
            </a:fld>
            <a:endParaRPr lang="en-GB"/>
          </a:p>
        </p:txBody>
      </p:sp>
    </p:spTree>
    <p:extLst>
      <p:ext uri="{BB962C8B-B14F-4D97-AF65-F5344CB8AC3E}">
        <p14:creationId xmlns:p14="http://schemas.microsoft.com/office/powerpoint/2010/main" val="1243373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rial" pitchFamily="34" charset="0"/>
                <a:ea typeface="ＭＳ Ｐゴシック" pitchFamily="34" charset="-128"/>
                <a:cs typeface="+mn-cs"/>
              </a:rPr>
              <a:t>So what’s going on with Secondary Trauma?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rial" pitchFamily="34" charset="0"/>
                <a:ea typeface="ＭＳ Ｐゴシック" pitchFamily="34" charset="-128"/>
                <a:cs typeface="+mn-cs"/>
              </a:rPr>
              <a:t>Dan Siegel talks about brain development and the impact of trauma means that children can ‘flip their lid’ more readily. At its most simple, secondary trauma is the impact of this on the caregiver who is in an attachment relationship with someone who is flipping their lid.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Arial" pitchFamily="34" charset="0"/>
              <a:ea typeface="ＭＳ Ｐゴシック"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rial" pitchFamily="34" charset="0"/>
                <a:ea typeface="ＭＳ Ｐゴシック" pitchFamily="34" charset="-128"/>
                <a:cs typeface="+mn-cs"/>
              </a:rPr>
              <a:t>Jon </a:t>
            </a:r>
            <a:r>
              <a:rPr kumimoji="0" lang="en-US" sz="1200" b="0" i="0" u="none" strike="noStrike" kern="1200" cap="none" spc="0" normalizeH="0" baseline="0" noProof="0" dirty="0" err="1" smtClean="0">
                <a:ln>
                  <a:noFill/>
                </a:ln>
                <a:solidFill>
                  <a:prstClr val="black"/>
                </a:solidFill>
                <a:effectLst/>
                <a:uLnTx/>
                <a:uFillTx/>
                <a:latin typeface="Arial" pitchFamily="34" charset="0"/>
                <a:ea typeface="ＭＳ Ｐゴシック" pitchFamily="34" charset="-128"/>
                <a:cs typeface="+mn-cs"/>
              </a:rPr>
              <a:t>Baylin</a:t>
            </a:r>
            <a:r>
              <a:rPr kumimoji="0" lang="en-US" sz="1200" b="0" i="0" u="none" strike="noStrike" kern="1200" cap="none" spc="0" normalizeH="0" baseline="0" noProof="0" dirty="0" smtClean="0">
                <a:ln>
                  <a:noFill/>
                </a:ln>
                <a:solidFill>
                  <a:prstClr val="black"/>
                </a:solidFill>
                <a:effectLst/>
                <a:uLnTx/>
                <a:uFillTx/>
                <a:latin typeface="Arial" pitchFamily="34" charset="0"/>
                <a:ea typeface="ＭＳ Ｐゴシック" pitchFamily="34" charset="-128"/>
                <a:cs typeface="+mn-cs"/>
              </a:rPr>
              <a:t> talks about this in Brain Based Parenting by Hughes and </a:t>
            </a:r>
            <a:r>
              <a:rPr kumimoji="0" lang="en-US" sz="1200" b="0" i="0" u="none" strike="noStrike" kern="1200" cap="none" spc="0" normalizeH="0" baseline="0" noProof="0" dirty="0" err="1" smtClean="0">
                <a:ln>
                  <a:noFill/>
                </a:ln>
                <a:solidFill>
                  <a:prstClr val="black"/>
                </a:solidFill>
                <a:effectLst/>
                <a:uLnTx/>
                <a:uFillTx/>
                <a:latin typeface="Arial" pitchFamily="34" charset="0"/>
                <a:ea typeface="ＭＳ Ｐゴシック" pitchFamily="34" charset="-128"/>
                <a:cs typeface="+mn-cs"/>
              </a:rPr>
              <a:t>Baylin</a:t>
            </a:r>
            <a:r>
              <a:rPr kumimoji="0" lang="en-US" sz="1200" b="0" i="0" u="none" strike="noStrike" kern="1200" cap="none" spc="0" normalizeH="0" baseline="0" noProof="0" dirty="0" smtClean="0">
                <a:ln>
                  <a:noFill/>
                </a:ln>
                <a:solidFill>
                  <a:prstClr val="black"/>
                </a:solidFill>
                <a:effectLst/>
                <a:uLnTx/>
                <a:uFillTx/>
                <a:latin typeface="Arial" pitchFamily="34" charset="0"/>
                <a:ea typeface="ＭＳ Ｐゴシック" pitchFamily="34" charset="-128"/>
                <a:cs typeface="+mn-cs"/>
              </a:rPr>
              <a:t>. He describes how in SECURE relationships the limbic system/ amygdala promotes development of two-way connections to the prefrontal cortex – which happens 0-18months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rial" pitchFamily="34" charset="0"/>
                <a:ea typeface="ＭＳ Ｐゴシック" pitchFamily="34" charset="-128"/>
                <a:cs typeface="+mn-cs"/>
              </a:rPr>
              <a:t>This is essential for self-regulation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Arial" pitchFamily="34" charset="0"/>
              <a:ea typeface="ＭＳ Ｐゴシック"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rial" pitchFamily="34" charset="0"/>
                <a:ea typeface="ＭＳ Ｐゴシック" pitchFamily="34" charset="-128"/>
                <a:cs typeface="+mn-cs"/>
              </a:rPr>
              <a:t>Good parenting develops secure attachment and a </a:t>
            </a:r>
            <a:r>
              <a:rPr kumimoji="0" lang="ja-JP" altLang="en-US" sz="1200" b="0" i="0" u="none" strike="noStrike" kern="1200" cap="none" spc="0" normalizeH="0" baseline="0" noProof="0" dirty="0" smtClean="0">
                <a:ln>
                  <a:noFill/>
                </a:ln>
                <a:solidFill>
                  <a:prstClr val="black"/>
                </a:solidFill>
                <a:effectLst/>
                <a:uLnTx/>
                <a:uFillTx/>
                <a:latin typeface="Arial" pitchFamily="34" charset="0"/>
                <a:ea typeface="ＭＳ Ｐゴシック" pitchFamily="34" charset="-128"/>
                <a:cs typeface="+mn-cs"/>
              </a:rPr>
              <a:t>“</a:t>
            </a:r>
            <a:r>
              <a:rPr kumimoji="0" lang="en-US" altLang="ja-JP" sz="1200" b="0" i="0" u="none" strike="noStrike" kern="1200" cap="none" spc="0" normalizeH="0" baseline="0" noProof="0" dirty="0" smtClean="0">
                <a:ln>
                  <a:noFill/>
                </a:ln>
                <a:solidFill>
                  <a:prstClr val="black"/>
                </a:solidFill>
                <a:effectLst/>
                <a:uLnTx/>
                <a:uFillTx/>
                <a:latin typeface="Arial" pitchFamily="34" charset="0"/>
                <a:ea typeface="ＭＳ Ｐゴシック" pitchFamily="34" charset="-128"/>
                <a:cs typeface="+mn-cs"/>
              </a:rPr>
              <a:t>good lid</a:t>
            </a:r>
            <a:r>
              <a:rPr kumimoji="0" lang="ja-JP" altLang="en-US" sz="1200" b="0" i="0" u="none" strike="noStrike" kern="1200" cap="none" spc="0" normalizeH="0" baseline="0" noProof="0" dirty="0" smtClean="0">
                <a:ln>
                  <a:noFill/>
                </a:ln>
                <a:solidFill>
                  <a:prstClr val="black"/>
                </a:solidFill>
                <a:effectLst/>
                <a:uLnTx/>
                <a:uFillTx/>
                <a:latin typeface="Arial" pitchFamily="34" charset="0"/>
                <a:ea typeface="ＭＳ Ｐゴシック" pitchFamily="34" charset="-128"/>
                <a:cs typeface="+mn-cs"/>
              </a:rPr>
              <a:t>”</a:t>
            </a:r>
            <a:r>
              <a:rPr kumimoji="0" lang="en-US" altLang="ja-JP" sz="1200" b="0" i="0" u="none" strike="noStrike" kern="1200" cap="none" spc="0" normalizeH="0" baseline="0" noProof="0" dirty="0" smtClean="0">
                <a:ln>
                  <a:noFill/>
                </a:ln>
                <a:solidFill>
                  <a:prstClr val="black"/>
                </a:solidFill>
                <a:effectLst/>
                <a:uLnTx/>
                <a:uFillTx/>
                <a:latin typeface="Arial" pitchFamily="34" charset="0"/>
                <a:ea typeface="ＭＳ Ｐゴシック" pitchFamily="34" charset="-128"/>
                <a:cs typeface="+mn-cs"/>
              </a:rPr>
              <a:t> ! in the Pre-frontal cortex</a:t>
            </a:r>
            <a:endParaRPr kumimoji="0" lang="en-US" sz="1200" b="0" i="0" u="none" strike="noStrike" kern="1200" cap="none" spc="0" normalizeH="0" baseline="0" noProof="0" dirty="0" smtClean="0">
              <a:ln>
                <a:noFill/>
              </a:ln>
              <a:solidFill>
                <a:prstClr val="black"/>
              </a:solidFill>
              <a:effectLst/>
              <a:uLnTx/>
              <a:uFillTx/>
              <a:latin typeface="Arial" pitchFamily="34" charset="0"/>
              <a:ea typeface="ＭＳ Ｐゴシック"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Arial" pitchFamily="34" charset="0"/>
              <a:ea typeface="ＭＳ Ｐゴシック"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FF0000"/>
                </a:solidFill>
                <a:effectLst/>
                <a:uLnTx/>
                <a:uFillTx/>
                <a:latin typeface="Arial" pitchFamily="34" charset="0"/>
                <a:ea typeface="ＭＳ Ｐゴシック" pitchFamily="34" charset="-128"/>
                <a:cs typeface="+mn-cs"/>
              </a:rPr>
              <a:t>Stress</a:t>
            </a:r>
            <a:r>
              <a:rPr kumimoji="0" lang="en-US" sz="1200" b="0" i="0" u="none" strike="noStrike" kern="1200" cap="none" spc="0" normalizeH="0" baseline="0" noProof="0" dirty="0" smtClean="0">
                <a:ln>
                  <a:noFill/>
                </a:ln>
                <a:solidFill>
                  <a:prstClr val="black"/>
                </a:solidFill>
                <a:effectLst/>
                <a:uLnTx/>
                <a:uFillTx/>
                <a:latin typeface="Arial" pitchFamily="34" charset="0"/>
                <a:ea typeface="ＭＳ Ｐゴシック" pitchFamily="34" charset="-128"/>
                <a:cs typeface="+mn-cs"/>
              </a:rPr>
              <a:t> suppresses pre-frontal cortex development which is responsible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rial" pitchFamily="34" charset="0"/>
                <a:ea typeface="ＭＳ Ｐゴシック" pitchFamily="34" charset="-128"/>
                <a:cs typeface="+mn-cs"/>
              </a:rPr>
              <a:t>executive function i.e. thinking clearly, accessing memory, rehearsing and planning etc., self-regulation and meaning making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Arial" pitchFamily="34" charset="0"/>
              <a:ea typeface="ＭＳ Ｐゴシック"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rial" pitchFamily="34" charset="0"/>
                <a:ea typeface="ＭＳ Ｐゴシック" pitchFamily="34" charset="-128"/>
                <a:cs typeface="+mn-cs"/>
              </a:rPr>
              <a:t>In TRAUMA the limbic system/ amygdala is activated by high levels of </a:t>
            </a:r>
            <a:r>
              <a:rPr kumimoji="0" lang="en-US" sz="1400" b="0" i="0" u="none" strike="noStrike" kern="1200" cap="none" spc="0" normalizeH="0" baseline="0" noProof="0" dirty="0" smtClean="0">
                <a:ln>
                  <a:noFill/>
                </a:ln>
                <a:solidFill>
                  <a:srgbClr val="FF0000"/>
                </a:solidFill>
                <a:effectLst/>
                <a:uLnTx/>
                <a:uFillTx/>
                <a:latin typeface="Arial" pitchFamily="34" charset="0"/>
                <a:ea typeface="ＭＳ Ｐゴシック" pitchFamily="34" charset="-128"/>
                <a:cs typeface="+mn-cs"/>
              </a:rPr>
              <a:t>stress. This can be the experience of children who have suffered neglect/trauma. This causes o</a:t>
            </a:r>
            <a:r>
              <a:rPr kumimoji="0" lang="en-US" sz="1200" b="0" i="0" u="none" strike="noStrike" kern="1200" cap="none" spc="0" normalizeH="0" baseline="0" noProof="0" dirty="0" smtClean="0">
                <a:ln>
                  <a:noFill/>
                </a:ln>
                <a:solidFill>
                  <a:srgbClr val="FF0000"/>
                </a:solidFill>
                <a:effectLst/>
                <a:uLnTx/>
                <a:uFillTx/>
                <a:latin typeface="Arial" pitchFamily="34" charset="0"/>
                <a:ea typeface="ＭＳ Ｐゴシック" pitchFamily="34" charset="-128"/>
                <a:cs typeface="+mn-cs"/>
              </a:rPr>
              <a:t>veractive defensive reactions  of Fight  Flight  Freeze. </a:t>
            </a:r>
            <a:endParaRPr kumimoji="0" lang="en-US" sz="1400" b="0" i="0" u="none" strike="noStrike" kern="1200" cap="none" spc="0" normalizeH="0" baseline="0" noProof="0" dirty="0" smtClean="0">
              <a:ln>
                <a:noFill/>
              </a:ln>
              <a:solidFill>
                <a:srgbClr val="FF0000"/>
              </a:solidFill>
              <a:effectLst/>
              <a:uLnTx/>
              <a:uFillTx/>
              <a:latin typeface="Arial" pitchFamily="34" charset="0"/>
              <a:ea typeface="ＭＳ Ｐゴシック"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Arial" pitchFamily="34" charset="0"/>
                <a:ea typeface="ＭＳ Ｐゴシック" pitchFamily="34" charset="-128"/>
                <a:cs typeface="+mn-cs"/>
              </a:rPr>
              <a:t>Without a good, well developed Pre-frontal cortex, children </a:t>
            </a:r>
            <a:r>
              <a:rPr kumimoji="0" lang="en-US" sz="1400" b="1" i="0" u="none" strike="noStrike" kern="1200" cap="none" spc="0" normalizeH="0" baseline="0" noProof="0" dirty="0" smtClean="0">
                <a:ln>
                  <a:noFill/>
                </a:ln>
                <a:solidFill>
                  <a:prstClr val="black"/>
                </a:solidFill>
                <a:effectLst/>
                <a:uLnTx/>
                <a:uFillTx/>
                <a:latin typeface="Arial" pitchFamily="34" charset="0"/>
                <a:ea typeface="ＭＳ Ｐゴシック" pitchFamily="34" charset="-128"/>
                <a:cs typeface="+mn-cs"/>
              </a:rPr>
              <a:t>flip their lids </a:t>
            </a:r>
            <a:r>
              <a:rPr kumimoji="0" lang="en-US" sz="1400" b="0" i="0" u="none" strike="noStrike" kern="1200" cap="none" spc="0" normalizeH="0" baseline="0" noProof="0" dirty="0" smtClean="0">
                <a:ln>
                  <a:noFill/>
                </a:ln>
                <a:solidFill>
                  <a:prstClr val="black"/>
                </a:solidFill>
                <a:effectLst/>
                <a:uLnTx/>
                <a:uFillTx/>
                <a:latin typeface="Arial" pitchFamily="34" charset="0"/>
                <a:ea typeface="ＭＳ Ｐゴシック" pitchFamily="34" charset="-128"/>
                <a:cs typeface="+mn-cs"/>
              </a:rPr>
              <a:t>AND so can their PARENTS</a:t>
            </a:r>
            <a:r>
              <a:rPr kumimoji="0" lang="en-US" sz="1400" b="1" i="0" u="none" strike="noStrike" kern="1200" cap="none" spc="0" normalizeH="0" baseline="0" noProof="0" dirty="0" smtClean="0">
                <a:ln>
                  <a:noFill/>
                </a:ln>
                <a:solidFill>
                  <a:prstClr val="black"/>
                </a:solidFill>
                <a:effectLst/>
                <a:uLnTx/>
                <a:uFillTx/>
                <a:latin typeface="Arial" pitchFamily="34" charset="0"/>
                <a:ea typeface="ＭＳ Ｐゴシック" pitchFamily="34" charset="-128"/>
                <a:cs typeface="+mn-cs"/>
              </a:rPr>
              <a:t>!!! </a:t>
            </a:r>
            <a:r>
              <a:rPr kumimoji="0" lang="en-US" sz="1400" b="0" i="0" u="none" strike="noStrike" kern="1200" cap="none" spc="0" normalizeH="0" baseline="0" noProof="0" dirty="0" smtClean="0">
                <a:ln>
                  <a:noFill/>
                </a:ln>
                <a:solidFill>
                  <a:prstClr val="black"/>
                </a:solidFill>
                <a:effectLst/>
                <a:uLnTx/>
                <a:uFillTx/>
                <a:latin typeface="Arial" pitchFamily="34" charset="0"/>
                <a:ea typeface="ＭＳ Ｐゴシック" pitchFamily="34" charset="-128"/>
                <a:cs typeface="+mn-cs"/>
              </a:rPr>
              <a:t>The stress response blocks the capacity of the child to think and process events, hence they flip.  This has a knock-on effect on the adults in an attachment relationship with this child. They can become as stressed as the child and then lose their own capacity for engaging rational thinking and emotional self regulation. This is not a failure…it is a natural consequence of living with a traumatized child. So taking responsibility for your own self care is important.</a:t>
            </a:r>
            <a:endParaRPr kumimoji="0" lang="en-US" sz="1400" b="1" i="0" u="none" strike="noStrike" kern="1200" cap="none" spc="0" normalizeH="0" baseline="0" noProof="0" dirty="0" smtClean="0">
              <a:ln>
                <a:noFill/>
              </a:ln>
              <a:solidFill>
                <a:prstClr val="black"/>
              </a:solidFill>
              <a:effectLst/>
              <a:uLnTx/>
              <a:uFillTx/>
              <a:latin typeface="Arial" pitchFamily="34" charset="0"/>
              <a:ea typeface="ＭＳ Ｐゴシック"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latin typeface="Arial" pitchFamily="34" charset="0"/>
              <a:ea typeface="ＭＳ Ｐゴシック"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Arial" pitchFamily="34" charset="0"/>
                <a:ea typeface="ＭＳ Ｐゴシック" pitchFamily="34" charset="-128"/>
                <a:cs typeface="+mn-cs"/>
              </a:rPr>
              <a:t>The aim of good self care is to remain or return to a state in which the parent is aware of the process by which their child can drive them towards inappropriate responses of anger and frustration. By maintaining your own self regulation  you are not dysregulating in response to the child’s trauma, you are not letting it get to you. This is an inevitable consequence and not because you are failing as a parent. </a:t>
            </a: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13</a:t>
            </a:fld>
            <a:endParaRPr lang="en-GB"/>
          </a:p>
        </p:txBody>
      </p:sp>
    </p:spTree>
    <p:extLst>
      <p:ext uri="{BB962C8B-B14F-4D97-AF65-F5344CB8AC3E}">
        <p14:creationId xmlns:p14="http://schemas.microsoft.com/office/powerpoint/2010/main" val="954061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28569" marR="0" lvl="0" indent="-323808" algn="l" defTabSz="914400" rtl="0" eaLnBrk="1" fontAlgn="auto" latinLnBrk="0" hangingPunct="1">
              <a:lnSpc>
                <a:spcPct val="100000"/>
              </a:lnSpc>
              <a:spcBef>
                <a:spcPts val="0"/>
              </a:spcBef>
              <a:spcAft>
                <a:spcPts val="0"/>
              </a:spcAft>
              <a:buClr>
                <a:srgbClr val="C3801A"/>
              </a:buClr>
              <a:buSzTx/>
              <a:buFont typeface="Wingdings" pitchFamily="2" charset="2"/>
              <a:buNone/>
              <a:tabLst>
                <a:tab pos="428569" algn="l"/>
                <a:tab pos="533331" algn="l"/>
                <a:tab pos="982537" algn="l"/>
                <a:tab pos="1431741" algn="l"/>
                <a:tab pos="1880945" algn="l"/>
                <a:tab pos="2330149" algn="l"/>
                <a:tab pos="2779355" algn="l"/>
                <a:tab pos="3228559" algn="l"/>
                <a:tab pos="3677764" algn="l"/>
                <a:tab pos="4126968" algn="l"/>
                <a:tab pos="4576173" algn="l"/>
                <a:tab pos="5025377" algn="l"/>
                <a:tab pos="5474582" algn="l"/>
                <a:tab pos="5923786" algn="l"/>
                <a:tab pos="6372991" algn="l"/>
                <a:tab pos="6822195" algn="l"/>
                <a:tab pos="7271401" algn="l"/>
                <a:tab pos="7720605" algn="l"/>
                <a:tab pos="8169810" algn="l"/>
                <a:tab pos="8619013" algn="l"/>
                <a:tab pos="9068219" algn="l"/>
              </a:tabLst>
              <a:defRPr/>
            </a:pPr>
            <a:r>
              <a:rPr kumimoji="0" lang="en-GB" sz="1200" b="1" i="0" u="none" strike="noStrike" kern="1200" cap="none" spc="0" normalizeH="0" baseline="0" noProof="0" dirty="0" smtClean="0">
                <a:ln>
                  <a:noFill/>
                </a:ln>
                <a:solidFill>
                  <a:prstClr val="black"/>
                </a:solidFill>
                <a:effectLst/>
                <a:uLnTx/>
                <a:uFillTx/>
                <a:latin typeface="+mn-lt"/>
                <a:ea typeface="+mn-ea"/>
                <a:cs typeface="+mn-cs"/>
              </a:rPr>
              <a:t>Emotional function</a:t>
            </a:r>
          </a:p>
          <a:p>
            <a:pPr marL="428569" marR="0" lvl="0" indent="-323808" algn="l" defTabSz="914400" rtl="0" eaLnBrk="1" fontAlgn="auto" latinLnBrk="0" hangingPunct="1">
              <a:lnSpc>
                <a:spcPct val="100000"/>
              </a:lnSpc>
              <a:spcBef>
                <a:spcPts val="0"/>
              </a:spcBef>
              <a:spcAft>
                <a:spcPts val="0"/>
              </a:spcAft>
              <a:buClr>
                <a:srgbClr val="C3801A"/>
              </a:buClr>
              <a:buSzTx/>
              <a:buFont typeface="Wingdings" pitchFamily="2" charset="2"/>
              <a:buNone/>
              <a:tabLst>
                <a:tab pos="428569" algn="l"/>
                <a:tab pos="533331" algn="l"/>
                <a:tab pos="982537" algn="l"/>
                <a:tab pos="1431741" algn="l"/>
                <a:tab pos="1880945" algn="l"/>
                <a:tab pos="2330149" algn="l"/>
                <a:tab pos="2779355" algn="l"/>
                <a:tab pos="3228559" algn="l"/>
                <a:tab pos="3677764" algn="l"/>
                <a:tab pos="4126968" algn="l"/>
                <a:tab pos="4576173" algn="l"/>
                <a:tab pos="5025377" algn="l"/>
                <a:tab pos="5474582" algn="l"/>
                <a:tab pos="5923786" algn="l"/>
                <a:tab pos="6372991" algn="l"/>
                <a:tab pos="6822195" algn="l"/>
                <a:tab pos="7271401" algn="l"/>
                <a:tab pos="7720605" algn="l"/>
                <a:tab pos="8169810" algn="l"/>
                <a:tab pos="8619013" algn="l"/>
                <a:tab pos="9068219" algn="l"/>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Anger, tearfulness, fearfulness, disengagement</a:t>
            </a:r>
          </a:p>
          <a:p>
            <a:pPr marL="428569" marR="0" lvl="0" indent="-323808" algn="l" defTabSz="914400" rtl="0" eaLnBrk="1" fontAlgn="auto" latinLnBrk="0" hangingPunct="1">
              <a:lnSpc>
                <a:spcPct val="100000"/>
              </a:lnSpc>
              <a:spcBef>
                <a:spcPts val="0"/>
              </a:spcBef>
              <a:spcAft>
                <a:spcPts val="0"/>
              </a:spcAft>
              <a:buClr>
                <a:srgbClr val="C3801A"/>
              </a:buClr>
              <a:buSzTx/>
              <a:buFont typeface="Wingdings" pitchFamily="2" charset="2"/>
              <a:buNone/>
              <a:tabLst>
                <a:tab pos="428569" algn="l"/>
                <a:tab pos="533331" algn="l"/>
                <a:tab pos="982537" algn="l"/>
                <a:tab pos="1431741" algn="l"/>
                <a:tab pos="1880945" algn="l"/>
                <a:tab pos="2330149" algn="l"/>
                <a:tab pos="2779355" algn="l"/>
                <a:tab pos="3228559" algn="l"/>
                <a:tab pos="3677764" algn="l"/>
                <a:tab pos="4126968" algn="l"/>
                <a:tab pos="4576173" algn="l"/>
                <a:tab pos="5025377" algn="l"/>
                <a:tab pos="5474582" algn="l"/>
                <a:tab pos="5923786" algn="l"/>
                <a:tab pos="6372991" algn="l"/>
                <a:tab pos="6822195" algn="l"/>
                <a:tab pos="7271401" algn="l"/>
                <a:tab pos="7720605" algn="l"/>
                <a:tab pos="8169810" algn="l"/>
                <a:tab pos="8619013" algn="l"/>
                <a:tab pos="9068219" algn="l"/>
              </a:tabLst>
              <a:defRPr/>
            </a:pPr>
            <a:r>
              <a:rPr kumimoji="0" lang="en-GB" sz="1200" b="1" i="0" u="none" strike="noStrike" kern="1200" cap="none" spc="0" normalizeH="0" baseline="0" noProof="0" dirty="0" smtClean="0">
                <a:ln>
                  <a:noFill/>
                </a:ln>
                <a:solidFill>
                  <a:prstClr val="black"/>
                </a:solidFill>
                <a:effectLst/>
                <a:uLnTx/>
                <a:uFillTx/>
                <a:latin typeface="+mn-lt"/>
                <a:ea typeface="+mn-ea"/>
                <a:cs typeface="+mn-cs"/>
              </a:rPr>
              <a:t>Health</a:t>
            </a:r>
          </a:p>
          <a:p>
            <a:pPr marL="428569" marR="0" lvl="0" indent="-323808" algn="l" defTabSz="914400" rtl="0" eaLnBrk="1" fontAlgn="auto" latinLnBrk="0" hangingPunct="1">
              <a:lnSpc>
                <a:spcPct val="100000"/>
              </a:lnSpc>
              <a:spcBef>
                <a:spcPts val="0"/>
              </a:spcBef>
              <a:spcAft>
                <a:spcPts val="0"/>
              </a:spcAft>
              <a:buClr>
                <a:srgbClr val="C3801A"/>
              </a:buClr>
              <a:buSzTx/>
              <a:buFont typeface="Wingdings" pitchFamily="2" charset="2"/>
              <a:buNone/>
              <a:tabLst>
                <a:tab pos="428569" algn="l"/>
                <a:tab pos="533331" algn="l"/>
                <a:tab pos="982537" algn="l"/>
                <a:tab pos="1431741" algn="l"/>
                <a:tab pos="1880945" algn="l"/>
                <a:tab pos="2330149" algn="l"/>
                <a:tab pos="2779355" algn="l"/>
                <a:tab pos="3228559" algn="l"/>
                <a:tab pos="3677764" algn="l"/>
                <a:tab pos="4126968" algn="l"/>
                <a:tab pos="4576173" algn="l"/>
                <a:tab pos="5025377" algn="l"/>
                <a:tab pos="5474582" algn="l"/>
                <a:tab pos="5923786" algn="l"/>
                <a:tab pos="6372991" algn="l"/>
                <a:tab pos="6822195" algn="l"/>
                <a:tab pos="7271401" algn="l"/>
                <a:tab pos="7720605" algn="l"/>
                <a:tab pos="8169810" algn="l"/>
                <a:tab pos="8619013" algn="l"/>
                <a:tab pos="9068219" algn="l"/>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Sleep patterns</a:t>
            </a:r>
          </a:p>
          <a:p>
            <a:pPr marL="428569" marR="0" lvl="0" indent="-323808" algn="l" defTabSz="914400" rtl="0" eaLnBrk="1" fontAlgn="auto" latinLnBrk="0" hangingPunct="1">
              <a:lnSpc>
                <a:spcPct val="100000"/>
              </a:lnSpc>
              <a:spcBef>
                <a:spcPts val="0"/>
              </a:spcBef>
              <a:spcAft>
                <a:spcPts val="0"/>
              </a:spcAft>
              <a:buClr>
                <a:srgbClr val="C3801A"/>
              </a:buClr>
              <a:buSzTx/>
              <a:buFont typeface="Wingdings" pitchFamily="2" charset="2"/>
              <a:buNone/>
              <a:tabLst>
                <a:tab pos="428569" algn="l"/>
                <a:tab pos="533331" algn="l"/>
                <a:tab pos="982537" algn="l"/>
                <a:tab pos="1431741" algn="l"/>
                <a:tab pos="1880945" algn="l"/>
                <a:tab pos="2330149" algn="l"/>
                <a:tab pos="2779355" algn="l"/>
                <a:tab pos="3228559" algn="l"/>
                <a:tab pos="3677764" algn="l"/>
                <a:tab pos="4126968" algn="l"/>
                <a:tab pos="4576173" algn="l"/>
                <a:tab pos="5025377" algn="l"/>
                <a:tab pos="5474582" algn="l"/>
                <a:tab pos="5923786" algn="l"/>
                <a:tab pos="6372991" algn="l"/>
                <a:tab pos="6822195" algn="l"/>
                <a:tab pos="7271401" algn="l"/>
                <a:tab pos="7720605" algn="l"/>
                <a:tab pos="8169810" algn="l"/>
                <a:tab pos="8619013" algn="l"/>
                <a:tab pos="9068219" algn="l"/>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Eating and Drinking</a:t>
            </a:r>
          </a:p>
          <a:p>
            <a:pPr marL="428569" marR="0" lvl="0" indent="-323808" algn="l" defTabSz="914400" rtl="0" eaLnBrk="1" fontAlgn="auto" latinLnBrk="0" hangingPunct="1">
              <a:lnSpc>
                <a:spcPct val="100000"/>
              </a:lnSpc>
              <a:spcBef>
                <a:spcPts val="0"/>
              </a:spcBef>
              <a:spcAft>
                <a:spcPts val="0"/>
              </a:spcAft>
              <a:buClr>
                <a:srgbClr val="C3801A"/>
              </a:buClr>
              <a:buSzTx/>
              <a:buFont typeface="Wingdings" pitchFamily="2" charset="2"/>
              <a:buNone/>
              <a:tabLst>
                <a:tab pos="428569" algn="l"/>
                <a:tab pos="533331" algn="l"/>
                <a:tab pos="982537" algn="l"/>
                <a:tab pos="1431741" algn="l"/>
                <a:tab pos="1880945" algn="l"/>
                <a:tab pos="2330149" algn="l"/>
                <a:tab pos="2779355" algn="l"/>
                <a:tab pos="3228559" algn="l"/>
                <a:tab pos="3677764" algn="l"/>
                <a:tab pos="4126968" algn="l"/>
                <a:tab pos="4576173" algn="l"/>
                <a:tab pos="5025377" algn="l"/>
                <a:tab pos="5474582" algn="l"/>
                <a:tab pos="5923786" algn="l"/>
                <a:tab pos="6372991" algn="l"/>
                <a:tab pos="6822195" algn="l"/>
                <a:tab pos="7271401" algn="l"/>
                <a:tab pos="7720605" algn="l"/>
                <a:tab pos="8169810" algn="l"/>
                <a:tab pos="8619013" algn="l"/>
                <a:tab pos="9068219" algn="l"/>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Physical illnesses</a:t>
            </a:r>
          </a:p>
          <a:p>
            <a:pPr marL="428569" marR="0" lvl="0" indent="-323808" algn="l" defTabSz="914400" rtl="0" eaLnBrk="1" fontAlgn="auto" latinLnBrk="0" hangingPunct="1">
              <a:lnSpc>
                <a:spcPct val="100000"/>
              </a:lnSpc>
              <a:spcBef>
                <a:spcPts val="0"/>
              </a:spcBef>
              <a:spcAft>
                <a:spcPts val="0"/>
              </a:spcAft>
              <a:buClr>
                <a:srgbClr val="C3801A"/>
              </a:buClr>
              <a:buSzTx/>
              <a:buFont typeface="Wingdings" pitchFamily="2" charset="2"/>
              <a:buNone/>
              <a:tabLst>
                <a:tab pos="428569" algn="l"/>
                <a:tab pos="533331" algn="l"/>
                <a:tab pos="982537" algn="l"/>
                <a:tab pos="1431741" algn="l"/>
                <a:tab pos="1880945" algn="l"/>
                <a:tab pos="2330149" algn="l"/>
                <a:tab pos="2779355" algn="l"/>
                <a:tab pos="3228559" algn="l"/>
                <a:tab pos="3677764" algn="l"/>
                <a:tab pos="4126968" algn="l"/>
                <a:tab pos="4576173" algn="l"/>
                <a:tab pos="5025377" algn="l"/>
                <a:tab pos="5474582" algn="l"/>
                <a:tab pos="5923786" algn="l"/>
                <a:tab pos="6372991" algn="l"/>
                <a:tab pos="6822195" algn="l"/>
                <a:tab pos="7271401" algn="l"/>
                <a:tab pos="7720605" algn="l"/>
                <a:tab pos="8169810" algn="l"/>
                <a:tab pos="8619013" algn="l"/>
                <a:tab pos="9068219" algn="l"/>
              </a:tabLst>
              <a:defRPr/>
            </a:pPr>
            <a:r>
              <a:rPr kumimoji="0" lang="en-GB" sz="1200" b="1" i="0" u="none" strike="noStrike" kern="1200" cap="none" spc="0" normalizeH="0" baseline="0" noProof="0" dirty="0" smtClean="0">
                <a:ln>
                  <a:noFill/>
                </a:ln>
                <a:solidFill>
                  <a:prstClr val="black"/>
                </a:solidFill>
                <a:effectLst/>
                <a:uLnTx/>
                <a:uFillTx/>
                <a:latin typeface="+mn-lt"/>
                <a:ea typeface="+mn-ea"/>
                <a:cs typeface="+mn-cs"/>
              </a:rPr>
              <a:t>Levels of physiological arousal</a:t>
            </a:r>
          </a:p>
          <a:p>
            <a:pPr marL="428569" marR="0" lvl="0" indent="-323808" algn="l" defTabSz="914400" rtl="0" eaLnBrk="1" fontAlgn="auto" latinLnBrk="0" hangingPunct="1">
              <a:lnSpc>
                <a:spcPct val="100000"/>
              </a:lnSpc>
              <a:spcBef>
                <a:spcPts val="0"/>
              </a:spcBef>
              <a:spcAft>
                <a:spcPts val="0"/>
              </a:spcAft>
              <a:buClr>
                <a:srgbClr val="C3801A"/>
              </a:buClr>
              <a:buSzTx/>
              <a:buFont typeface="Wingdings" pitchFamily="2" charset="2"/>
              <a:buNone/>
              <a:tabLst>
                <a:tab pos="428569" algn="l"/>
                <a:tab pos="533331" algn="l"/>
                <a:tab pos="982537" algn="l"/>
                <a:tab pos="1431741" algn="l"/>
                <a:tab pos="1880945" algn="l"/>
                <a:tab pos="2330149" algn="l"/>
                <a:tab pos="2779355" algn="l"/>
                <a:tab pos="3228559" algn="l"/>
                <a:tab pos="3677764" algn="l"/>
                <a:tab pos="4126968" algn="l"/>
                <a:tab pos="4576173" algn="l"/>
                <a:tab pos="5025377" algn="l"/>
                <a:tab pos="5474582" algn="l"/>
                <a:tab pos="5923786" algn="l"/>
                <a:tab pos="6372991" algn="l"/>
                <a:tab pos="6822195" algn="l"/>
                <a:tab pos="7271401" algn="l"/>
                <a:tab pos="7720605" algn="l"/>
                <a:tab pos="8169810" algn="l"/>
                <a:tab pos="8619013" algn="l"/>
                <a:tab pos="9068219" algn="l"/>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Startle response, nightmares</a:t>
            </a:r>
          </a:p>
          <a:p>
            <a:pPr marL="428569" marR="0" lvl="0" indent="-323808" algn="l" defTabSz="914400" rtl="0" eaLnBrk="1" fontAlgn="auto" latinLnBrk="0" hangingPunct="1">
              <a:lnSpc>
                <a:spcPct val="100000"/>
              </a:lnSpc>
              <a:spcBef>
                <a:spcPts val="0"/>
              </a:spcBef>
              <a:spcAft>
                <a:spcPts val="0"/>
              </a:spcAft>
              <a:buClr>
                <a:srgbClr val="C3801A"/>
              </a:buClr>
              <a:buSzTx/>
              <a:buFont typeface="Wingdings" pitchFamily="2" charset="2"/>
              <a:buNone/>
              <a:tabLst>
                <a:tab pos="428569" algn="l"/>
                <a:tab pos="533331" algn="l"/>
                <a:tab pos="982537" algn="l"/>
                <a:tab pos="1431741" algn="l"/>
                <a:tab pos="1880945" algn="l"/>
                <a:tab pos="2330149" algn="l"/>
                <a:tab pos="2779355" algn="l"/>
                <a:tab pos="3228559" algn="l"/>
                <a:tab pos="3677764" algn="l"/>
                <a:tab pos="4126968" algn="l"/>
                <a:tab pos="4576173" algn="l"/>
                <a:tab pos="5025377" algn="l"/>
                <a:tab pos="5474582" algn="l"/>
                <a:tab pos="5923786" algn="l"/>
                <a:tab pos="6372991" algn="l"/>
                <a:tab pos="6822195" algn="l"/>
                <a:tab pos="7271401" algn="l"/>
                <a:tab pos="7720605" algn="l"/>
                <a:tab pos="8169810" algn="l"/>
                <a:tab pos="8619013" algn="l"/>
                <a:tab pos="9068219" algn="l"/>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Hypervigilance, reduced concentration, reduced memory</a:t>
            </a:r>
          </a:p>
          <a:p>
            <a:pPr marL="428569" marR="0" lvl="0" indent="-323808" algn="l" defTabSz="914400" rtl="0" eaLnBrk="1" fontAlgn="auto" latinLnBrk="0" hangingPunct="1">
              <a:lnSpc>
                <a:spcPct val="100000"/>
              </a:lnSpc>
              <a:spcBef>
                <a:spcPts val="0"/>
              </a:spcBef>
              <a:spcAft>
                <a:spcPts val="0"/>
              </a:spcAft>
              <a:buClr>
                <a:srgbClr val="C3801A"/>
              </a:buClr>
              <a:buSzTx/>
              <a:buFont typeface="Wingdings" pitchFamily="2" charset="2"/>
              <a:buNone/>
              <a:tabLst>
                <a:tab pos="428569" algn="l"/>
                <a:tab pos="533331" algn="l"/>
                <a:tab pos="982537" algn="l"/>
                <a:tab pos="1431741" algn="l"/>
                <a:tab pos="1880945" algn="l"/>
                <a:tab pos="2330149" algn="l"/>
                <a:tab pos="2779355" algn="l"/>
                <a:tab pos="3228559" algn="l"/>
                <a:tab pos="3677764" algn="l"/>
                <a:tab pos="4126968" algn="l"/>
                <a:tab pos="4576173" algn="l"/>
                <a:tab pos="5025377" algn="l"/>
                <a:tab pos="5474582" algn="l"/>
                <a:tab pos="5923786" algn="l"/>
                <a:tab pos="6372991" algn="l"/>
                <a:tab pos="6822195" algn="l"/>
                <a:tab pos="7271401" algn="l"/>
                <a:tab pos="7720605" algn="l"/>
                <a:tab pos="8169810" algn="l"/>
                <a:tab pos="8619013" algn="l"/>
                <a:tab pos="9068219" algn="l"/>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428569" marR="0" lvl="0" indent="-323808" algn="l" defTabSz="914400" rtl="0" eaLnBrk="1" fontAlgn="auto" latinLnBrk="0" hangingPunct="1">
              <a:lnSpc>
                <a:spcPct val="100000"/>
              </a:lnSpc>
              <a:spcBef>
                <a:spcPts val="0"/>
              </a:spcBef>
              <a:spcAft>
                <a:spcPts val="0"/>
              </a:spcAft>
              <a:buClr>
                <a:srgbClr val="C3801A"/>
              </a:buClr>
              <a:buSzTx/>
              <a:buFont typeface="Wingdings" pitchFamily="2" charset="2"/>
              <a:buNone/>
              <a:tabLst>
                <a:tab pos="428569" algn="l"/>
                <a:tab pos="533331" algn="l"/>
                <a:tab pos="982537" algn="l"/>
                <a:tab pos="1431741" algn="l"/>
                <a:tab pos="1880945" algn="l"/>
                <a:tab pos="2330149" algn="l"/>
                <a:tab pos="2779355" algn="l"/>
                <a:tab pos="3228559" algn="l"/>
                <a:tab pos="3677764" algn="l"/>
                <a:tab pos="4126968" algn="l"/>
                <a:tab pos="4576173" algn="l"/>
                <a:tab pos="5025377" algn="l"/>
                <a:tab pos="5474582" algn="l"/>
                <a:tab pos="5923786" algn="l"/>
                <a:tab pos="6372991" algn="l"/>
                <a:tab pos="6822195" algn="l"/>
                <a:tab pos="7271401" algn="l"/>
                <a:tab pos="7720605" algn="l"/>
                <a:tab pos="8169810" algn="l"/>
                <a:tab pos="8619013" algn="l"/>
                <a:tab pos="9068219" algn="l"/>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If disorder sets in day to day functioning is impaired and clear changes in behaviour become apparent, such as:</a:t>
            </a:r>
          </a:p>
          <a:p>
            <a:pPr marL="428569" marR="0" lvl="0" indent="-323808" algn="l" defTabSz="914400" rtl="0" eaLnBrk="1" fontAlgn="auto" latinLnBrk="0" hangingPunct="1">
              <a:lnSpc>
                <a:spcPct val="100000"/>
              </a:lnSpc>
              <a:spcBef>
                <a:spcPts val="0"/>
              </a:spcBef>
              <a:spcAft>
                <a:spcPts val="0"/>
              </a:spcAft>
              <a:buClr>
                <a:srgbClr val="C3801A"/>
              </a:buClr>
              <a:buSzTx/>
              <a:buFont typeface="Wingdings" pitchFamily="2" charset="2"/>
              <a:buNone/>
              <a:tabLst>
                <a:tab pos="428569" algn="l"/>
                <a:tab pos="533331" algn="l"/>
                <a:tab pos="982537" algn="l"/>
                <a:tab pos="1431741" algn="l"/>
                <a:tab pos="1880945" algn="l"/>
                <a:tab pos="2330149" algn="l"/>
                <a:tab pos="2779355" algn="l"/>
                <a:tab pos="3228559" algn="l"/>
                <a:tab pos="3677764" algn="l"/>
                <a:tab pos="4126968" algn="l"/>
                <a:tab pos="4576173" algn="l"/>
                <a:tab pos="5025377" algn="l"/>
                <a:tab pos="5474582" algn="l"/>
                <a:tab pos="5923786" algn="l"/>
                <a:tab pos="6372991" algn="l"/>
                <a:tab pos="6822195" algn="l"/>
                <a:tab pos="7271401" algn="l"/>
                <a:tab pos="7720605" algn="l"/>
                <a:tab pos="8169810" algn="l"/>
                <a:tab pos="8619013" algn="l"/>
                <a:tab pos="9068219" algn="l"/>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Missing or cancelling appointments</a:t>
            </a:r>
          </a:p>
          <a:p>
            <a:pPr marL="428569" marR="0" lvl="0" indent="-323808" algn="l" defTabSz="914400" rtl="0" eaLnBrk="1" fontAlgn="auto" latinLnBrk="0" hangingPunct="1">
              <a:lnSpc>
                <a:spcPct val="100000"/>
              </a:lnSpc>
              <a:spcBef>
                <a:spcPts val="0"/>
              </a:spcBef>
              <a:spcAft>
                <a:spcPts val="0"/>
              </a:spcAft>
              <a:buClr>
                <a:srgbClr val="C3801A"/>
              </a:buClr>
              <a:buSzTx/>
              <a:buFont typeface="Wingdings" pitchFamily="2" charset="2"/>
              <a:buNone/>
              <a:tabLst>
                <a:tab pos="428569" algn="l"/>
                <a:tab pos="533331" algn="l"/>
                <a:tab pos="982537" algn="l"/>
                <a:tab pos="1431741" algn="l"/>
                <a:tab pos="1880945" algn="l"/>
                <a:tab pos="2330149" algn="l"/>
                <a:tab pos="2779355" algn="l"/>
                <a:tab pos="3228559" algn="l"/>
                <a:tab pos="3677764" algn="l"/>
                <a:tab pos="4126968" algn="l"/>
                <a:tab pos="4576173" algn="l"/>
                <a:tab pos="5025377" algn="l"/>
                <a:tab pos="5474582" algn="l"/>
                <a:tab pos="5923786" algn="l"/>
                <a:tab pos="6372991" algn="l"/>
                <a:tab pos="6822195" algn="l"/>
                <a:tab pos="7271401" algn="l"/>
                <a:tab pos="7720605" algn="l"/>
                <a:tab pos="8169810" algn="l"/>
                <a:tab pos="8619013" algn="l"/>
                <a:tab pos="9068219" algn="l"/>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Being less able to make use of support networks</a:t>
            </a:r>
          </a:p>
          <a:p>
            <a:pPr marL="428569" marR="0" lvl="0" indent="-323808" algn="l" defTabSz="914400" rtl="0" eaLnBrk="1" fontAlgn="auto" latinLnBrk="0" hangingPunct="1">
              <a:lnSpc>
                <a:spcPct val="100000"/>
              </a:lnSpc>
              <a:spcBef>
                <a:spcPts val="0"/>
              </a:spcBef>
              <a:spcAft>
                <a:spcPts val="0"/>
              </a:spcAft>
              <a:buClr>
                <a:srgbClr val="C3801A"/>
              </a:buClr>
              <a:buSzTx/>
              <a:buFont typeface="Wingdings" pitchFamily="2" charset="2"/>
              <a:buNone/>
              <a:tabLst>
                <a:tab pos="428569" algn="l"/>
                <a:tab pos="533331" algn="l"/>
                <a:tab pos="982537" algn="l"/>
                <a:tab pos="1431741" algn="l"/>
                <a:tab pos="1880945" algn="l"/>
                <a:tab pos="2330149" algn="l"/>
                <a:tab pos="2779355" algn="l"/>
                <a:tab pos="3228559" algn="l"/>
                <a:tab pos="3677764" algn="l"/>
                <a:tab pos="4126968" algn="l"/>
                <a:tab pos="4576173" algn="l"/>
                <a:tab pos="5025377" algn="l"/>
                <a:tab pos="5474582" algn="l"/>
                <a:tab pos="5923786" algn="l"/>
                <a:tab pos="6372991" algn="l"/>
                <a:tab pos="6822195" algn="l"/>
                <a:tab pos="7271401" algn="l"/>
                <a:tab pos="7720605" algn="l"/>
                <a:tab pos="8169810" algn="l"/>
                <a:tab pos="8619013" algn="l"/>
                <a:tab pos="9068219" algn="l"/>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Losing the capacity to self care and self organise</a:t>
            </a:r>
          </a:p>
          <a:p>
            <a:pPr marL="428569" marR="0" lvl="0" indent="-323808" algn="l" defTabSz="914400" rtl="0" eaLnBrk="1" fontAlgn="auto" latinLnBrk="0" hangingPunct="1">
              <a:lnSpc>
                <a:spcPct val="100000"/>
              </a:lnSpc>
              <a:spcBef>
                <a:spcPts val="0"/>
              </a:spcBef>
              <a:spcAft>
                <a:spcPts val="0"/>
              </a:spcAft>
              <a:buClr>
                <a:srgbClr val="C3801A"/>
              </a:buClr>
              <a:buSzTx/>
              <a:buFont typeface="Wingdings" pitchFamily="2" charset="2"/>
              <a:buNone/>
              <a:tabLst>
                <a:tab pos="428569" algn="l"/>
                <a:tab pos="533331" algn="l"/>
                <a:tab pos="982537" algn="l"/>
                <a:tab pos="1431741" algn="l"/>
                <a:tab pos="1880945" algn="l"/>
                <a:tab pos="2330149" algn="l"/>
                <a:tab pos="2779355" algn="l"/>
                <a:tab pos="3228559" algn="l"/>
                <a:tab pos="3677764" algn="l"/>
                <a:tab pos="4126968" algn="l"/>
                <a:tab pos="4576173" algn="l"/>
                <a:tab pos="5025377" algn="l"/>
                <a:tab pos="5474582" algn="l"/>
                <a:tab pos="5923786" algn="l"/>
                <a:tab pos="6372991" algn="l"/>
                <a:tab pos="6822195" algn="l"/>
                <a:tab pos="7271401" algn="l"/>
                <a:tab pos="7720605" algn="l"/>
                <a:tab pos="8169810" algn="l"/>
                <a:tab pos="8619013" algn="l"/>
                <a:tab pos="9068219" algn="l"/>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Feeling isolated, alienated and unappreciated</a:t>
            </a: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16</a:t>
            </a:fld>
            <a:endParaRPr lang="en-GB"/>
          </a:p>
        </p:txBody>
      </p:sp>
    </p:spTree>
    <p:extLst>
      <p:ext uri="{BB962C8B-B14F-4D97-AF65-F5344CB8AC3E}">
        <p14:creationId xmlns:p14="http://schemas.microsoft.com/office/powerpoint/2010/main" val="1477231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Secondary trauma is not permanent… it is treatable</a:t>
            </a: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17</a:t>
            </a:fld>
            <a:endParaRPr lang="en-GB"/>
          </a:p>
        </p:txBody>
      </p:sp>
    </p:spTree>
    <p:extLst>
      <p:ext uri="{BB962C8B-B14F-4D97-AF65-F5344CB8AC3E}">
        <p14:creationId xmlns:p14="http://schemas.microsoft.com/office/powerpoint/2010/main" val="3506822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Avoidance and blocked care: these points </a:t>
            </a:r>
            <a:r>
              <a:rPr kumimoji="0" lang="en-US" sz="1200" b="0" i="0" u="none" strike="noStrike" kern="1200" cap="none" spc="0" normalizeH="0" baseline="0" noProof="0" dirty="0" err="1" smtClean="0">
                <a:ln>
                  <a:noFill/>
                </a:ln>
                <a:solidFill>
                  <a:srgbClr val="000000"/>
                </a:solidFill>
                <a:effectLst/>
                <a:uLnTx/>
                <a:uFillTx/>
                <a:latin typeface="+mn-lt"/>
                <a:ea typeface="+mn-ea"/>
                <a:cs typeface="+mn-cs"/>
              </a:rPr>
              <a:t>summarise</a:t>
            </a:r>
            <a:r>
              <a:rPr kumimoji="0" lang="en-US" sz="1200" b="0" i="0" u="none" strike="noStrike" kern="1200" cap="none" spc="0" normalizeH="0" baseline="0" noProof="0" dirty="0" smtClean="0">
                <a:ln>
                  <a:noFill/>
                </a:ln>
                <a:solidFill>
                  <a:srgbClr val="000000"/>
                </a:solidFill>
                <a:effectLst/>
                <a:uLnTx/>
                <a:uFillTx/>
                <a:latin typeface="+mn-lt"/>
                <a:ea typeface="+mn-ea"/>
                <a:cs typeface="+mn-cs"/>
              </a:rPr>
              <a:t> what is happening</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Parenting is in survival mode – the parent is struggling to cope</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Approach system is OFF – parent is not engaging with the child’s needs</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Defence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system is ON – they are reacting in defensive mode</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Child reading system is narrowed – parent not able to engage with what is going on for the child e.g. the child may be behaving as a result of suffering intense anxiety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It’s personal – parent starts feeling rejection instead</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It’s ME versus YOU – the situation develops into a competitive one, a power struggle…</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lid is flipped – Pre-Frontal Cortex is shutdown – both parent and child become reactive and the situation escalates</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Amygdala responses dominate – emotions are high and child reacts with their learned strategies for self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defence</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Blocked care can end up in a cycle where child with unmet needs continues to have their needs unmet as the parent becomes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blocked..this</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in turn will reinforce the parent’s blocked approach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This situation needs unblocking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Compassion fatigue is another similar term and has been a focus of some research in other fields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eg</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Nursing profession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A study of foster care and compassion fatigue was done in Bristol by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Ottoway</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and Selwyn in 2016: this study highlighted the impact on foster carers of parenting traumatised children and the similarities can be drawn with adoptive parenting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http://www.bristol.ac.uk/sps/research/projects/completed/2016/compassion-fatigue-in-foster-carers/</a:t>
            </a: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19</a:t>
            </a:fld>
            <a:endParaRPr lang="en-GB"/>
          </a:p>
        </p:txBody>
      </p:sp>
    </p:spTree>
    <p:extLst>
      <p:ext uri="{BB962C8B-B14F-4D97-AF65-F5344CB8AC3E}">
        <p14:creationId xmlns:p14="http://schemas.microsoft.com/office/powerpoint/2010/main" val="2304621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These are the components identified by the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Ottoway</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and Selwyn study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Burnout is obvious where the continuing demands cause fatigue in the parent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Primary trauma is a risk that is evident particularly where the traumatised child resorts to violence and aggression against family members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Secondary trauma is where the parent over empathises with the child’s trauma so that they become swamped with these feelings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Compassion satisfaction is the reward factor that a parent in a secure attuned connection with the child feels and is the main factor that keeps parents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going..when</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this is inhibited by the factors above it changes into fatigue and blocked care</a:t>
            </a: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20</a:t>
            </a:fld>
            <a:endParaRPr lang="en-GB"/>
          </a:p>
        </p:txBody>
      </p:sp>
    </p:spTree>
    <p:extLst>
      <p:ext uri="{BB962C8B-B14F-4D97-AF65-F5344CB8AC3E}">
        <p14:creationId xmlns:p14="http://schemas.microsoft.com/office/powerpoint/2010/main" val="3989805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28569" marR="0" lvl="0" indent="-323808" algn="l" defTabSz="914400" rtl="0" eaLnBrk="1" fontAlgn="auto" latinLnBrk="0" hangingPunct="1">
              <a:lnSpc>
                <a:spcPct val="100000"/>
              </a:lnSpc>
              <a:spcBef>
                <a:spcPts val="0"/>
              </a:spcBef>
              <a:spcAft>
                <a:spcPts val="0"/>
              </a:spcAft>
              <a:buClr>
                <a:srgbClr val="C3801A"/>
              </a:buClr>
              <a:buSzTx/>
              <a:buFontTx/>
              <a:buNone/>
              <a:tabLst>
                <a:tab pos="428569" algn="l"/>
                <a:tab pos="533331" algn="l"/>
                <a:tab pos="982537" algn="l"/>
                <a:tab pos="1431741" algn="l"/>
                <a:tab pos="1880945" algn="l"/>
                <a:tab pos="2330149" algn="l"/>
                <a:tab pos="2779355" algn="l"/>
                <a:tab pos="3228559" algn="l"/>
                <a:tab pos="3677764" algn="l"/>
                <a:tab pos="4126968" algn="l"/>
                <a:tab pos="4576173" algn="l"/>
                <a:tab pos="5025377" algn="l"/>
                <a:tab pos="5474582" algn="l"/>
                <a:tab pos="5923786" algn="l"/>
                <a:tab pos="6372991" algn="l"/>
                <a:tab pos="6822195" algn="l"/>
                <a:tab pos="7271401" algn="l"/>
                <a:tab pos="7720605" algn="l"/>
                <a:tab pos="8169810" algn="l"/>
                <a:tab pos="8619013" algn="l"/>
                <a:tab pos="9068219" algn="l"/>
              </a:tabLst>
              <a:defRPr/>
            </a:pPr>
            <a:r>
              <a:rPr kumimoji="0" lang="en-GB" sz="1200" b="0" i="0" u="none" strike="noStrike" kern="1200" cap="none" spc="0" normalizeH="0" baseline="0" noProof="0" dirty="0" smtClean="0">
                <a:ln>
                  <a:noFill/>
                </a:ln>
                <a:solidFill>
                  <a:srgbClr val="FFFFFF"/>
                </a:solidFill>
                <a:effectLst/>
                <a:uLnTx/>
                <a:uFillTx/>
                <a:latin typeface="+mn-lt"/>
                <a:ea typeface="+mn-ea"/>
                <a:cs typeface="+mn-cs"/>
              </a:rPr>
              <a:t>How to respond:</a:t>
            </a:r>
          </a:p>
          <a:p>
            <a:pPr marL="428569" marR="0" lvl="0" indent="-323808" algn="l" defTabSz="914400" rtl="0" eaLnBrk="1" fontAlgn="auto" latinLnBrk="0" hangingPunct="1">
              <a:lnSpc>
                <a:spcPct val="100000"/>
              </a:lnSpc>
              <a:spcBef>
                <a:spcPts val="0"/>
              </a:spcBef>
              <a:spcAft>
                <a:spcPts val="0"/>
              </a:spcAft>
              <a:buClr>
                <a:srgbClr val="C3801A"/>
              </a:buClr>
              <a:buSzTx/>
              <a:buFontTx/>
              <a:buNone/>
              <a:tabLst>
                <a:tab pos="428569" algn="l"/>
                <a:tab pos="533331" algn="l"/>
                <a:tab pos="982537" algn="l"/>
                <a:tab pos="1431741" algn="l"/>
                <a:tab pos="1880945" algn="l"/>
                <a:tab pos="2330149" algn="l"/>
                <a:tab pos="2779355" algn="l"/>
                <a:tab pos="3228559" algn="l"/>
                <a:tab pos="3677764" algn="l"/>
                <a:tab pos="4126968" algn="l"/>
                <a:tab pos="4576173" algn="l"/>
                <a:tab pos="5025377" algn="l"/>
                <a:tab pos="5474582" algn="l"/>
                <a:tab pos="5923786" algn="l"/>
                <a:tab pos="6372991" algn="l"/>
                <a:tab pos="6822195" algn="l"/>
                <a:tab pos="7271401" algn="l"/>
                <a:tab pos="7720605" algn="l"/>
                <a:tab pos="8169810" algn="l"/>
                <a:tab pos="8619013" algn="l"/>
                <a:tab pos="9068219" algn="l"/>
              </a:tabLst>
              <a:defRPr/>
            </a:pPr>
            <a:r>
              <a:rPr kumimoji="0" lang="en-GB" sz="1200" b="0" i="0" u="none" strike="noStrike" kern="1200" cap="none" spc="0" normalizeH="0" baseline="0" noProof="0" dirty="0" smtClean="0">
                <a:ln>
                  <a:noFill/>
                </a:ln>
                <a:solidFill>
                  <a:srgbClr val="FFFFFF"/>
                </a:solidFill>
                <a:effectLst/>
                <a:uLnTx/>
                <a:uFillTx/>
                <a:latin typeface="+mn-lt"/>
                <a:ea typeface="+mn-ea"/>
                <a:cs typeface="+mn-cs"/>
              </a:rPr>
              <a:t>Training: learning about secondary trauma reduces incidence/ learning stress management techniques e.g. mindfulness, Cognitive behavioural therapy – targeting automatic negative thoughts or negative self talk</a:t>
            </a:r>
          </a:p>
          <a:p>
            <a:pPr marL="428569" marR="0" lvl="0" indent="-323808" algn="l" defTabSz="914400" rtl="0" eaLnBrk="1" fontAlgn="auto" latinLnBrk="0" hangingPunct="1">
              <a:lnSpc>
                <a:spcPct val="100000"/>
              </a:lnSpc>
              <a:spcBef>
                <a:spcPts val="0"/>
              </a:spcBef>
              <a:spcAft>
                <a:spcPts val="0"/>
              </a:spcAft>
              <a:buClr>
                <a:srgbClr val="C3801A"/>
              </a:buClr>
              <a:buSzTx/>
              <a:buFontTx/>
              <a:buNone/>
              <a:tabLst>
                <a:tab pos="428569" algn="l"/>
                <a:tab pos="533331" algn="l"/>
                <a:tab pos="982537" algn="l"/>
                <a:tab pos="1431741" algn="l"/>
                <a:tab pos="1880945" algn="l"/>
                <a:tab pos="2330149" algn="l"/>
                <a:tab pos="2779355" algn="l"/>
                <a:tab pos="3228559" algn="l"/>
                <a:tab pos="3677764" algn="l"/>
                <a:tab pos="4126968" algn="l"/>
                <a:tab pos="4576173" algn="l"/>
                <a:tab pos="5025377" algn="l"/>
                <a:tab pos="5474582" algn="l"/>
                <a:tab pos="5923786" algn="l"/>
                <a:tab pos="6372991" algn="l"/>
                <a:tab pos="6822195" algn="l"/>
                <a:tab pos="7271401" algn="l"/>
                <a:tab pos="7720605" algn="l"/>
                <a:tab pos="8169810" algn="l"/>
                <a:tab pos="8619013" algn="l"/>
                <a:tab pos="9068219" algn="l"/>
              </a:tabLst>
              <a:defRPr/>
            </a:pPr>
            <a:r>
              <a:rPr kumimoji="0" lang="en-GB" sz="1200" b="0" i="0" u="none" strike="noStrike" kern="1200" cap="none" spc="0" normalizeH="0" baseline="0" noProof="0" dirty="0" smtClean="0">
                <a:ln>
                  <a:noFill/>
                </a:ln>
                <a:solidFill>
                  <a:srgbClr val="FFFFFF"/>
                </a:solidFill>
                <a:effectLst/>
                <a:uLnTx/>
                <a:uFillTx/>
                <a:latin typeface="+mn-lt"/>
                <a:ea typeface="+mn-ea"/>
                <a:cs typeface="+mn-cs"/>
              </a:rPr>
              <a:t>Support: formal and informal networks can increase resilience</a:t>
            </a:r>
          </a:p>
          <a:p>
            <a:pPr marL="428569" marR="0" lvl="0" indent="-323808" algn="l" defTabSz="914400" rtl="0" eaLnBrk="1" fontAlgn="auto" latinLnBrk="0" hangingPunct="1">
              <a:lnSpc>
                <a:spcPct val="100000"/>
              </a:lnSpc>
              <a:spcBef>
                <a:spcPts val="0"/>
              </a:spcBef>
              <a:spcAft>
                <a:spcPts val="0"/>
              </a:spcAft>
              <a:buClr>
                <a:srgbClr val="C3801A"/>
              </a:buClr>
              <a:buSzTx/>
              <a:buFontTx/>
              <a:buNone/>
              <a:tabLst>
                <a:tab pos="428569" algn="l"/>
                <a:tab pos="533331" algn="l"/>
                <a:tab pos="982537" algn="l"/>
                <a:tab pos="1431741" algn="l"/>
                <a:tab pos="1880945" algn="l"/>
                <a:tab pos="2330149" algn="l"/>
                <a:tab pos="2779355" algn="l"/>
                <a:tab pos="3228559" algn="l"/>
                <a:tab pos="3677764" algn="l"/>
                <a:tab pos="4126968" algn="l"/>
                <a:tab pos="4576173" algn="l"/>
                <a:tab pos="5025377" algn="l"/>
                <a:tab pos="5474582" algn="l"/>
                <a:tab pos="5923786" algn="l"/>
                <a:tab pos="6372991" algn="l"/>
                <a:tab pos="6822195" algn="l"/>
                <a:tab pos="7271401" algn="l"/>
                <a:tab pos="7720605" algn="l"/>
                <a:tab pos="8169810" algn="l"/>
                <a:tab pos="8619013" algn="l"/>
                <a:tab pos="9068219" algn="l"/>
              </a:tabLst>
              <a:defRPr/>
            </a:pPr>
            <a:r>
              <a:rPr kumimoji="0" lang="en-GB" sz="1200" b="0" i="0" u="none" strike="noStrike" kern="1200" cap="none" spc="0" normalizeH="0" baseline="0" noProof="0" dirty="0" smtClean="0">
                <a:ln>
                  <a:noFill/>
                </a:ln>
                <a:solidFill>
                  <a:srgbClr val="FFFFFF"/>
                </a:solidFill>
                <a:effectLst/>
                <a:uLnTx/>
                <a:uFillTx/>
                <a:latin typeface="+mn-lt"/>
                <a:ea typeface="+mn-ea"/>
                <a:cs typeface="+mn-cs"/>
              </a:rPr>
              <a:t>Supervision: with your social worker: use this opportunity to reflect and help to identify signs and symptoms</a:t>
            </a:r>
          </a:p>
          <a:p>
            <a:pPr marL="428569" marR="0" lvl="0" indent="-323808" algn="l" defTabSz="914400" rtl="0" eaLnBrk="1" fontAlgn="auto" latinLnBrk="0" hangingPunct="1">
              <a:lnSpc>
                <a:spcPct val="100000"/>
              </a:lnSpc>
              <a:spcBef>
                <a:spcPts val="0"/>
              </a:spcBef>
              <a:spcAft>
                <a:spcPts val="0"/>
              </a:spcAft>
              <a:buClr>
                <a:srgbClr val="C3801A"/>
              </a:buClr>
              <a:buSzTx/>
              <a:buFontTx/>
              <a:buNone/>
              <a:tabLst>
                <a:tab pos="428569" algn="l"/>
                <a:tab pos="533331" algn="l"/>
                <a:tab pos="982537" algn="l"/>
                <a:tab pos="1431741" algn="l"/>
                <a:tab pos="1880945" algn="l"/>
                <a:tab pos="2330149" algn="l"/>
                <a:tab pos="2779355" algn="l"/>
                <a:tab pos="3228559" algn="l"/>
                <a:tab pos="3677764" algn="l"/>
                <a:tab pos="4126968" algn="l"/>
                <a:tab pos="4576173" algn="l"/>
                <a:tab pos="5025377" algn="l"/>
                <a:tab pos="5474582" algn="l"/>
                <a:tab pos="5923786" algn="l"/>
                <a:tab pos="6372991" algn="l"/>
                <a:tab pos="6822195" algn="l"/>
                <a:tab pos="7271401" algn="l"/>
                <a:tab pos="7720605" algn="l"/>
                <a:tab pos="8169810" algn="l"/>
                <a:tab pos="8619013" algn="l"/>
                <a:tab pos="9068219" algn="l"/>
              </a:tabLst>
              <a:defRPr/>
            </a:pPr>
            <a:r>
              <a:rPr kumimoji="0" lang="en-GB" sz="1200" b="0" i="0" u="none" strike="noStrike" kern="1200" cap="none" spc="0" normalizeH="0" baseline="0" noProof="0" dirty="0" smtClean="0">
                <a:ln>
                  <a:noFill/>
                </a:ln>
                <a:solidFill>
                  <a:srgbClr val="FFFFFF"/>
                </a:solidFill>
                <a:effectLst/>
                <a:uLnTx/>
                <a:uFillTx/>
                <a:latin typeface="+mn-lt"/>
                <a:ea typeface="+mn-ea"/>
                <a:cs typeface="+mn-cs"/>
              </a:rPr>
              <a:t>Self care: making time for oneself/each other</a:t>
            </a:r>
          </a:p>
          <a:p>
            <a:pPr marL="428569" marR="0" lvl="0" indent="-323808" algn="l" defTabSz="914400" rtl="0" eaLnBrk="1" fontAlgn="auto" latinLnBrk="0" hangingPunct="1">
              <a:lnSpc>
                <a:spcPct val="100000"/>
              </a:lnSpc>
              <a:spcBef>
                <a:spcPts val="0"/>
              </a:spcBef>
              <a:spcAft>
                <a:spcPts val="0"/>
              </a:spcAft>
              <a:buClr>
                <a:srgbClr val="C3801A"/>
              </a:buClr>
              <a:buSzTx/>
              <a:buFontTx/>
              <a:buNone/>
              <a:tabLst>
                <a:tab pos="428569" algn="l"/>
                <a:tab pos="533331" algn="l"/>
                <a:tab pos="982537" algn="l"/>
                <a:tab pos="1431741" algn="l"/>
                <a:tab pos="1880945" algn="l"/>
                <a:tab pos="2330149" algn="l"/>
                <a:tab pos="2779355" algn="l"/>
                <a:tab pos="3228559" algn="l"/>
                <a:tab pos="3677764" algn="l"/>
                <a:tab pos="4126968" algn="l"/>
                <a:tab pos="4576173" algn="l"/>
                <a:tab pos="5025377" algn="l"/>
                <a:tab pos="5474582" algn="l"/>
                <a:tab pos="5923786" algn="l"/>
                <a:tab pos="6372991" algn="l"/>
                <a:tab pos="6822195" algn="l"/>
                <a:tab pos="7271401" algn="l"/>
                <a:tab pos="7720605" algn="l"/>
                <a:tab pos="8169810" algn="l"/>
                <a:tab pos="8619013" algn="l"/>
                <a:tab pos="9068219" algn="l"/>
              </a:tabLst>
              <a:defRPr/>
            </a:pPr>
            <a:r>
              <a:rPr kumimoji="0" lang="en-GB" sz="1200" b="0" i="0" u="none" strike="noStrike" kern="1200" cap="none" spc="0" normalizeH="0" baseline="0" noProof="0" dirty="0" smtClean="0">
                <a:ln>
                  <a:noFill/>
                </a:ln>
                <a:solidFill>
                  <a:srgbClr val="FFFFFF"/>
                </a:solidFill>
                <a:effectLst/>
                <a:uLnTx/>
                <a:uFillTx/>
                <a:latin typeface="+mn-lt"/>
                <a:ea typeface="+mn-ea"/>
                <a:cs typeface="+mn-cs"/>
              </a:rPr>
              <a:t>Therapy:</a:t>
            </a:r>
          </a:p>
          <a:p>
            <a:pPr marL="885769" marR="0" lvl="1" indent="-323808" algn="l" defTabSz="914400" rtl="0" eaLnBrk="1" fontAlgn="auto" latinLnBrk="0" hangingPunct="1">
              <a:lnSpc>
                <a:spcPct val="100000"/>
              </a:lnSpc>
              <a:spcBef>
                <a:spcPts val="0"/>
              </a:spcBef>
              <a:spcAft>
                <a:spcPts val="0"/>
              </a:spcAft>
              <a:buClr>
                <a:srgbClr val="C3801A"/>
              </a:buClr>
              <a:buSzTx/>
              <a:buFontTx/>
              <a:buNone/>
              <a:tabLst>
                <a:tab pos="428569" algn="l"/>
                <a:tab pos="533331" algn="l"/>
                <a:tab pos="982537" algn="l"/>
                <a:tab pos="1431741" algn="l"/>
                <a:tab pos="1880945" algn="l"/>
                <a:tab pos="2330149" algn="l"/>
                <a:tab pos="2779355" algn="l"/>
                <a:tab pos="3228559" algn="l"/>
                <a:tab pos="3677764" algn="l"/>
                <a:tab pos="4126968" algn="l"/>
                <a:tab pos="4576173" algn="l"/>
                <a:tab pos="5025377" algn="l"/>
                <a:tab pos="5474582" algn="l"/>
                <a:tab pos="5923786" algn="l"/>
                <a:tab pos="6372991" algn="l"/>
                <a:tab pos="6822195" algn="l"/>
                <a:tab pos="7271401" algn="l"/>
                <a:tab pos="7720605" algn="l"/>
                <a:tab pos="8169810" algn="l"/>
                <a:tab pos="8619013" algn="l"/>
                <a:tab pos="9068219" algn="l"/>
              </a:tabLst>
              <a:defRPr/>
            </a:pPr>
            <a:r>
              <a:rPr kumimoji="0" lang="en-GB" sz="1200" b="0" i="0" u="none" strike="noStrike" kern="1200" cap="none" spc="0" normalizeH="0" baseline="0" noProof="0" dirty="0" smtClean="0">
                <a:ln>
                  <a:noFill/>
                </a:ln>
                <a:solidFill>
                  <a:srgbClr val="FFFFFF"/>
                </a:solidFill>
                <a:effectLst/>
                <a:uLnTx/>
                <a:uFillTx/>
                <a:latin typeface="+mn-lt"/>
                <a:ea typeface="+mn-ea"/>
                <a:cs typeface="+mn-cs"/>
              </a:rPr>
              <a:t>Cognitive therapy can address distortions of thinking patterns</a:t>
            </a:r>
          </a:p>
          <a:p>
            <a:pPr marL="885769" marR="0" lvl="1" indent="-323808" algn="l" defTabSz="914400" rtl="0" eaLnBrk="1" fontAlgn="auto" latinLnBrk="0" hangingPunct="1">
              <a:lnSpc>
                <a:spcPct val="100000"/>
              </a:lnSpc>
              <a:spcBef>
                <a:spcPts val="0"/>
              </a:spcBef>
              <a:spcAft>
                <a:spcPts val="0"/>
              </a:spcAft>
              <a:buClr>
                <a:srgbClr val="C3801A"/>
              </a:buClr>
              <a:buSzTx/>
              <a:buFontTx/>
              <a:buNone/>
              <a:tabLst>
                <a:tab pos="428569" algn="l"/>
                <a:tab pos="533331" algn="l"/>
                <a:tab pos="982537" algn="l"/>
                <a:tab pos="1431741" algn="l"/>
                <a:tab pos="1880945" algn="l"/>
                <a:tab pos="2330149" algn="l"/>
                <a:tab pos="2779355" algn="l"/>
                <a:tab pos="3228559" algn="l"/>
                <a:tab pos="3677764" algn="l"/>
                <a:tab pos="4126968" algn="l"/>
                <a:tab pos="4576173" algn="l"/>
                <a:tab pos="5025377" algn="l"/>
                <a:tab pos="5474582" algn="l"/>
                <a:tab pos="5923786" algn="l"/>
                <a:tab pos="6372991" algn="l"/>
                <a:tab pos="6822195" algn="l"/>
                <a:tab pos="7271401" algn="l"/>
                <a:tab pos="7720605" algn="l"/>
                <a:tab pos="8169810" algn="l"/>
                <a:tab pos="8619013" algn="l"/>
                <a:tab pos="9068219" algn="l"/>
              </a:tabLst>
              <a:defRPr/>
            </a:pPr>
            <a:r>
              <a:rPr kumimoji="0" lang="en-GB" sz="1200" b="0" i="0" u="none" strike="noStrike" kern="1200" cap="none" spc="0" normalizeH="0" baseline="0" noProof="0" dirty="0" smtClean="0">
                <a:ln>
                  <a:noFill/>
                </a:ln>
                <a:solidFill>
                  <a:srgbClr val="FFFFFF"/>
                </a:solidFill>
                <a:effectLst/>
                <a:uLnTx/>
                <a:uFillTx/>
                <a:latin typeface="+mn-lt"/>
                <a:ea typeface="+mn-ea"/>
                <a:cs typeface="+mn-cs"/>
              </a:rPr>
              <a:t>Acceptance and commitment therapy is a form of behavioural therapy that uses acceptance and mindfulness strategies to increase psychological flexibility</a:t>
            </a:r>
          </a:p>
          <a:p>
            <a:pPr marL="885769" marR="0" lvl="1" indent="-323808" algn="l" defTabSz="914400" rtl="0" eaLnBrk="1" fontAlgn="auto" latinLnBrk="0" hangingPunct="1">
              <a:lnSpc>
                <a:spcPct val="100000"/>
              </a:lnSpc>
              <a:spcBef>
                <a:spcPts val="0"/>
              </a:spcBef>
              <a:spcAft>
                <a:spcPts val="0"/>
              </a:spcAft>
              <a:buClr>
                <a:srgbClr val="C3801A"/>
              </a:buClr>
              <a:buSzTx/>
              <a:buFontTx/>
              <a:buNone/>
              <a:tabLst>
                <a:tab pos="428569" algn="l"/>
                <a:tab pos="533331" algn="l"/>
                <a:tab pos="982537" algn="l"/>
                <a:tab pos="1431741" algn="l"/>
                <a:tab pos="1880945" algn="l"/>
                <a:tab pos="2330149" algn="l"/>
                <a:tab pos="2779355" algn="l"/>
                <a:tab pos="3228559" algn="l"/>
                <a:tab pos="3677764" algn="l"/>
                <a:tab pos="4126968" algn="l"/>
                <a:tab pos="4576173" algn="l"/>
                <a:tab pos="5025377" algn="l"/>
                <a:tab pos="5474582" algn="l"/>
                <a:tab pos="5923786" algn="l"/>
                <a:tab pos="6372991" algn="l"/>
                <a:tab pos="6822195" algn="l"/>
                <a:tab pos="7271401" algn="l"/>
                <a:tab pos="7720605" algn="l"/>
                <a:tab pos="8169810" algn="l"/>
                <a:tab pos="8619013" algn="l"/>
                <a:tab pos="9068219" algn="l"/>
              </a:tabLst>
              <a:defRPr/>
            </a:pPr>
            <a:r>
              <a:rPr kumimoji="0" lang="en-GB" sz="1200" b="0" i="0" u="none" strike="noStrike" kern="1200" cap="none" spc="0" normalizeH="0" baseline="0" noProof="0" dirty="0" smtClean="0">
                <a:ln>
                  <a:noFill/>
                </a:ln>
                <a:solidFill>
                  <a:srgbClr val="FFFFFF"/>
                </a:solidFill>
                <a:effectLst/>
                <a:uLnTx/>
                <a:uFillTx/>
                <a:latin typeface="+mn-lt"/>
                <a:ea typeface="+mn-ea"/>
                <a:cs typeface="+mn-cs"/>
              </a:rPr>
              <a:t>Behavioural therapy may be needed for any coping strategies that  have become unwanted habits</a:t>
            </a:r>
          </a:p>
          <a:p>
            <a:pPr marL="885769" marR="0" lvl="1" indent="-323808" algn="l" defTabSz="914400" rtl="0" eaLnBrk="1" fontAlgn="auto" latinLnBrk="0" hangingPunct="1">
              <a:lnSpc>
                <a:spcPct val="100000"/>
              </a:lnSpc>
              <a:spcBef>
                <a:spcPts val="0"/>
              </a:spcBef>
              <a:spcAft>
                <a:spcPts val="0"/>
              </a:spcAft>
              <a:buClr>
                <a:srgbClr val="C3801A"/>
              </a:buClr>
              <a:buSzTx/>
              <a:buFontTx/>
              <a:buNone/>
              <a:tabLst>
                <a:tab pos="428569" algn="l"/>
                <a:tab pos="533331" algn="l"/>
                <a:tab pos="982537" algn="l"/>
                <a:tab pos="1431741" algn="l"/>
                <a:tab pos="1880945" algn="l"/>
                <a:tab pos="2330149" algn="l"/>
                <a:tab pos="2779355" algn="l"/>
                <a:tab pos="3228559" algn="l"/>
                <a:tab pos="3677764" algn="l"/>
                <a:tab pos="4126968" algn="l"/>
                <a:tab pos="4576173" algn="l"/>
                <a:tab pos="5025377" algn="l"/>
                <a:tab pos="5474582" algn="l"/>
                <a:tab pos="5923786" algn="l"/>
                <a:tab pos="6372991" algn="l"/>
                <a:tab pos="6822195" algn="l"/>
                <a:tab pos="7271401" algn="l"/>
                <a:tab pos="7720605" algn="l"/>
                <a:tab pos="8169810" algn="l"/>
                <a:tab pos="8619013" algn="l"/>
                <a:tab pos="9068219" algn="l"/>
              </a:tabLst>
              <a:defRPr/>
            </a:pPr>
            <a:r>
              <a:rPr kumimoji="0" lang="en-GB" sz="1200" b="0" i="0" u="none" strike="noStrike" kern="1200" cap="none" spc="0" normalizeH="0" baseline="0" noProof="0" dirty="0" smtClean="0">
                <a:ln>
                  <a:noFill/>
                </a:ln>
                <a:solidFill>
                  <a:srgbClr val="FFFFFF"/>
                </a:solidFill>
                <a:effectLst/>
                <a:uLnTx/>
                <a:uFillTx/>
                <a:latin typeface="+mn-lt"/>
                <a:ea typeface="+mn-ea"/>
                <a:cs typeface="+mn-cs"/>
              </a:rPr>
              <a:t>Counselling may be needed to address any triggered unresolved trauma</a:t>
            </a:r>
          </a:p>
          <a:p>
            <a:pPr marL="885769" marR="0" lvl="1" indent="-323808" algn="l" defTabSz="914400" rtl="0" eaLnBrk="1" fontAlgn="auto" latinLnBrk="0" hangingPunct="1">
              <a:lnSpc>
                <a:spcPct val="100000"/>
              </a:lnSpc>
              <a:spcBef>
                <a:spcPts val="0"/>
              </a:spcBef>
              <a:spcAft>
                <a:spcPts val="0"/>
              </a:spcAft>
              <a:buClr>
                <a:srgbClr val="C3801A"/>
              </a:buClr>
              <a:buSzTx/>
              <a:buFontTx/>
              <a:buNone/>
              <a:tabLst>
                <a:tab pos="428569" algn="l"/>
                <a:tab pos="533331" algn="l"/>
                <a:tab pos="982537" algn="l"/>
                <a:tab pos="1431741" algn="l"/>
                <a:tab pos="1880945" algn="l"/>
                <a:tab pos="2330149" algn="l"/>
                <a:tab pos="2779355" algn="l"/>
                <a:tab pos="3228559" algn="l"/>
                <a:tab pos="3677764" algn="l"/>
                <a:tab pos="4126968" algn="l"/>
                <a:tab pos="4576173" algn="l"/>
                <a:tab pos="5025377" algn="l"/>
                <a:tab pos="5474582" algn="l"/>
                <a:tab pos="5923786" algn="l"/>
                <a:tab pos="6372991" algn="l"/>
                <a:tab pos="6822195" algn="l"/>
                <a:tab pos="7271401" algn="l"/>
                <a:tab pos="7720605" algn="l"/>
                <a:tab pos="8169810" algn="l"/>
                <a:tab pos="8619013" algn="l"/>
                <a:tab pos="9068219" algn="l"/>
              </a:tabLst>
              <a:defRPr/>
            </a:pPr>
            <a:r>
              <a:rPr kumimoji="0" lang="en-GB" sz="1200" b="0" i="0" u="none" strike="noStrike" kern="1200" cap="none" spc="0" normalizeH="0" baseline="0" noProof="0" dirty="0" smtClean="0">
                <a:ln>
                  <a:noFill/>
                </a:ln>
                <a:solidFill>
                  <a:srgbClr val="FFFFFF"/>
                </a:solidFill>
                <a:effectLst/>
                <a:uLnTx/>
                <a:uFillTx/>
                <a:latin typeface="+mn-lt"/>
                <a:ea typeface="+mn-ea"/>
                <a:cs typeface="+mn-cs"/>
              </a:rPr>
              <a:t>Couple counselling can be considered if issues have had an impact on relationship</a:t>
            </a:r>
          </a:p>
          <a:p>
            <a:pPr marL="885769" marR="0" lvl="1" indent="-323808" algn="l" defTabSz="914400" rtl="0" eaLnBrk="1" fontAlgn="auto" latinLnBrk="0" hangingPunct="1">
              <a:lnSpc>
                <a:spcPct val="100000"/>
              </a:lnSpc>
              <a:spcBef>
                <a:spcPts val="0"/>
              </a:spcBef>
              <a:spcAft>
                <a:spcPts val="0"/>
              </a:spcAft>
              <a:buClr>
                <a:srgbClr val="C3801A"/>
              </a:buClr>
              <a:buSzTx/>
              <a:buFontTx/>
              <a:buNone/>
              <a:tabLst>
                <a:tab pos="428569" algn="l"/>
                <a:tab pos="533331" algn="l"/>
                <a:tab pos="982537" algn="l"/>
                <a:tab pos="1431741" algn="l"/>
                <a:tab pos="1880945" algn="l"/>
                <a:tab pos="2330149" algn="l"/>
                <a:tab pos="2779355" algn="l"/>
                <a:tab pos="3228559" algn="l"/>
                <a:tab pos="3677764" algn="l"/>
                <a:tab pos="4126968" algn="l"/>
                <a:tab pos="4576173" algn="l"/>
                <a:tab pos="5025377" algn="l"/>
                <a:tab pos="5474582" algn="l"/>
                <a:tab pos="5923786" algn="l"/>
                <a:tab pos="6372991" algn="l"/>
                <a:tab pos="6822195" algn="l"/>
                <a:tab pos="7271401" algn="l"/>
                <a:tab pos="7720605" algn="l"/>
                <a:tab pos="8169810" algn="l"/>
                <a:tab pos="8619013" algn="l"/>
                <a:tab pos="9068219" algn="l"/>
              </a:tabLst>
              <a:defRPr/>
            </a:pPr>
            <a:r>
              <a:rPr kumimoji="0" lang="en-GB" sz="1200" b="0" i="0" u="none" strike="noStrike" kern="1200" cap="none" spc="0" normalizeH="0" baseline="0" noProof="0" dirty="0" smtClean="0">
                <a:ln>
                  <a:noFill/>
                </a:ln>
                <a:solidFill>
                  <a:srgbClr val="FFFFFF"/>
                </a:solidFill>
                <a:effectLst/>
                <a:uLnTx/>
                <a:uFillTx/>
                <a:latin typeface="+mn-lt"/>
                <a:ea typeface="+mn-ea"/>
                <a:cs typeface="+mn-cs"/>
              </a:rPr>
              <a:t>Systemic therapy can address whole group dysfunction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EB37DC22-F622-44EA-8F1E-4178DF55D77F}" type="slidenum">
              <a:rPr lang="en-GB" smtClean="0"/>
              <a:t>21</a:t>
            </a:fld>
            <a:endParaRPr lang="en-GB"/>
          </a:p>
        </p:txBody>
      </p:sp>
    </p:spTree>
    <p:extLst>
      <p:ext uri="{BB962C8B-B14F-4D97-AF65-F5344CB8AC3E}">
        <p14:creationId xmlns:p14="http://schemas.microsoft.com/office/powerpoint/2010/main" val="4692936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There is an exercise from Cognitive Behaviour Therapy/ Mindfulness that is relevant here on how stress factors can impact on our thoughts which can become negative and self defeating. For example when a child becomes aggressive towards me I can think ‘it is my fault, I should never have become a parent, I cannot do this’.  This will affect how we perceive a situation and more often we become defensive or aggressive, internalising and blaming ourselves and then withdrawing, or denying our own responsibility and attacking the other person in defence of oneself. When we try to alter these negative thought patterns we can adopt a more positive stance, e.g. ‘This is not my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fault..this</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is not his fault, he is afraid and needs to express it. This is something I can help with, I have had training on this and I can make a difference.’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Automatic negative thought patterns are evident when you hear yourself generalising, overreacting,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dramatising</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the little events, only perceiving the negatives, focussing on what should happen rather than on what is happening, focussing on yourself and your perceived negative qualities rather than looking at the child’s perspective..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When you become aware of your negative self talk it is useful to try to work on changing how you are thinking to something more positive and see the difference.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Adopt a special ‘mantra’ you can say to yourself during these moments and use this to calm yourself down and try to look more rationally at the situation.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There are many sites on the internet that explain this concept and you can practise the exercises.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Search for Cognitive Behaviour Therapy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Search for Negative Self Talk</a:t>
            </a: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22</a:t>
            </a:fld>
            <a:endParaRPr lang="en-GB"/>
          </a:p>
        </p:txBody>
      </p:sp>
    </p:spTree>
    <p:extLst>
      <p:ext uri="{BB962C8B-B14F-4D97-AF65-F5344CB8AC3E}">
        <p14:creationId xmlns:p14="http://schemas.microsoft.com/office/powerpoint/2010/main" val="11407654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It is important adopters look after themselves along the four spectrums: physical, intellectual, emotional and spiritual.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This exercise is useful to consider the various areas and focus on each at regular intervals so all areas are considered in keeping oneself strong and healthy</a:t>
            </a: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24</a:t>
            </a:fld>
            <a:endParaRPr lang="en-GB"/>
          </a:p>
        </p:txBody>
      </p:sp>
    </p:spTree>
    <p:extLst>
      <p:ext uri="{BB962C8B-B14F-4D97-AF65-F5344CB8AC3E}">
        <p14:creationId xmlns:p14="http://schemas.microsoft.com/office/powerpoint/2010/main" val="2899695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These courses may be useful for professionals but their primary audience is adopters, and their families.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We have tried to include sufficient information for those self learners looking at this on its own.  However if the material doesn’t seem to ask your adoptions support team for some help in getting to grips with the issues.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By its very nature a short course will never cover all that is known on a subject.  The courses have been developed by experienced social workers and adopters who have pooled their thinking about what might be useful.  There is always more to know, and some authors who will seem useful to you, others less so.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Try out some new thinking but if it’s not helpful ask other people for ideas and other training courses, books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etc</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friends, colleagues, other adopters, helplines, your adoption support service.  By reading around you will come across someone who talks to your experience.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If delivering as a course, consider</a:t>
            </a:r>
          </a:p>
          <a:p>
            <a:pPr marL="180657" marR="0" lvl="0" indent="-180657"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using an ICEBREAKER </a:t>
            </a:r>
          </a:p>
          <a:p>
            <a:pPr marL="180657" marR="0" lvl="0" indent="-180657"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how you will deal with INTRODUCTIONS (of yourself and participants) – e.g. Round room, introducing one another, show of hands</a:t>
            </a:r>
          </a:p>
          <a:p>
            <a:pPr marL="180657" marR="0" lvl="0" indent="-180657"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Whether a REGISTER needs completion</a:t>
            </a:r>
          </a:p>
          <a:p>
            <a:pPr marL="180657" marR="0" lvl="0" indent="-180657"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Whether BADGES will be used</a:t>
            </a:r>
          </a:p>
          <a:p>
            <a:pPr marL="180657" marR="0" lvl="0" indent="-180657"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HOUSE-KEEPING/GROUND RULES (e.g. fire drill, fire exit, refreshments, parking, mobile phones, confidentiality, safe-guarding, let everyone speak, everyone is entitled to their opinion, timekeeping, opportunities to ask questions/discuss)</a:t>
            </a:r>
          </a:p>
          <a:p>
            <a:pPr marL="180657" marR="0" lvl="0" indent="-180657"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Arrangements you will have in place if a participant becomes DISTRESSED or needs to leave the training room if they are finding the topic emotive</a:t>
            </a:r>
          </a:p>
          <a:p>
            <a:pPr marL="180657" marR="0" lvl="0" indent="-180657" algn="l" defTabSz="914400" rtl="0" eaLnBrk="1" fontAlgn="auto" latinLnBrk="0" hangingPunct="1">
              <a:lnSpc>
                <a:spcPct val="100000"/>
              </a:lnSpc>
              <a:spcBef>
                <a:spcPts val="0"/>
              </a:spcBef>
              <a:spcAft>
                <a:spcPts val="0"/>
              </a:spcAft>
              <a:buClrTx/>
              <a:buSzTx/>
              <a:buFontTx/>
              <a:buChar char="-"/>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If delivering on a one-to-one basis consider</a:t>
            </a:r>
          </a:p>
          <a:p>
            <a:pPr marL="180657" marR="0" lvl="0" indent="-180657"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GROUND RULES (e.g.. confidentiality, safe-guarding, everyone is entitled to their opinion, timekeeping)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Explain course in context of the other 2 hour courses in the National Adoption Service online training suite and wider training/support available in Wales for adoptive families</a:t>
            </a: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2</a:t>
            </a:fld>
            <a:endParaRPr lang="en-GB"/>
          </a:p>
        </p:txBody>
      </p:sp>
    </p:spTree>
    <p:extLst>
      <p:ext uri="{BB962C8B-B14F-4D97-AF65-F5344CB8AC3E}">
        <p14:creationId xmlns:p14="http://schemas.microsoft.com/office/powerpoint/2010/main" val="979217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This is a session that focuses on the adoptive parent and their lived experience with a child. We know that living with traumatised children can impact on the parent’s well-being in surprising ways. The key is to learn about this and not to feel it is only You…learning about the concept of Blocked Care and Secondary Trauma is the first and main step to understanding that this is a normal reaction and one that when recognised, can prevent you becoming overwhelmed. If you identify with the issues raised in this session we suggest you talk about it with others in your support network.  Spending time with friends/doing things you like is the second most useful way to keep yourself well.</a:t>
            </a: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3</a:t>
            </a:fld>
            <a:endParaRPr lang="en-GB"/>
          </a:p>
        </p:txBody>
      </p:sp>
    </p:spTree>
    <p:extLst>
      <p:ext uri="{BB962C8B-B14F-4D97-AF65-F5344CB8AC3E}">
        <p14:creationId xmlns:p14="http://schemas.microsoft.com/office/powerpoint/2010/main" val="2727398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This reflection aims to bring up adopters’ initial feelings of hope and joy in wanting a child in their family, along with the apprehension and expectations.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 Also to consider what they learned about the child when first considering the match and their hopes about what they aimed to offer the child.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In a group setting this should be done in small groups so adopters feel able to share personal thoughts and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feelings..it</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requires facilitators to provide a safe and open environment where adopters feel comfortable sharing this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Note on flipchart main issues that come up then move to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A clever example by Emily Perl Kingsley: ‘Welcome to Holland’ 1997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When asked to describe the experience of raising a child with a disability she says it is like planning a trip to Italy,  making plans, learning the language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etc</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and then getting off the plane and finding that you have landed in Holland and you have to adapt to this country instead!! You can apply the same principle here!</a:t>
            </a: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6</a:t>
            </a:fld>
            <a:endParaRPr lang="en-GB"/>
          </a:p>
        </p:txBody>
      </p:sp>
    </p:spTree>
    <p:extLst>
      <p:ext uri="{BB962C8B-B14F-4D97-AF65-F5344CB8AC3E}">
        <p14:creationId xmlns:p14="http://schemas.microsoft.com/office/powerpoint/2010/main" val="211410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If you ask a group these are some of the stress factors that may be suggested:</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    Expectations can be the cause of major feelings of disillusionment/dissatisfaction. Expectations of the process itself, of oneself as a parent, of what the child will be like and what they will bring to the family, of family and friends and of society in general can all be contributing factors.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The emotional high of being matched and placed with a child. Once the dream of having, or completing, a family has been realised, adopters can feel disappointed and guilty at feelings of deflation or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anticlimax</a:t>
            </a: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The very unique stresses of the adoption process itself.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Reliving fertility issues. Adopting a child can trigger unresolved thoughts, feelings and emotions about personal fertility issues.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Identifying with the birth mother’s feelings of loss. There can be a sense of ‘stealing’ another woman’s child, which can create a bitter-sweet mix of feelings ranging from satisfaction and attainment (at adopting a child) to trauma and loss (at ‘taking’ him/her from someone else).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The challenges of parenting a child who is traumatised and has life experiences that are not shared by the adoptive parents.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The normal new parenting issues, such as financial responsibility, lack of sleep, increased family responsibility, major lifestyle changes, and relationship issues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1200" b="1" i="0" u="none" strike="noStrike" kern="1200" cap="none" spc="0" normalizeH="0" baseline="0" noProof="0" dirty="0" smtClean="0">
                <a:ln>
                  <a:noFill/>
                </a:ln>
                <a:solidFill>
                  <a:prstClr val="black"/>
                </a:solidFill>
                <a:effectLst/>
                <a:uLnTx/>
                <a:uFillTx/>
                <a:latin typeface="+mn-lt"/>
                <a:ea typeface="+mn-ea"/>
                <a:cs typeface="+mn-cs"/>
              </a:rPr>
              <a:t>It is an emotional rollercoaster!!</a:t>
            </a: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7</a:t>
            </a:fld>
            <a:endParaRPr lang="en-GB"/>
          </a:p>
        </p:txBody>
      </p:sp>
    </p:spTree>
    <p:extLst>
      <p:ext uri="{BB962C8B-B14F-4D97-AF65-F5344CB8AC3E}">
        <p14:creationId xmlns:p14="http://schemas.microsoft.com/office/powerpoint/2010/main" val="3789392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Because we now know of the impact of early maltreatment the demands on adoptive parents are considerable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Children struggle with feeling both physically and emotionally safe (Golding 2008; Hughes &amp;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Baylin</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2012),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 Have great difficulty regulating their emotions (Cairns, 2002), and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Struggle to find words and reasons for their feelings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Beeghly</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&amp;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Cicchetti</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1994).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As a result, children can present difficult and challenging behaviour which requires a therapeutic approach to parenting from adopters in order to promote developmental recovery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The parenting approach has to be different and one that is adapted to meet the child’s needs which may mean  not using discipline techniques in the usual way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Love is not enough?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This is immensely challenging and requires adopters and those who support them to have a good understanding of trauma and the demanding reality of caring for traumatised children.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Research into Disruption in 2014 highlighted the struggles of adoptive parenting including the high incidence of Child to Parent Violence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ヒラギノ角ゴ Pro W3" pitchFamily="127" charset="-128"/>
                <a:cs typeface="+mn-cs"/>
              </a:rPr>
              <a:t>The research document is available online. https://www.gov.uk/government/publications/beyond-the-adoption-order-challenges-intervention-disruption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ヒラギノ角ゴ Pro W3" pitchFamily="127" charset="-128"/>
                <a:cs typeface="+mn-cs"/>
              </a:rPr>
              <a:t>There is a smaller study also done in Wales with similar findings https://www.adoptionuk.org/sites/default/files/documents/150603adoptionreporten.pdf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ヒラギノ角ゴ Pro W3" pitchFamily="12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Recent surveys by Adoption UK have also highlighted this view that adopters are facing particular challenges with their children’s behaviour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More up-to-date survey which confirms what Selwyn’s study found - https://www.adoptionuk.org/news/bbcadoption-uk-survey-snapshot-modern-day-adoption</a:t>
            </a: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9</a:t>
            </a:fld>
            <a:endParaRPr lang="en-GB"/>
          </a:p>
        </p:txBody>
      </p:sp>
    </p:spTree>
    <p:extLst>
      <p:ext uri="{BB962C8B-B14F-4D97-AF65-F5344CB8AC3E}">
        <p14:creationId xmlns:p14="http://schemas.microsoft.com/office/powerpoint/2010/main" val="2330130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Some quotes from adopters: “ as adoptive parents we have often discussed that we have gone through a similar process – the loss of an ‘ideal’ family.  Everyone around the table on this particular course I was at, they had gone through that.  It’s given me a bit of insight about the child –what on earth were they expecting from 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 Sometimes this is really difficult when you are living with children who have catastrophic thinking” “ sometimes as a Dad, trying to find something positive to say is really difficult, even though I know it’s good for him.  I can laugh about it sitting here, but sometimes I bore myself at home, always having to deal with negative behaviour”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“You need to build resilience in yourself as well”</a:t>
            </a: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10</a:t>
            </a:fld>
            <a:endParaRPr lang="en-GB"/>
          </a:p>
        </p:txBody>
      </p:sp>
    </p:spTree>
    <p:extLst>
      <p:ext uri="{BB962C8B-B14F-4D97-AF65-F5344CB8AC3E}">
        <p14:creationId xmlns:p14="http://schemas.microsoft.com/office/powerpoint/2010/main" val="424159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Thinking about the differences between empathy and compassion can be part of a toolkit for helping when feelings are overwhelming. It doesn’t mean that an empathetic stance, as supported by Dan Hughes’ PACE model is not a useful every day approach to parenting.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Groups might find it useful to do the following exercise or you may want to reflect on this as an individual.  The process of thinking about these concepts may help you to understand what is happening to you. How did you find 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Discuss the meaning of the words Empathy, Sympathy and Compassion : what might they each look like in the context of parenting a child who has suffered trauma?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Empathy</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means 'the ability to understand and share the feelings of another', whereas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sympathy</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means 'feelings of pity and sorrow for someone else's misfortune'</a:t>
            </a: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prstClr val="black"/>
                </a:solidFill>
                <a:effectLst/>
                <a:uLnTx/>
                <a:uFillTx/>
                <a:latin typeface="+mn-lt"/>
                <a:ea typeface="+mn-ea"/>
                <a:cs typeface="+mn-cs"/>
              </a:rPr>
              <a:t>Compassion =</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‘In contrast to empathy, compassion does not mean sharing the suffering of the other: rather, it is characterised by feelings of warmth, concern and care of the other as well as a strong motivation to improve the other’s well-being. Compassion is feeling for and not feeling with the other’’ </a:t>
            </a:r>
            <a:r>
              <a:rPr kumimoji="0" lang="en-GB" sz="1050" b="0" i="0" u="none" strike="noStrike" kern="1200" cap="none" spc="0" normalizeH="0" baseline="0" noProof="0" dirty="0" smtClean="0">
                <a:ln>
                  <a:noFill/>
                </a:ln>
                <a:solidFill>
                  <a:prstClr val="black"/>
                </a:solidFill>
                <a:effectLst/>
                <a:uLnTx/>
                <a:uFillTx/>
                <a:latin typeface="+mn-lt"/>
                <a:ea typeface="+mn-ea"/>
                <a:cs typeface="+mn-cs"/>
              </a:rPr>
              <a:t>Singer and </a:t>
            </a:r>
            <a:r>
              <a:rPr kumimoji="0" lang="en-GB" sz="1050" b="0" i="0" u="none" strike="noStrike" kern="1200" cap="none" spc="0" normalizeH="0" baseline="0" noProof="0" dirty="0" err="1" smtClean="0">
                <a:ln>
                  <a:noFill/>
                </a:ln>
                <a:solidFill>
                  <a:prstClr val="black"/>
                </a:solidFill>
                <a:effectLst/>
                <a:uLnTx/>
                <a:uFillTx/>
                <a:latin typeface="+mn-lt"/>
                <a:ea typeface="+mn-ea"/>
                <a:cs typeface="+mn-cs"/>
              </a:rPr>
              <a:t>Klimecki</a:t>
            </a:r>
            <a:r>
              <a:rPr kumimoji="0" lang="en-GB" sz="1050" b="0" i="0" u="none" strike="noStrike" kern="1200" cap="none" spc="0" normalizeH="0" baseline="0" noProof="0" dirty="0" smtClean="0">
                <a:ln>
                  <a:noFill/>
                </a:ln>
                <a:solidFill>
                  <a:prstClr val="black"/>
                </a:solidFill>
                <a:effectLst/>
                <a:uLnTx/>
                <a:uFillTx/>
                <a:latin typeface="+mn-lt"/>
                <a:ea typeface="+mn-ea"/>
                <a:cs typeface="+mn-cs"/>
              </a:rPr>
              <a:t> 2014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There is an interesting argument for compassion as opposed to empathy in Paul Bloom (2016): The case for rational compassion’ where he identifies compassion as the sentiment that is linked to reward and satisfaction and thus less harmful for the person feeling it. In his view empathy engages the person in the feeling which makes them more vulnerable and in turn more vulnerable to secondary trauma. This would be a useful discussion to have.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Adoptive parents who may be in this mode of parenting i.e. Blocked care due to secondary trauma or compassion fatigue will need:</a:t>
            </a:r>
          </a:p>
          <a:p>
            <a:pPr marL="228571" marR="0" lvl="0" indent="-228571" algn="l" defTabSz="914400" rtl="0" eaLnBrk="1" fontAlgn="auto" latinLnBrk="0" hangingPunct="1">
              <a:lnSpc>
                <a:spcPct val="100000"/>
              </a:lnSpc>
              <a:spcBef>
                <a:spcPts val="0"/>
              </a:spcBef>
              <a:spcAft>
                <a:spcPts val="0"/>
              </a:spcAft>
              <a:buClrTx/>
              <a:buSzTx/>
              <a:buFontTx/>
              <a:buAutoNum type="alphaLcParen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An acknowledgement of what they are feeling</a:t>
            </a:r>
          </a:p>
          <a:p>
            <a:pPr marL="228571" marR="0" lvl="0" indent="-228571" algn="l" defTabSz="914400" rtl="0" eaLnBrk="1" fontAlgn="auto" latinLnBrk="0" hangingPunct="1">
              <a:lnSpc>
                <a:spcPct val="100000"/>
              </a:lnSpc>
              <a:spcBef>
                <a:spcPts val="0"/>
              </a:spcBef>
              <a:spcAft>
                <a:spcPts val="0"/>
              </a:spcAft>
              <a:buClrTx/>
              <a:buSzTx/>
              <a:buFontTx/>
              <a:buAutoNum type="alphaLcParen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A break</a:t>
            </a:r>
          </a:p>
          <a:p>
            <a:pPr marL="228571" marR="0" lvl="0" indent="-228571" algn="l" defTabSz="914400" rtl="0" eaLnBrk="1" fontAlgn="auto" latinLnBrk="0" hangingPunct="1">
              <a:lnSpc>
                <a:spcPct val="100000"/>
              </a:lnSpc>
              <a:spcBef>
                <a:spcPts val="0"/>
              </a:spcBef>
              <a:spcAft>
                <a:spcPts val="0"/>
              </a:spcAft>
              <a:buClrTx/>
              <a:buSzTx/>
              <a:buFontTx/>
              <a:buAutoNum type="alphaLcParen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Compassionate support – non judgemental and understanding</a:t>
            </a:r>
          </a:p>
          <a:p>
            <a:pPr marL="228571" marR="0" lvl="0" indent="-228571"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   - aimed at helping them to understand what is happening to them by identifying this cycle which in turn will stimulate the thinking brain (pre-frontal cortex)  to respond and this will switch on their compassionate care of the child again.</a:t>
            </a:r>
          </a:p>
          <a:p>
            <a:pPr marL="228571" marR="0" lvl="0" indent="-228571"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Sarah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Naish</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describes in her book, ‘Therapeutic Parenting in a nutshell’ that support for the adoptive parent can shift the parent’s brain from defence mode. This doesn’t mean parenting without empathy it means that if you are being overtaken by the empathy and entering ‘secondary trauma’ it may be useful to consider a more ‘compassionate’ perspective which in turn may help shift your thinking and you become better able to regulate your feelings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Reignite your capacity for empathy and self regulation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Lowers stress hormones blocking the brain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We’ll talk about this more on the next slide</a:t>
            </a: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11</a:t>
            </a:fld>
            <a:endParaRPr lang="en-GB"/>
          </a:p>
        </p:txBody>
      </p:sp>
    </p:spTree>
    <p:extLst>
      <p:ext uri="{BB962C8B-B14F-4D97-AF65-F5344CB8AC3E}">
        <p14:creationId xmlns:p14="http://schemas.microsoft.com/office/powerpoint/2010/main" val="3838003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Stress causes cortisol to flood the brain systems including inhibiting the pre frontal cortex as the brain is preparing to defend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Without the thinking brain or pre-frontal cortex working properly the parent is forced to react from a defensive emotional state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One’s own attachment history can be a factor e.g. One’s internal working model: feeling worthless, not good enough, maybe my infertility is a sign that I should not have been a parent....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This emotional stance can cause the parent to feel hopeless and defensive...losing empathy with the child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This will escalate the problem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‘The adopters have borne the child’s projections and trauma for so long that they themselves have become emotionally abusive or paralysed and passive victims from the child’s violence.’ (Disruption Research)</a:t>
            </a: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12</a:t>
            </a:fld>
            <a:endParaRPr lang="en-GB"/>
          </a:p>
        </p:txBody>
      </p:sp>
    </p:spTree>
    <p:extLst>
      <p:ext uri="{BB962C8B-B14F-4D97-AF65-F5344CB8AC3E}">
        <p14:creationId xmlns:p14="http://schemas.microsoft.com/office/powerpoint/2010/main" val="1048690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EAF3BAD-B324-4F92-AB2A-D1C91D858C98}" type="datetime1">
              <a:rPr lang="en-GB" smtClean="0"/>
              <a:t>09/06/2020</a:t>
            </a:fld>
            <a:endParaRPr lang="en-GB"/>
          </a:p>
        </p:txBody>
      </p:sp>
      <p:sp>
        <p:nvSpPr>
          <p:cNvPr id="5" name="Footer Placeholder 4"/>
          <p:cNvSpPr>
            <a:spLocks noGrp="1"/>
          </p:cNvSpPr>
          <p:nvPr>
            <p:ph type="ftr" sz="quarter" idx="11"/>
          </p:nvPr>
        </p:nvSpPr>
        <p:spPr/>
        <p:txBody>
          <a:bodyPr/>
          <a:lstStyle/>
          <a:p>
            <a:r>
              <a:rPr lang="en-GB" smtClean="0"/>
              <a:t>Achieving More Together / Cyflawni Mwy Gyda'n Gilydd</a:t>
            </a:r>
            <a:endParaRPr lang="en-GB"/>
          </a:p>
        </p:txBody>
      </p:sp>
      <p:sp>
        <p:nvSpPr>
          <p:cNvPr id="6" name="Slide Number Placeholder 5"/>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2512806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A5F68A9-223E-42D3-9A34-1399C22DB5F7}" type="datetime1">
              <a:rPr lang="en-GB" smtClean="0"/>
              <a:t>09/06/2020</a:t>
            </a:fld>
            <a:endParaRPr lang="en-GB"/>
          </a:p>
        </p:txBody>
      </p:sp>
      <p:sp>
        <p:nvSpPr>
          <p:cNvPr id="5" name="Footer Placeholder 4"/>
          <p:cNvSpPr>
            <a:spLocks noGrp="1"/>
          </p:cNvSpPr>
          <p:nvPr>
            <p:ph type="ftr" sz="quarter" idx="11"/>
          </p:nvPr>
        </p:nvSpPr>
        <p:spPr/>
        <p:txBody>
          <a:bodyPr/>
          <a:lstStyle/>
          <a:p>
            <a:r>
              <a:rPr lang="en-GB" smtClean="0"/>
              <a:t>Achieving More Together / Cyflawni Mwy Gyda'n Gilydd</a:t>
            </a:r>
            <a:endParaRPr lang="en-GB"/>
          </a:p>
        </p:txBody>
      </p:sp>
      <p:sp>
        <p:nvSpPr>
          <p:cNvPr id="6" name="Slide Number Placeholder 5"/>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1875392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5BA3A5A-1500-42FB-8B8B-29404D7F76A5}" type="datetime1">
              <a:rPr lang="en-GB" smtClean="0"/>
              <a:t>09/06/2020</a:t>
            </a:fld>
            <a:endParaRPr lang="en-GB"/>
          </a:p>
        </p:txBody>
      </p:sp>
      <p:sp>
        <p:nvSpPr>
          <p:cNvPr id="5" name="Footer Placeholder 4"/>
          <p:cNvSpPr>
            <a:spLocks noGrp="1"/>
          </p:cNvSpPr>
          <p:nvPr>
            <p:ph type="ftr" sz="quarter" idx="11"/>
          </p:nvPr>
        </p:nvSpPr>
        <p:spPr/>
        <p:txBody>
          <a:bodyPr/>
          <a:lstStyle/>
          <a:p>
            <a:r>
              <a:rPr lang="en-GB" smtClean="0"/>
              <a:t>Achieving More Together / Cyflawni Mwy Gyda'n Gilydd</a:t>
            </a:r>
            <a:endParaRPr lang="en-GB"/>
          </a:p>
        </p:txBody>
      </p:sp>
      <p:sp>
        <p:nvSpPr>
          <p:cNvPr id="6" name="Slide Number Placeholder 5"/>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3118642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F2869B4-C881-4501-9FA4-5BAB34B4F170}" type="datetime1">
              <a:rPr lang="en-GB" smtClean="0"/>
              <a:t>09/06/2020</a:t>
            </a:fld>
            <a:endParaRPr lang="en-GB"/>
          </a:p>
        </p:txBody>
      </p:sp>
      <p:sp>
        <p:nvSpPr>
          <p:cNvPr id="5" name="Footer Placeholder 4"/>
          <p:cNvSpPr>
            <a:spLocks noGrp="1"/>
          </p:cNvSpPr>
          <p:nvPr>
            <p:ph type="ftr" sz="quarter" idx="11"/>
          </p:nvPr>
        </p:nvSpPr>
        <p:spPr/>
        <p:txBody>
          <a:bodyPr/>
          <a:lstStyle/>
          <a:p>
            <a:r>
              <a:rPr lang="en-GB" smtClean="0"/>
              <a:t>Achieving More Together / Cyflawni Mwy Gyda'n Gilydd</a:t>
            </a:r>
            <a:endParaRPr lang="en-GB"/>
          </a:p>
        </p:txBody>
      </p:sp>
      <p:sp>
        <p:nvSpPr>
          <p:cNvPr id="6" name="Slide Number Placeholder 5"/>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3411771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60EDFEF-D12F-4397-B8DE-0EF8A1400350}" type="datetime1">
              <a:rPr lang="en-GB" smtClean="0"/>
              <a:t>09/06/2020</a:t>
            </a:fld>
            <a:endParaRPr lang="en-GB"/>
          </a:p>
        </p:txBody>
      </p:sp>
      <p:sp>
        <p:nvSpPr>
          <p:cNvPr id="5" name="Footer Placeholder 4"/>
          <p:cNvSpPr>
            <a:spLocks noGrp="1"/>
          </p:cNvSpPr>
          <p:nvPr>
            <p:ph type="ftr" sz="quarter" idx="11"/>
          </p:nvPr>
        </p:nvSpPr>
        <p:spPr/>
        <p:txBody>
          <a:bodyPr/>
          <a:lstStyle/>
          <a:p>
            <a:r>
              <a:rPr lang="en-GB" smtClean="0"/>
              <a:t>Achieving More Together / Cyflawni Mwy Gyda'n Gilydd</a:t>
            </a:r>
            <a:endParaRPr lang="en-GB"/>
          </a:p>
        </p:txBody>
      </p:sp>
      <p:sp>
        <p:nvSpPr>
          <p:cNvPr id="6" name="Slide Number Placeholder 5"/>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3804253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7C450A9-5FB2-4CAC-88A9-D8A7778E1B6E}" type="datetime1">
              <a:rPr lang="en-GB" smtClean="0"/>
              <a:t>09/06/2020</a:t>
            </a:fld>
            <a:endParaRPr lang="en-GB"/>
          </a:p>
        </p:txBody>
      </p:sp>
      <p:sp>
        <p:nvSpPr>
          <p:cNvPr id="6" name="Footer Placeholder 5"/>
          <p:cNvSpPr>
            <a:spLocks noGrp="1"/>
          </p:cNvSpPr>
          <p:nvPr>
            <p:ph type="ftr" sz="quarter" idx="11"/>
          </p:nvPr>
        </p:nvSpPr>
        <p:spPr/>
        <p:txBody>
          <a:bodyPr/>
          <a:lstStyle/>
          <a:p>
            <a:r>
              <a:rPr lang="en-GB" smtClean="0"/>
              <a:t>Achieving More Together / Cyflawni Mwy Gyda'n Gilydd</a:t>
            </a:r>
            <a:endParaRPr lang="en-GB"/>
          </a:p>
        </p:txBody>
      </p:sp>
      <p:sp>
        <p:nvSpPr>
          <p:cNvPr id="7" name="Slide Number Placeholder 6"/>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2181590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C9BDEF8-8BB1-4208-87AA-213224F34F7A}" type="datetime1">
              <a:rPr lang="en-GB" smtClean="0"/>
              <a:t>09/06/2020</a:t>
            </a:fld>
            <a:endParaRPr lang="en-GB"/>
          </a:p>
        </p:txBody>
      </p:sp>
      <p:sp>
        <p:nvSpPr>
          <p:cNvPr id="8" name="Footer Placeholder 7"/>
          <p:cNvSpPr>
            <a:spLocks noGrp="1"/>
          </p:cNvSpPr>
          <p:nvPr>
            <p:ph type="ftr" sz="quarter" idx="11"/>
          </p:nvPr>
        </p:nvSpPr>
        <p:spPr/>
        <p:txBody>
          <a:bodyPr/>
          <a:lstStyle/>
          <a:p>
            <a:r>
              <a:rPr lang="en-GB" smtClean="0"/>
              <a:t>Achieving More Together / Cyflawni Mwy Gyda'n Gilydd</a:t>
            </a:r>
            <a:endParaRPr lang="en-GB"/>
          </a:p>
        </p:txBody>
      </p:sp>
      <p:sp>
        <p:nvSpPr>
          <p:cNvPr id="9" name="Slide Number Placeholder 8"/>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3807522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C4A0C23-8FB9-497C-87BF-305A22A27AB7}" type="datetime1">
              <a:rPr lang="en-GB" smtClean="0"/>
              <a:t>09/06/2020</a:t>
            </a:fld>
            <a:endParaRPr lang="en-GB"/>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sp>
        <p:nvSpPr>
          <p:cNvPr id="5" name="Slide Number Placeholder 4"/>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459295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9477E-ACAA-4D33-87BD-E6E1638542B3}" type="datetime1">
              <a:rPr lang="en-GB" smtClean="0"/>
              <a:t>09/06/2020</a:t>
            </a:fld>
            <a:endParaRPr lang="en-GB"/>
          </a:p>
        </p:txBody>
      </p:sp>
      <p:sp>
        <p:nvSpPr>
          <p:cNvPr id="3" name="Footer Placeholder 2"/>
          <p:cNvSpPr>
            <a:spLocks noGrp="1"/>
          </p:cNvSpPr>
          <p:nvPr>
            <p:ph type="ftr" sz="quarter" idx="11"/>
          </p:nvPr>
        </p:nvSpPr>
        <p:spPr/>
        <p:txBody>
          <a:bodyPr/>
          <a:lstStyle/>
          <a:p>
            <a:r>
              <a:rPr lang="en-GB" smtClean="0"/>
              <a:t>Achieving More Together / Cyflawni Mwy Gyda'n Gilydd</a:t>
            </a:r>
            <a:endParaRPr lang="en-GB"/>
          </a:p>
        </p:txBody>
      </p:sp>
      <p:sp>
        <p:nvSpPr>
          <p:cNvPr id="4" name="Slide Number Placeholder 3"/>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3868950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E866DB3-95CA-4C18-B705-89658A5F2E62}" type="datetime1">
              <a:rPr lang="en-GB" smtClean="0"/>
              <a:t>09/06/2020</a:t>
            </a:fld>
            <a:endParaRPr lang="en-GB"/>
          </a:p>
        </p:txBody>
      </p:sp>
      <p:sp>
        <p:nvSpPr>
          <p:cNvPr id="6" name="Footer Placeholder 5"/>
          <p:cNvSpPr>
            <a:spLocks noGrp="1"/>
          </p:cNvSpPr>
          <p:nvPr>
            <p:ph type="ftr" sz="quarter" idx="11"/>
          </p:nvPr>
        </p:nvSpPr>
        <p:spPr/>
        <p:txBody>
          <a:bodyPr/>
          <a:lstStyle/>
          <a:p>
            <a:r>
              <a:rPr lang="en-GB" smtClean="0"/>
              <a:t>Achieving More Together / Cyflawni Mwy Gyda'n Gilydd</a:t>
            </a:r>
            <a:endParaRPr lang="en-GB"/>
          </a:p>
        </p:txBody>
      </p:sp>
      <p:sp>
        <p:nvSpPr>
          <p:cNvPr id="7" name="Slide Number Placeholder 6"/>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2884580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69CAB36-188F-49CE-B43D-598E0A07D0ED}" type="datetime1">
              <a:rPr lang="en-GB" smtClean="0"/>
              <a:t>09/06/2020</a:t>
            </a:fld>
            <a:endParaRPr lang="en-GB"/>
          </a:p>
        </p:txBody>
      </p:sp>
      <p:sp>
        <p:nvSpPr>
          <p:cNvPr id="6" name="Footer Placeholder 5"/>
          <p:cNvSpPr>
            <a:spLocks noGrp="1"/>
          </p:cNvSpPr>
          <p:nvPr>
            <p:ph type="ftr" sz="quarter" idx="11"/>
          </p:nvPr>
        </p:nvSpPr>
        <p:spPr/>
        <p:txBody>
          <a:bodyPr/>
          <a:lstStyle/>
          <a:p>
            <a:r>
              <a:rPr lang="en-GB" smtClean="0"/>
              <a:t>Achieving More Together / Cyflawni Mwy Gyda'n Gilydd</a:t>
            </a:r>
            <a:endParaRPr lang="en-GB"/>
          </a:p>
        </p:txBody>
      </p:sp>
      <p:sp>
        <p:nvSpPr>
          <p:cNvPr id="7" name="Slide Number Placeholder 6"/>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2612203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583AF3-A9B5-46AF-A1F3-2CE79431FE0E}" type="datetime1">
              <a:rPr lang="en-GB" smtClean="0"/>
              <a:t>09/06/2020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Achieving More Together / Cyflawni Mwy Gyda'n Gilydd</a:t>
            </a:r>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B4C5C4-21AA-465A-AE8A-3EDEA25EC1F5}" type="slidenum">
              <a:rPr lang="en-GB" smtClean="0"/>
              <a:t>‹#›</a:t>
            </a:fld>
            <a:endParaRPr lang="en-GB"/>
          </a:p>
        </p:txBody>
      </p:sp>
    </p:spTree>
    <p:extLst>
      <p:ext uri="{BB962C8B-B14F-4D97-AF65-F5344CB8AC3E}">
        <p14:creationId xmlns:p14="http://schemas.microsoft.com/office/powerpoint/2010/main" val="34310498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pic>
        <p:nvPicPr>
          <p:cNvPr id="5" name="Picture 4" descr="C:\Users\c000707\AppData\Local\Microsoft\Windows\Temporary Internet Files\Content.Outlook\04K933QQ\Small logo cmyk.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556000" y="540000"/>
            <a:ext cx="6608752" cy="4320000"/>
          </a:xfrm>
          <a:prstGeom prst="rect">
            <a:avLst/>
          </a:prstGeom>
          <a:noFill/>
          <a:ln>
            <a:noFill/>
          </a:ln>
        </p:spPr>
      </p:pic>
      <p:sp>
        <p:nvSpPr>
          <p:cNvPr id="7" name="Rectangle 6"/>
          <p:cNvSpPr/>
          <p:nvPr/>
        </p:nvSpPr>
        <p:spPr>
          <a:xfrm>
            <a:off x="1512000" y="5256000"/>
            <a:ext cx="9777046" cy="1077218"/>
          </a:xfrm>
          <a:prstGeom prst="rect">
            <a:avLst/>
          </a:prstGeom>
        </p:spPr>
        <p:txBody>
          <a:bodyPr wrap="squar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smtClean="0">
                <a:ln>
                  <a:noFill/>
                </a:ln>
                <a:solidFill>
                  <a:srgbClr val="8064A2">
                    <a:lumMod val="75000"/>
                  </a:srgbClr>
                </a:solidFill>
                <a:effectLst/>
                <a:uLnTx/>
                <a:uFillTx/>
              </a:rPr>
              <a:t>Achieving More Together / </a:t>
            </a:r>
            <a:r>
              <a:rPr kumimoji="0" lang="en-GB" sz="3200" b="1" i="0" u="none" strike="noStrike" kern="0" cap="none" spc="0" normalizeH="0" baseline="0" noProof="0" dirty="0" err="1" smtClean="0">
                <a:ln>
                  <a:noFill/>
                </a:ln>
                <a:solidFill>
                  <a:srgbClr val="604A7B"/>
                </a:solidFill>
                <a:effectLst/>
                <a:uLnTx/>
                <a:uFillTx/>
              </a:rPr>
              <a:t>Cyflawni</a:t>
            </a:r>
            <a:r>
              <a:rPr kumimoji="0" lang="en-GB" sz="3200" b="1" i="0" u="none" strike="noStrike" kern="0" cap="none" spc="0" normalizeH="0" baseline="0" noProof="0" dirty="0" smtClean="0">
                <a:ln>
                  <a:noFill/>
                </a:ln>
                <a:solidFill>
                  <a:srgbClr val="604A7B"/>
                </a:solidFill>
                <a:effectLst/>
                <a:uLnTx/>
                <a:uFillTx/>
              </a:rPr>
              <a:t> </a:t>
            </a:r>
            <a:r>
              <a:rPr kumimoji="0" lang="en-GB" sz="3200" b="1" i="0" u="none" strike="noStrike" kern="0" cap="none" spc="0" normalizeH="0" baseline="0" noProof="0" dirty="0" err="1" smtClean="0">
                <a:ln>
                  <a:noFill/>
                </a:ln>
                <a:solidFill>
                  <a:srgbClr val="604A7B"/>
                </a:solidFill>
                <a:effectLst/>
                <a:uLnTx/>
                <a:uFillTx/>
              </a:rPr>
              <a:t>Mwy</a:t>
            </a:r>
            <a:r>
              <a:rPr kumimoji="0" lang="en-GB" sz="3200" b="1" i="0" u="none" strike="noStrike" kern="0" cap="none" spc="0" normalizeH="0" baseline="0" noProof="0" dirty="0" smtClean="0">
                <a:ln>
                  <a:noFill/>
                </a:ln>
                <a:solidFill>
                  <a:srgbClr val="604A7B"/>
                </a:solidFill>
                <a:effectLst/>
                <a:uLnTx/>
                <a:uFillTx/>
              </a:rPr>
              <a:t> </a:t>
            </a:r>
            <a:r>
              <a:rPr kumimoji="0" lang="en-GB" sz="3200" b="1" i="0" u="none" strike="noStrike" kern="0" cap="none" spc="0" normalizeH="0" baseline="0" noProof="0" dirty="0" err="1" smtClean="0">
                <a:ln>
                  <a:noFill/>
                </a:ln>
                <a:solidFill>
                  <a:srgbClr val="604A7B"/>
                </a:solidFill>
                <a:effectLst/>
                <a:uLnTx/>
                <a:uFillTx/>
              </a:rPr>
              <a:t>Gyda’n</a:t>
            </a:r>
            <a:r>
              <a:rPr kumimoji="0" lang="en-GB" sz="3200" b="1" i="0" u="none" strike="noStrike" kern="0" cap="none" spc="0" normalizeH="0" baseline="0" noProof="0" dirty="0" smtClean="0">
                <a:ln>
                  <a:noFill/>
                </a:ln>
                <a:solidFill>
                  <a:srgbClr val="604A7B"/>
                </a:solidFill>
                <a:effectLst/>
                <a:uLnTx/>
                <a:uFillTx/>
              </a:rPr>
              <a:t> </a:t>
            </a:r>
            <a:r>
              <a:rPr kumimoji="0" lang="en-GB" sz="3200" b="1" i="0" u="none" strike="noStrike" kern="0" cap="none" spc="0" normalizeH="0" baseline="0" noProof="0" dirty="0" err="1" smtClean="0">
                <a:ln>
                  <a:noFill/>
                </a:ln>
                <a:solidFill>
                  <a:srgbClr val="604A7B"/>
                </a:solidFill>
                <a:effectLst/>
                <a:uLnTx/>
                <a:uFillTx/>
              </a:rPr>
              <a:t>Gilydd</a:t>
            </a:r>
            <a:endParaRPr kumimoji="0" lang="en-GB" sz="3200" b="1" i="0" u="none" strike="noStrike" kern="0" cap="none" spc="0" normalizeH="0" baseline="0" noProof="0" dirty="0" smtClean="0">
              <a:ln>
                <a:noFill/>
              </a:ln>
              <a:solidFill>
                <a:srgbClr val="604A7B"/>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srgbClr val="8064A2">
                  <a:lumMod val="75000"/>
                </a:srgbClr>
              </a:solidFill>
              <a:effectLst/>
              <a:uLnTx/>
              <a:uFillTx/>
            </a:endParaRPr>
          </a:p>
        </p:txBody>
      </p:sp>
    </p:spTree>
    <p:extLst>
      <p:ext uri="{BB962C8B-B14F-4D97-AF65-F5344CB8AC3E}">
        <p14:creationId xmlns:p14="http://schemas.microsoft.com/office/powerpoint/2010/main" val="3885837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822474" cy="1325563"/>
          </a:xfrm>
        </p:spPr>
        <p:txBody>
          <a:bodyPr/>
          <a:lstStyle/>
          <a:p>
            <a:pPr algn="ctr"/>
            <a:r>
              <a:rPr lang="en-GB" dirty="0">
                <a:latin typeface="Arial" panose="020B0604020202020204" pitchFamily="34" charset="0"/>
                <a:cs typeface="Arial" panose="020B0604020202020204" pitchFamily="34" charset="0"/>
              </a:rPr>
              <a:t>Empathy</a:t>
            </a:r>
          </a:p>
        </p:txBody>
      </p:sp>
      <p:sp>
        <p:nvSpPr>
          <p:cNvPr id="3" name="Content Placeholder 2"/>
          <p:cNvSpPr>
            <a:spLocks noGrp="1"/>
          </p:cNvSpPr>
          <p:nvPr>
            <p:ph idx="1"/>
          </p:nvPr>
        </p:nvSpPr>
        <p:spPr/>
        <p:txBody>
          <a:bodyPr>
            <a:normAutofit/>
          </a:bodyPr>
          <a:lstStyle/>
          <a:p>
            <a:pPr marL="0" lvl="0" indent="0">
              <a:lnSpc>
                <a:spcPct val="100000"/>
              </a:lnSpc>
              <a:spcBef>
                <a:spcPct val="20000"/>
              </a:spcBef>
              <a:buNone/>
            </a:pPr>
            <a:endParaRPr lang="en-GB" sz="2000" dirty="0" smtClean="0">
              <a:solidFill>
                <a:prstClr val="black"/>
              </a:solidFill>
              <a:latin typeface="Arial" panose="020B0604020202020204" pitchFamily="34" charset="0"/>
              <a:cs typeface="Arial" panose="020B0604020202020204" pitchFamily="34" charset="0"/>
            </a:endParaRPr>
          </a:p>
          <a:p>
            <a:pPr marL="0" lvl="0" indent="0">
              <a:lnSpc>
                <a:spcPct val="100000"/>
              </a:lnSpc>
              <a:spcBef>
                <a:spcPct val="20000"/>
              </a:spcBef>
              <a:buNone/>
            </a:pPr>
            <a:r>
              <a:rPr lang="en-GB" sz="4400" dirty="0" smtClean="0">
                <a:solidFill>
                  <a:prstClr val="black"/>
                </a:solidFill>
                <a:latin typeface="Arial" panose="020B0604020202020204" pitchFamily="34" charset="0"/>
                <a:cs typeface="Arial" panose="020B0604020202020204" pitchFamily="34" charset="0"/>
              </a:rPr>
              <a:t>Being </a:t>
            </a:r>
            <a:r>
              <a:rPr lang="en-GB" sz="4400" dirty="0">
                <a:solidFill>
                  <a:prstClr val="black"/>
                </a:solidFill>
                <a:latin typeface="Arial" panose="020B0604020202020204" pitchFamily="34" charset="0"/>
                <a:cs typeface="Arial" panose="020B0604020202020204" pitchFamily="34" charset="0"/>
              </a:rPr>
              <a:t>empathetic is a real strength, a key quality for an adoptive </a:t>
            </a:r>
            <a:r>
              <a:rPr lang="en-GB" sz="4400" dirty="0" smtClean="0">
                <a:solidFill>
                  <a:prstClr val="black"/>
                </a:solidFill>
                <a:latin typeface="Arial" panose="020B0604020202020204" pitchFamily="34" charset="0"/>
                <a:cs typeface="Arial" panose="020B0604020202020204" pitchFamily="34" charset="0"/>
              </a:rPr>
              <a:t>parent… however </a:t>
            </a:r>
            <a:r>
              <a:rPr lang="en-GB" sz="4400" dirty="0">
                <a:solidFill>
                  <a:prstClr val="black"/>
                </a:solidFill>
                <a:latin typeface="Arial" panose="020B0604020202020204" pitchFamily="34" charset="0"/>
                <a:cs typeface="Arial" panose="020B0604020202020204" pitchFamily="34" charset="0"/>
              </a:rPr>
              <a:t>it can also be a risk factor for your own well-being when re-parenting a traumatised </a:t>
            </a:r>
            <a:r>
              <a:rPr lang="en-GB" sz="4400" dirty="0" smtClean="0">
                <a:solidFill>
                  <a:prstClr val="black"/>
                </a:solidFill>
                <a:latin typeface="Arial" panose="020B0604020202020204" pitchFamily="34" charset="0"/>
                <a:cs typeface="Arial" panose="020B0604020202020204" pitchFamily="34" charset="0"/>
              </a:rPr>
              <a:t>child</a:t>
            </a:r>
            <a:endParaRPr lang="en-GB" sz="4400" dirty="0">
              <a:solidFill>
                <a:prstClr val="black"/>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pic>
        <p:nvPicPr>
          <p:cNvPr id="5" name="Picture 4"/>
          <p:cNvPicPr>
            <a:picLocks noChangeAspect="1"/>
          </p:cNvPicPr>
          <p:nvPr/>
        </p:nvPicPr>
        <p:blipFill>
          <a:blip r:embed="rId3"/>
          <a:stretch>
            <a:fillRect/>
          </a:stretch>
        </p:blipFill>
        <p:spPr>
          <a:xfrm>
            <a:off x="9162025" y="0"/>
            <a:ext cx="3029975" cy="2292295"/>
          </a:xfrm>
          <a:prstGeom prst="rect">
            <a:avLst/>
          </a:prstGeom>
        </p:spPr>
      </p:pic>
    </p:spTree>
    <p:extLst>
      <p:ext uri="{BB962C8B-B14F-4D97-AF65-F5344CB8AC3E}">
        <p14:creationId xmlns:p14="http://schemas.microsoft.com/office/powerpoint/2010/main" val="751846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665720" cy="1325563"/>
          </a:xfrm>
        </p:spPr>
        <p:txBody>
          <a:bodyPr/>
          <a:lstStyle/>
          <a:p>
            <a:r>
              <a:rPr lang="en-GB" dirty="0" smtClean="0"/>
              <a:t> </a:t>
            </a:r>
            <a:endParaRPr lang="en-GB" dirty="0"/>
          </a:p>
        </p:txBody>
      </p:sp>
      <p:sp>
        <p:nvSpPr>
          <p:cNvPr id="3" name="Content Placeholder 2"/>
          <p:cNvSpPr>
            <a:spLocks noGrp="1"/>
          </p:cNvSpPr>
          <p:nvPr>
            <p:ph idx="1"/>
          </p:nvPr>
        </p:nvSpPr>
        <p:spPr/>
        <p:txBody>
          <a:bodyPr>
            <a:normAutofit/>
          </a:bodyPr>
          <a:lstStyle/>
          <a:p>
            <a:pPr marL="0" lvl="0" indent="0" algn="ctr">
              <a:lnSpc>
                <a:spcPct val="100000"/>
              </a:lnSpc>
              <a:spcBef>
                <a:spcPct val="20000"/>
              </a:spcBef>
              <a:buNone/>
            </a:pPr>
            <a:r>
              <a:rPr lang="en-GB" sz="4000" dirty="0">
                <a:solidFill>
                  <a:prstClr val="black"/>
                </a:solidFill>
                <a:latin typeface="Arial" panose="020B0604020202020204" pitchFamily="34" charset="0"/>
                <a:cs typeface="Arial" panose="020B0604020202020204" pitchFamily="34" charset="0"/>
              </a:rPr>
              <a:t>Empathy </a:t>
            </a:r>
            <a:endParaRPr lang="en-GB" sz="4000" dirty="0" smtClean="0">
              <a:solidFill>
                <a:prstClr val="black"/>
              </a:solidFill>
              <a:latin typeface="Arial" panose="020B0604020202020204" pitchFamily="34" charset="0"/>
              <a:cs typeface="Arial" panose="020B0604020202020204" pitchFamily="34" charset="0"/>
            </a:endParaRPr>
          </a:p>
          <a:p>
            <a:pPr marL="0" lvl="0" indent="0" algn="ctr">
              <a:lnSpc>
                <a:spcPct val="100000"/>
              </a:lnSpc>
              <a:spcBef>
                <a:spcPct val="20000"/>
              </a:spcBef>
              <a:buNone/>
            </a:pPr>
            <a:r>
              <a:rPr lang="en-GB" sz="4000" dirty="0" smtClean="0">
                <a:solidFill>
                  <a:prstClr val="black"/>
                </a:solidFill>
                <a:latin typeface="Arial" panose="020B0604020202020204" pitchFamily="34" charset="0"/>
                <a:cs typeface="Arial" panose="020B0604020202020204" pitchFamily="34" charset="0"/>
              </a:rPr>
              <a:t>Sympathy </a:t>
            </a:r>
          </a:p>
          <a:p>
            <a:pPr marL="0" lvl="0" indent="0" algn="ctr">
              <a:lnSpc>
                <a:spcPct val="100000"/>
              </a:lnSpc>
              <a:spcBef>
                <a:spcPct val="20000"/>
              </a:spcBef>
              <a:buNone/>
            </a:pPr>
            <a:r>
              <a:rPr lang="en-GB" sz="4000" dirty="0" smtClean="0">
                <a:solidFill>
                  <a:prstClr val="black"/>
                </a:solidFill>
                <a:latin typeface="Arial" panose="020B0604020202020204" pitchFamily="34" charset="0"/>
                <a:cs typeface="Arial" panose="020B0604020202020204" pitchFamily="34" charset="0"/>
              </a:rPr>
              <a:t>Compassion </a:t>
            </a:r>
            <a:endParaRPr lang="en-GB" sz="4000" i="1" dirty="0">
              <a:solidFill>
                <a:srgbClr val="002060"/>
              </a:solidFill>
              <a:latin typeface="Arial" panose="020B0604020202020204" pitchFamily="34" charset="0"/>
              <a:cs typeface="Arial" panose="020B0604020202020204" pitchFamily="34" charset="0"/>
            </a:endParaRPr>
          </a:p>
          <a:p>
            <a:pPr marL="0" lvl="0" indent="0" algn="ctr">
              <a:lnSpc>
                <a:spcPct val="100000"/>
              </a:lnSpc>
              <a:spcBef>
                <a:spcPct val="20000"/>
              </a:spcBef>
              <a:buNone/>
            </a:pPr>
            <a:endParaRPr lang="en-GB" sz="4000" dirty="0">
              <a:solidFill>
                <a:prstClr val="black"/>
              </a:solidFill>
              <a:latin typeface="Arial" panose="020B0604020202020204" pitchFamily="34" charset="0"/>
              <a:cs typeface="Arial" panose="020B0604020202020204" pitchFamily="34" charset="0"/>
            </a:endParaRPr>
          </a:p>
          <a:p>
            <a:pPr marL="0" lvl="0" indent="0" algn="ctr">
              <a:lnSpc>
                <a:spcPct val="100000"/>
              </a:lnSpc>
              <a:spcBef>
                <a:spcPct val="20000"/>
              </a:spcBef>
              <a:buNone/>
            </a:pPr>
            <a:r>
              <a:rPr lang="en-GB" sz="4000" dirty="0">
                <a:solidFill>
                  <a:prstClr val="black"/>
                </a:solidFill>
                <a:latin typeface="Arial" panose="020B0604020202020204" pitchFamily="34" charset="0"/>
                <a:cs typeface="Arial" panose="020B0604020202020204" pitchFamily="34" charset="0"/>
              </a:rPr>
              <a:t>Think about the meanings of these words</a:t>
            </a:r>
            <a:r>
              <a:rPr lang="en-GB" sz="4000" dirty="0" smtClean="0">
                <a:solidFill>
                  <a:prstClr val="black"/>
                </a:solidFill>
                <a:latin typeface="Arial" panose="020B0604020202020204" pitchFamily="34" charset="0"/>
                <a:cs typeface="Arial" panose="020B0604020202020204" pitchFamily="34" charset="0"/>
              </a:rPr>
              <a:t>.</a:t>
            </a:r>
            <a:endParaRPr lang="en-GB" sz="4000" dirty="0">
              <a:solidFill>
                <a:prstClr val="black"/>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pic>
        <p:nvPicPr>
          <p:cNvPr id="5" name="Picture 4"/>
          <p:cNvPicPr>
            <a:picLocks noChangeAspect="1"/>
          </p:cNvPicPr>
          <p:nvPr/>
        </p:nvPicPr>
        <p:blipFill>
          <a:blip r:embed="rId3"/>
          <a:stretch>
            <a:fillRect/>
          </a:stretch>
        </p:blipFill>
        <p:spPr>
          <a:xfrm>
            <a:off x="9162025" y="0"/>
            <a:ext cx="3029975" cy="2292295"/>
          </a:xfrm>
          <a:prstGeom prst="rect">
            <a:avLst/>
          </a:prstGeom>
        </p:spPr>
      </p:pic>
    </p:spTree>
    <p:extLst>
      <p:ext uri="{BB962C8B-B14F-4D97-AF65-F5344CB8AC3E}">
        <p14:creationId xmlns:p14="http://schemas.microsoft.com/office/powerpoint/2010/main" val="3690102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717971" cy="1325563"/>
          </a:xfrm>
        </p:spPr>
        <p:txBody>
          <a:bodyPr/>
          <a:lstStyle/>
          <a:p>
            <a:pPr algn="ctr"/>
            <a:r>
              <a:rPr lang="en-GB" dirty="0">
                <a:latin typeface="Arial" panose="020B0604020202020204" pitchFamily="34" charset="0"/>
                <a:cs typeface="Arial" panose="020B0604020202020204" pitchFamily="34" charset="0"/>
              </a:rPr>
              <a:t>Stress</a:t>
            </a:r>
          </a:p>
        </p:txBody>
      </p:sp>
      <p:sp>
        <p:nvSpPr>
          <p:cNvPr id="3" name="Content Placeholder 2"/>
          <p:cNvSpPr>
            <a:spLocks noGrp="1"/>
          </p:cNvSpPr>
          <p:nvPr>
            <p:ph idx="1"/>
          </p:nvPr>
        </p:nvSpPr>
        <p:spPr/>
        <p:txBody>
          <a:bodyPr>
            <a:normAutofit lnSpcReduction="10000"/>
          </a:bodyPr>
          <a:lstStyle/>
          <a:p>
            <a:pPr marL="342900" lvl="0" indent="-342900">
              <a:spcBef>
                <a:spcPct val="20000"/>
              </a:spcBef>
            </a:pPr>
            <a:endParaRPr lang="en-GB" altLang="en-US" sz="3600" dirty="0" smtClean="0">
              <a:solidFill>
                <a:srgbClr val="000000"/>
              </a:solidFill>
              <a:latin typeface="Arial" panose="020B0604020202020204" pitchFamily="34" charset="0"/>
              <a:ea typeface="ヒラギノ角ゴ Pro W3" pitchFamily="6" charset="-128"/>
              <a:cs typeface="Arial" panose="020B0604020202020204" pitchFamily="34" charset="0"/>
            </a:endParaRPr>
          </a:p>
          <a:p>
            <a:pPr marL="342900" lvl="0" indent="-342900">
              <a:spcBef>
                <a:spcPct val="20000"/>
              </a:spcBef>
            </a:pPr>
            <a:r>
              <a:rPr lang="en-GB" altLang="en-US" sz="3600" dirty="0" smtClean="0">
                <a:solidFill>
                  <a:srgbClr val="000000"/>
                </a:solidFill>
                <a:latin typeface="Arial" panose="020B0604020202020204" pitchFamily="34" charset="0"/>
                <a:ea typeface="ヒラギノ角ゴ Pro W3" pitchFamily="6" charset="-128"/>
                <a:cs typeface="Arial" panose="020B0604020202020204" pitchFamily="34" charset="0"/>
              </a:rPr>
              <a:t>Automatic </a:t>
            </a:r>
            <a:r>
              <a:rPr lang="en-GB" altLang="en-US" sz="3600" dirty="0">
                <a:solidFill>
                  <a:srgbClr val="000000"/>
                </a:solidFill>
                <a:latin typeface="Arial" panose="020B0604020202020204" pitchFamily="34" charset="0"/>
                <a:ea typeface="ヒラギノ角ゴ Pro W3" pitchFamily="6" charset="-128"/>
                <a:cs typeface="Arial" panose="020B0604020202020204" pitchFamily="34" charset="0"/>
              </a:rPr>
              <a:t>shutdown of pre-frontal cortex</a:t>
            </a:r>
          </a:p>
          <a:p>
            <a:pPr marL="342900" lvl="0" indent="-342900">
              <a:spcBef>
                <a:spcPct val="20000"/>
              </a:spcBef>
            </a:pPr>
            <a:r>
              <a:rPr lang="en-GB" altLang="en-US" sz="3600" dirty="0" smtClean="0">
                <a:solidFill>
                  <a:srgbClr val="000000"/>
                </a:solidFill>
                <a:latin typeface="Arial" panose="020B0604020202020204" pitchFamily="34" charset="0"/>
                <a:ea typeface="ヒラギノ角ゴ Pro W3" pitchFamily="6" charset="-128"/>
                <a:cs typeface="Arial" panose="020B0604020202020204" pitchFamily="34" charset="0"/>
              </a:rPr>
              <a:t>Not </a:t>
            </a:r>
            <a:r>
              <a:rPr lang="en-GB" altLang="en-US" sz="3600" dirty="0">
                <a:solidFill>
                  <a:srgbClr val="000000"/>
                </a:solidFill>
                <a:latin typeface="Arial" panose="020B0604020202020204" pitchFamily="34" charset="0"/>
                <a:ea typeface="ヒラギノ角ゴ Pro W3" pitchFamily="6" charset="-128"/>
                <a:cs typeface="Arial" panose="020B0604020202020204" pitchFamily="34" charset="0"/>
              </a:rPr>
              <a:t>fault of parent</a:t>
            </a:r>
          </a:p>
          <a:p>
            <a:pPr marL="342900" lvl="0" indent="-342900">
              <a:spcBef>
                <a:spcPct val="20000"/>
              </a:spcBef>
            </a:pPr>
            <a:r>
              <a:rPr lang="en-GB" altLang="en-US" sz="3600" dirty="0" smtClean="0">
                <a:solidFill>
                  <a:srgbClr val="000000"/>
                </a:solidFill>
                <a:latin typeface="Arial" panose="020B0604020202020204" pitchFamily="34" charset="0"/>
                <a:ea typeface="ヒラギノ角ゴ Pro W3" pitchFamily="6" charset="-128"/>
                <a:cs typeface="Arial" panose="020B0604020202020204" pitchFamily="34" charset="0"/>
              </a:rPr>
              <a:t>Can </a:t>
            </a:r>
            <a:r>
              <a:rPr lang="en-GB" altLang="en-US" sz="3600" dirty="0">
                <a:solidFill>
                  <a:srgbClr val="000000"/>
                </a:solidFill>
                <a:latin typeface="Arial" panose="020B0604020202020204" pitchFamily="34" charset="0"/>
                <a:ea typeface="ヒラギノ角ゴ Pro W3" pitchFamily="6" charset="-128"/>
                <a:cs typeface="Arial" panose="020B0604020202020204" pitchFamily="34" charset="0"/>
              </a:rPr>
              <a:t>be complicated by parents’ own attachment history</a:t>
            </a:r>
          </a:p>
          <a:p>
            <a:pPr marL="342900" lvl="0" indent="-342900">
              <a:spcBef>
                <a:spcPct val="20000"/>
              </a:spcBef>
            </a:pPr>
            <a:r>
              <a:rPr lang="en-GB" altLang="en-US" sz="3600" dirty="0" smtClean="0">
                <a:solidFill>
                  <a:srgbClr val="000000"/>
                </a:solidFill>
                <a:latin typeface="Arial" panose="020B0604020202020204" pitchFamily="34" charset="0"/>
                <a:ea typeface="ヒラギノ角ゴ Pro W3" pitchFamily="6" charset="-128"/>
                <a:cs typeface="Arial" panose="020B0604020202020204" pitchFamily="34" charset="0"/>
              </a:rPr>
              <a:t>Can </a:t>
            </a:r>
            <a:r>
              <a:rPr lang="en-GB" altLang="en-US" sz="3600" dirty="0">
                <a:solidFill>
                  <a:srgbClr val="000000"/>
                </a:solidFill>
                <a:latin typeface="Arial" panose="020B0604020202020204" pitchFamily="34" charset="0"/>
                <a:ea typeface="ヒラギノ角ゴ Pro W3" pitchFamily="6" charset="-128"/>
                <a:cs typeface="Arial" panose="020B0604020202020204" pitchFamily="34" charset="0"/>
              </a:rPr>
              <a:t>lead to defensiveness, feeling disconnected, hopelessness </a:t>
            </a:r>
          </a:p>
          <a:p>
            <a:pPr marL="342900" lvl="0" indent="-342900">
              <a:spcBef>
                <a:spcPct val="20000"/>
              </a:spcBef>
            </a:pPr>
            <a:r>
              <a:rPr lang="en-GB" altLang="en-US" sz="3600" dirty="0" smtClean="0">
                <a:solidFill>
                  <a:srgbClr val="000000"/>
                </a:solidFill>
                <a:latin typeface="Arial" panose="020B0604020202020204" pitchFamily="34" charset="0"/>
                <a:ea typeface="ヒラギノ角ゴ Pro W3" pitchFamily="6" charset="-128"/>
                <a:cs typeface="Arial" panose="020B0604020202020204" pitchFamily="34" charset="0"/>
              </a:rPr>
              <a:t>Loss </a:t>
            </a:r>
            <a:r>
              <a:rPr lang="en-GB" altLang="en-US" sz="3600" dirty="0">
                <a:solidFill>
                  <a:srgbClr val="000000"/>
                </a:solidFill>
                <a:latin typeface="Arial" panose="020B0604020202020204" pitchFamily="34" charset="0"/>
                <a:ea typeface="ヒラギノ角ゴ Pro W3" pitchFamily="6" charset="-128"/>
                <a:cs typeface="Arial" panose="020B0604020202020204" pitchFamily="34" charset="0"/>
              </a:rPr>
              <a:t>of </a:t>
            </a:r>
            <a:r>
              <a:rPr lang="en-GB" altLang="en-US" sz="3600" dirty="0" smtClean="0">
                <a:solidFill>
                  <a:srgbClr val="000000"/>
                </a:solidFill>
                <a:latin typeface="Arial" panose="020B0604020202020204" pitchFamily="34" charset="0"/>
                <a:ea typeface="ヒラギノ角ゴ Pro W3" pitchFamily="6" charset="-128"/>
                <a:cs typeface="Arial" panose="020B0604020202020204" pitchFamily="34" charset="0"/>
              </a:rPr>
              <a:t>empathy</a:t>
            </a:r>
            <a:endParaRPr lang="en-GB" altLang="en-US" sz="3600" dirty="0">
              <a:solidFill>
                <a:srgbClr val="000000"/>
              </a:solidFill>
              <a:latin typeface="Arial" panose="020B0604020202020204" pitchFamily="34" charset="0"/>
              <a:ea typeface="ヒラギノ角ゴ Pro W3" pitchFamily="6" charset="-128"/>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pic>
        <p:nvPicPr>
          <p:cNvPr id="5" name="Picture 4"/>
          <p:cNvPicPr>
            <a:picLocks noChangeAspect="1"/>
          </p:cNvPicPr>
          <p:nvPr/>
        </p:nvPicPr>
        <p:blipFill>
          <a:blip r:embed="rId3"/>
          <a:stretch>
            <a:fillRect/>
          </a:stretch>
        </p:blipFill>
        <p:spPr>
          <a:xfrm>
            <a:off x="9162025" y="0"/>
            <a:ext cx="3029975" cy="2292295"/>
          </a:xfrm>
          <a:prstGeom prst="rect">
            <a:avLst/>
          </a:prstGeom>
        </p:spPr>
      </p:pic>
    </p:spTree>
    <p:extLst>
      <p:ext uri="{BB962C8B-B14F-4D97-AF65-F5344CB8AC3E}">
        <p14:creationId xmlns:p14="http://schemas.microsoft.com/office/powerpoint/2010/main" val="2576872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848600" cy="1325563"/>
          </a:xfrm>
        </p:spPr>
        <p:txBody>
          <a:bodyPr/>
          <a:lstStyle/>
          <a:p>
            <a:pPr algn="ctr"/>
            <a:r>
              <a:rPr lang="en-GB" dirty="0">
                <a:latin typeface="Arial" panose="020B0604020202020204" pitchFamily="34" charset="0"/>
                <a:cs typeface="Arial" panose="020B0604020202020204" pitchFamily="34" charset="0"/>
              </a:rPr>
              <a:t>The Brain</a:t>
            </a:r>
          </a:p>
        </p:txBody>
      </p:sp>
      <p:sp>
        <p:nvSpPr>
          <p:cNvPr id="3" name="Content Placeholder 2"/>
          <p:cNvSpPr>
            <a:spLocks noGrp="1"/>
          </p:cNvSpPr>
          <p:nvPr>
            <p:ph idx="1"/>
          </p:nvPr>
        </p:nvSpPr>
        <p:spPr>
          <a:xfrm>
            <a:off x="864000" y="1825625"/>
            <a:ext cx="10515600" cy="4351338"/>
          </a:xfrm>
        </p:spPr>
        <p:txBody>
          <a:bodyPr/>
          <a:lstStyle/>
          <a:p>
            <a:endParaRPr lang="en-GB" dirty="0" smtClean="0"/>
          </a:p>
          <a:p>
            <a:pPr marL="0" indent="0">
              <a:buNone/>
            </a:pPr>
            <a:endParaRPr lang="en-GB" dirty="0"/>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pic>
        <p:nvPicPr>
          <p:cNvPr id="5" name="Picture 4"/>
          <p:cNvPicPr>
            <a:picLocks noChangeAspect="1"/>
          </p:cNvPicPr>
          <p:nvPr/>
        </p:nvPicPr>
        <p:blipFill>
          <a:blip r:embed="rId3"/>
          <a:stretch>
            <a:fillRect/>
          </a:stretch>
        </p:blipFill>
        <p:spPr>
          <a:xfrm>
            <a:off x="3390203" y="1603375"/>
            <a:ext cx="5981700" cy="4752975"/>
          </a:xfrm>
          <a:prstGeom prst="rect">
            <a:avLst/>
          </a:prstGeom>
        </p:spPr>
      </p:pic>
      <p:sp>
        <p:nvSpPr>
          <p:cNvPr id="7" name="TextBox 4"/>
          <p:cNvSpPr txBox="1">
            <a:spLocks noChangeArrowheads="1"/>
          </p:cNvSpPr>
          <p:nvPr/>
        </p:nvSpPr>
        <p:spPr bwMode="auto">
          <a:xfrm>
            <a:off x="684000" y="3132000"/>
            <a:ext cx="1905000" cy="830997"/>
          </a:xfrm>
          <a:prstGeom prst="rect">
            <a:avLst/>
          </a:prstGeom>
          <a:noFill/>
          <a:ln w="9525">
            <a:noFill/>
            <a:miter lim="800000"/>
            <a:headEnd/>
            <a:tailEnd/>
          </a:ln>
        </p:spPr>
        <p:txBody>
          <a:bodyPr wrap="square">
            <a:spAutoFit/>
          </a:bodyPr>
          <a:lstStyle/>
          <a:p>
            <a:r>
              <a:rPr lang="en-US" sz="2400" dirty="0">
                <a:latin typeface="Arial" panose="020B0604020202020204" pitchFamily="34" charset="0"/>
                <a:cs typeface="Arial" panose="020B0604020202020204" pitchFamily="34" charset="0"/>
              </a:rPr>
              <a:t>Pre Frontal </a:t>
            </a:r>
            <a:r>
              <a:rPr lang="en-US" sz="2400" dirty="0" smtClean="0">
                <a:latin typeface="Arial" panose="020B0604020202020204" pitchFamily="34" charset="0"/>
                <a:cs typeface="Arial" panose="020B0604020202020204" pitchFamily="34" charset="0"/>
              </a:rPr>
              <a:t>Cortex</a:t>
            </a:r>
          </a:p>
        </p:txBody>
      </p:sp>
      <p:cxnSp>
        <p:nvCxnSpPr>
          <p:cNvPr id="8" name="Straight Connector 6"/>
          <p:cNvCxnSpPr>
            <a:cxnSpLocks noChangeShapeType="1"/>
          </p:cNvCxnSpPr>
          <p:nvPr/>
        </p:nvCxnSpPr>
        <p:spPr bwMode="auto">
          <a:xfrm>
            <a:off x="2484000" y="3492000"/>
            <a:ext cx="1066800" cy="1588"/>
          </a:xfrm>
          <a:prstGeom prst="line">
            <a:avLst/>
          </a:prstGeom>
          <a:noFill/>
          <a:ln w="57150">
            <a:solidFill>
              <a:srgbClr val="3366FF"/>
            </a:solidFill>
            <a:round/>
            <a:headEnd/>
            <a:tailEnd type="diamond" w="med" len="med"/>
          </a:ln>
        </p:spPr>
      </p:cxnSp>
      <p:sp>
        <p:nvSpPr>
          <p:cNvPr id="9" name="TextBox 3"/>
          <p:cNvSpPr txBox="1">
            <a:spLocks noChangeArrowheads="1"/>
          </p:cNvSpPr>
          <p:nvPr/>
        </p:nvSpPr>
        <p:spPr bwMode="auto">
          <a:xfrm>
            <a:off x="3276000" y="4680000"/>
            <a:ext cx="2362200" cy="830997"/>
          </a:xfrm>
          <a:prstGeom prst="rect">
            <a:avLst/>
          </a:prstGeom>
          <a:noFill/>
          <a:ln w="9525">
            <a:noFill/>
            <a:miter lim="800000"/>
            <a:headEnd/>
            <a:tailEnd/>
          </a:ln>
        </p:spPr>
        <p:txBody>
          <a:bodyPr wrap="square">
            <a:spAutoFit/>
          </a:bodyPr>
          <a:lstStyle/>
          <a:p>
            <a:r>
              <a:rPr lang="en-US" sz="2400" dirty="0">
                <a:latin typeface="Arial" panose="020B0604020202020204" pitchFamily="34" charset="0"/>
                <a:cs typeface="Arial" panose="020B0604020202020204" pitchFamily="34" charset="0"/>
              </a:rPr>
              <a:t>Limbic system</a:t>
            </a:r>
          </a:p>
          <a:p>
            <a:r>
              <a:rPr lang="en-GB" sz="2400" dirty="0" smtClean="0">
                <a:latin typeface="Arial" panose="020B0604020202020204" pitchFamily="34" charset="0"/>
                <a:cs typeface="Arial" panose="020B0604020202020204" pitchFamily="34" charset="0"/>
              </a:rPr>
              <a:t>Amygdala</a:t>
            </a:r>
          </a:p>
        </p:txBody>
      </p:sp>
      <p:cxnSp>
        <p:nvCxnSpPr>
          <p:cNvPr id="10" name="Straight Connector 9"/>
          <p:cNvCxnSpPr>
            <a:cxnSpLocks noChangeShapeType="1"/>
          </p:cNvCxnSpPr>
          <p:nvPr/>
        </p:nvCxnSpPr>
        <p:spPr bwMode="auto">
          <a:xfrm flipV="1">
            <a:off x="4464000" y="3924000"/>
            <a:ext cx="1371600" cy="762000"/>
          </a:xfrm>
          <a:prstGeom prst="line">
            <a:avLst/>
          </a:prstGeom>
          <a:noFill/>
          <a:ln w="57150">
            <a:solidFill>
              <a:srgbClr val="3366FF"/>
            </a:solidFill>
            <a:round/>
            <a:headEnd/>
            <a:tailEnd type="diamond" w="med" len="med"/>
          </a:ln>
        </p:spPr>
      </p:cxnSp>
      <p:pic>
        <p:nvPicPr>
          <p:cNvPr id="11" name="Picture 10"/>
          <p:cNvPicPr>
            <a:picLocks noChangeAspect="1"/>
          </p:cNvPicPr>
          <p:nvPr/>
        </p:nvPicPr>
        <p:blipFill>
          <a:blip r:embed="rId4"/>
          <a:stretch>
            <a:fillRect/>
          </a:stretch>
        </p:blipFill>
        <p:spPr>
          <a:xfrm>
            <a:off x="9162025" y="0"/>
            <a:ext cx="3029975" cy="2292295"/>
          </a:xfrm>
          <a:prstGeom prst="rect">
            <a:avLst/>
          </a:prstGeom>
        </p:spPr>
      </p:pic>
    </p:spTree>
    <p:extLst>
      <p:ext uri="{BB962C8B-B14F-4D97-AF65-F5344CB8AC3E}">
        <p14:creationId xmlns:p14="http://schemas.microsoft.com/office/powerpoint/2010/main" val="1448849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783286" cy="1325563"/>
          </a:xfrm>
        </p:spPr>
        <p:txBody>
          <a:bodyPr/>
          <a:lstStyle/>
          <a:p>
            <a:pPr algn="ctr"/>
            <a:r>
              <a:rPr lang="en-GB" dirty="0">
                <a:latin typeface="Arial" panose="020B0604020202020204" pitchFamily="34" charset="0"/>
                <a:cs typeface="Arial" panose="020B0604020202020204" pitchFamily="34" charset="0"/>
              </a:rPr>
              <a:t>Trauma is catching</a:t>
            </a:r>
            <a:r>
              <a:rPr lang="en-GB" dirty="0" smtClean="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a:bodyPr>
          <a:lstStyle/>
          <a:p>
            <a:pPr marL="0" lvl="0" indent="0">
              <a:lnSpc>
                <a:spcPct val="100000"/>
              </a:lnSpc>
              <a:spcBef>
                <a:spcPct val="20000"/>
              </a:spcBef>
              <a:buNone/>
            </a:pPr>
            <a:endParaRPr lang="en-GB" altLang="en-US" sz="3600" dirty="0" smtClean="0">
              <a:solidFill>
                <a:prstClr val="black"/>
              </a:solidFill>
              <a:latin typeface="Arial" panose="020B0604020202020204" pitchFamily="34" charset="0"/>
              <a:cs typeface="Arial" panose="020B0604020202020204" pitchFamily="34" charset="0"/>
            </a:endParaRPr>
          </a:p>
          <a:p>
            <a:pPr marL="0" lvl="0" indent="0">
              <a:lnSpc>
                <a:spcPct val="100000"/>
              </a:lnSpc>
              <a:spcBef>
                <a:spcPct val="20000"/>
              </a:spcBef>
              <a:buNone/>
            </a:pPr>
            <a:r>
              <a:rPr lang="en-GB" altLang="en-US" sz="3600" dirty="0" smtClean="0">
                <a:solidFill>
                  <a:prstClr val="black"/>
                </a:solidFill>
                <a:latin typeface="Arial" panose="020B0604020202020204" pitchFamily="34" charset="0"/>
                <a:cs typeface="Arial" panose="020B0604020202020204" pitchFamily="34" charset="0"/>
              </a:rPr>
              <a:t>Secondary </a:t>
            </a:r>
            <a:r>
              <a:rPr lang="en-GB" altLang="en-US" sz="3600" dirty="0">
                <a:solidFill>
                  <a:prstClr val="black"/>
                </a:solidFill>
                <a:latin typeface="Arial" panose="020B0604020202020204" pitchFamily="34" charset="0"/>
                <a:cs typeface="Arial" panose="020B0604020202020204" pitchFamily="34" charset="0"/>
              </a:rPr>
              <a:t>Trauma is “the natural consequent behaviours resulting from knowledge about a traumatizing event experienced by a significant other.</a:t>
            </a:r>
          </a:p>
          <a:p>
            <a:pPr marL="0" lvl="0" indent="0">
              <a:lnSpc>
                <a:spcPct val="100000"/>
              </a:lnSpc>
              <a:spcBef>
                <a:spcPct val="20000"/>
              </a:spcBef>
              <a:buNone/>
            </a:pPr>
            <a:r>
              <a:rPr lang="en-GB" altLang="en-US" sz="3600" dirty="0">
                <a:solidFill>
                  <a:prstClr val="black"/>
                </a:solidFill>
                <a:latin typeface="Arial" panose="020B0604020202020204" pitchFamily="34" charset="0"/>
                <a:cs typeface="Arial" panose="020B0604020202020204" pitchFamily="34" charset="0"/>
              </a:rPr>
              <a:t>It is the stress resulting from helping or wanting to help a traumatized or suffering person” </a:t>
            </a:r>
            <a:endParaRPr lang="en-GB" altLang="en-US" sz="3600" dirty="0" smtClean="0">
              <a:solidFill>
                <a:prstClr val="black"/>
              </a:solidFill>
              <a:latin typeface="Arial" panose="020B0604020202020204" pitchFamily="34" charset="0"/>
              <a:cs typeface="Arial" panose="020B0604020202020204" pitchFamily="34" charset="0"/>
            </a:endParaRPr>
          </a:p>
          <a:p>
            <a:pPr marL="0" lvl="0" indent="0" algn="r">
              <a:lnSpc>
                <a:spcPct val="100000"/>
              </a:lnSpc>
              <a:spcBef>
                <a:spcPct val="20000"/>
              </a:spcBef>
              <a:buNone/>
            </a:pPr>
            <a:r>
              <a:rPr lang="en-GB" altLang="en-US" sz="3600" dirty="0" smtClean="0">
                <a:solidFill>
                  <a:prstClr val="black"/>
                </a:solidFill>
                <a:latin typeface="Arial" panose="020B0604020202020204" pitchFamily="34" charset="0"/>
                <a:cs typeface="Arial" panose="020B0604020202020204" pitchFamily="34" charset="0"/>
              </a:rPr>
              <a:t>Kate Cairns</a:t>
            </a:r>
            <a:endParaRPr lang="en-GB" altLang="en-US" sz="3600" dirty="0">
              <a:solidFill>
                <a:prstClr val="black"/>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pic>
        <p:nvPicPr>
          <p:cNvPr id="5" name="Picture 4"/>
          <p:cNvPicPr>
            <a:picLocks noChangeAspect="1"/>
          </p:cNvPicPr>
          <p:nvPr/>
        </p:nvPicPr>
        <p:blipFill>
          <a:blip r:embed="rId2"/>
          <a:stretch>
            <a:fillRect/>
          </a:stretch>
        </p:blipFill>
        <p:spPr>
          <a:xfrm>
            <a:off x="9162025" y="0"/>
            <a:ext cx="3029975" cy="2292295"/>
          </a:xfrm>
          <a:prstGeom prst="rect">
            <a:avLst/>
          </a:prstGeom>
        </p:spPr>
      </p:pic>
    </p:spTree>
    <p:extLst>
      <p:ext uri="{BB962C8B-B14F-4D97-AF65-F5344CB8AC3E}">
        <p14:creationId xmlns:p14="http://schemas.microsoft.com/office/powerpoint/2010/main" val="2283575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744097" cy="1325563"/>
          </a:xfrm>
        </p:spPr>
        <p:txBody>
          <a:bodyPr/>
          <a:lstStyle/>
          <a:p>
            <a:pPr algn="ctr"/>
            <a:r>
              <a:rPr lang="en-GB" dirty="0">
                <a:latin typeface="Arial" panose="020B0604020202020204" pitchFamily="34" charset="0"/>
                <a:cs typeface="Arial" panose="020B0604020202020204" pitchFamily="34" charset="0"/>
              </a:rPr>
              <a:t>Secondary Trauma</a:t>
            </a:r>
          </a:p>
        </p:txBody>
      </p:sp>
      <p:sp>
        <p:nvSpPr>
          <p:cNvPr id="3" name="Content Placeholder 2"/>
          <p:cNvSpPr>
            <a:spLocks noGrp="1"/>
          </p:cNvSpPr>
          <p:nvPr>
            <p:ph idx="1"/>
          </p:nvPr>
        </p:nvSpPr>
        <p:spPr/>
        <p:txBody>
          <a:bodyPr>
            <a:noAutofit/>
          </a:bodyPr>
          <a:lstStyle/>
          <a:p>
            <a:pPr marL="342900" lvl="0" indent="-342900">
              <a:lnSpc>
                <a:spcPct val="100000"/>
              </a:lnSpc>
              <a:spcBef>
                <a:spcPct val="20000"/>
              </a:spcBef>
            </a:pPr>
            <a:r>
              <a:rPr lang="en-GB" sz="3500" dirty="0" smtClean="0">
                <a:solidFill>
                  <a:prstClr val="black"/>
                </a:solidFill>
                <a:latin typeface="Arial" panose="020B0604020202020204" pitchFamily="34" charset="0"/>
                <a:cs typeface="Arial" panose="020B0604020202020204" pitchFamily="34" charset="0"/>
              </a:rPr>
              <a:t>Kate </a:t>
            </a:r>
            <a:r>
              <a:rPr lang="en-GB" sz="3500" dirty="0">
                <a:solidFill>
                  <a:prstClr val="black"/>
                </a:solidFill>
                <a:latin typeface="Arial" panose="020B0604020202020204" pitchFamily="34" charset="0"/>
                <a:cs typeface="Arial" panose="020B0604020202020204" pitchFamily="34" charset="0"/>
              </a:rPr>
              <a:t>Cairns suggests look out for changes in:</a:t>
            </a:r>
          </a:p>
          <a:p>
            <a:pPr marL="742950" lvl="1" indent="-285750">
              <a:lnSpc>
                <a:spcPct val="100000"/>
              </a:lnSpc>
              <a:spcBef>
                <a:spcPct val="20000"/>
              </a:spcBef>
              <a:buFont typeface="Arial" pitchFamily="34" charset="0"/>
              <a:buChar char="–"/>
            </a:pPr>
            <a:r>
              <a:rPr lang="en-GB" sz="3500" dirty="0">
                <a:solidFill>
                  <a:prstClr val="black"/>
                </a:solidFill>
                <a:latin typeface="Arial" panose="020B0604020202020204" pitchFamily="34" charset="0"/>
                <a:cs typeface="Arial" panose="020B0604020202020204" pitchFamily="34" charset="0"/>
              </a:rPr>
              <a:t>Emotional function e.g. Anger, tearful, disengaged</a:t>
            </a:r>
          </a:p>
          <a:p>
            <a:pPr marL="742950" lvl="1" indent="-285750">
              <a:lnSpc>
                <a:spcPct val="100000"/>
              </a:lnSpc>
              <a:spcBef>
                <a:spcPct val="20000"/>
              </a:spcBef>
              <a:buFont typeface="Arial" pitchFamily="34" charset="0"/>
              <a:buChar char="–"/>
            </a:pPr>
            <a:r>
              <a:rPr lang="en-GB" sz="3500" dirty="0">
                <a:solidFill>
                  <a:prstClr val="black"/>
                </a:solidFill>
                <a:latin typeface="Arial" panose="020B0604020202020204" pitchFamily="34" charset="0"/>
                <a:cs typeface="Arial" panose="020B0604020202020204" pitchFamily="34" charset="0"/>
              </a:rPr>
              <a:t>Health e.g. sleep pattern appetite, illness</a:t>
            </a:r>
          </a:p>
          <a:p>
            <a:pPr marL="742950" lvl="1" indent="-285750">
              <a:lnSpc>
                <a:spcPct val="100000"/>
              </a:lnSpc>
              <a:spcBef>
                <a:spcPct val="20000"/>
              </a:spcBef>
              <a:buFont typeface="Arial" pitchFamily="34" charset="0"/>
              <a:buChar char="–"/>
            </a:pPr>
            <a:r>
              <a:rPr lang="en-GB" sz="3500" dirty="0">
                <a:solidFill>
                  <a:prstClr val="black"/>
                </a:solidFill>
                <a:latin typeface="Arial" panose="020B0604020202020204" pitchFamily="34" charset="0"/>
                <a:cs typeface="Arial" panose="020B0604020202020204" pitchFamily="34" charset="0"/>
              </a:rPr>
              <a:t>Physiological arousal e.g. Nightmares, reduced concentration, impaired memory</a:t>
            </a:r>
          </a:p>
          <a:p>
            <a:pPr marL="742950" lvl="1" indent="-285750">
              <a:lnSpc>
                <a:spcPct val="100000"/>
              </a:lnSpc>
              <a:spcBef>
                <a:spcPct val="20000"/>
              </a:spcBef>
              <a:buFont typeface="Arial" pitchFamily="34" charset="0"/>
              <a:buChar char="–"/>
            </a:pPr>
            <a:r>
              <a:rPr lang="en-GB" sz="3500" dirty="0">
                <a:solidFill>
                  <a:prstClr val="black"/>
                </a:solidFill>
                <a:latin typeface="Arial" panose="020B0604020202020204" pitchFamily="34" charset="0"/>
                <a:cs typeface="Arial" panose="020B0604020202020204" pitchFamily="34" charset="0"/>
              </a:rPr>
              <a:t>Avoidance of engaging with the child’s </a:t>
            </a:r>
            <a:r>
              <a:rPr lang="en-GB" sz="3500" dirty="0" smtClean="0">
                <a:solidFill>
                  <a:prstClr val="black"/>
                </a:solidFill>
                <a:latin typeface="Arial" panose="020B0604020202020204" pitchFamily="34" charset="0"/>
                <a:cs typeface="Arial" panose="020B0604020202020204" pitchFamily="34" charset="0"/>
              </a:rPr>
              <a:t>trauma</a:t>
            </a:r>
            <a:endParaRPr lang="en-GB" sz="3500" dirty="0">
              <a:solidFill>
                <a:prstClr val="black"/>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spTree>
    <p:extLst>
      <p:ext uri="{BB962C8B-B14F-4D97-AF65-F5344CB8AC3E}">
        <p14:creationId xmlns:p14="http://schemas.microsoft.com/office/powerpoint/2010/main" val="3135242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731034" cy="1325563"/>
          </a:xfrm>
        </p:spPr>
        <p:txBody>
          <a:bodyPr/>
          <a:lstStyle/>
          <a:p>
            <a:pPr algn="ctr"/>
            <a:r>
              <a:rPr lang="en-GB" dirty="0">
                <a:latin typeface="Arial" panose="020B0604020202020204" pitchFamily="34" charset="0"/>
                <a:cs typeface="Arial" panose="020B0604020202020204" pitchFamily="34" charset="0"/>
              </a:rPr>
              <a:t>Secondary Trauma Looks like</a:t>
            </a:r>
            <a:r>
              <a:rPr lang="en-GB" dirty="0" smtClean="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p:txBody>
          <a:bodyPr>
            <a:normAutofit lnSpcReduction="10000"/>
          </a:bodyPr>
          <a:lstStyle/>
          <a:p>
            <a:pPr marL="342900" lvl="0" indent="-342900">
              <a:lnSpc>
                <a:spcPct val="100000"/>
              </a:lnSpc>
              <a:spcBef>
                <a:spcPct val="20000"/>
              </a:spcBef>
            </a:pPr>
            <a:endParaRPr lang="en-GB" altLang="en-US" sz="2700" dirty="0" smtClean="0">
              <a:solidFill>
                <a:srgbClr val="000000"/>
              </a:solidFill>
              <a:latin typeface="Arial" panose="020B0604020202020204" pitchFamily="34" charset="0"/>
              <a:ea typeface="ヒラギノ角ゴ Pro W3" pitchFamily="6" charset="-128"/>
              <a:cs typeface="Arial" panose="020B0604020202020204" pitchFamily="34" charset="0"/>
            </a:endParaRPr>
          </a:p>
          <a:p>
            <a:pPr marL="342900" lvl="0" indent="-342900">
              <a:lnSpc>
                <a:spcPct val="100000"/>
              </a:lnSpc>
              <a:spcBef>
                <a:spcPct val="20000"/>
              </a:spcBef>
            </a:pPr>
            <a:r>
              <a:rPr lang="en-GB" altLang="en-US" sz="3600" dirty="0" smtClean="0">
                <a:solidFill>
                  <a:srgbClr val="000000"/>
                </a:solidFill>
                <a:latin typeface="Arial" panose="020B0604020202020204" pitchFamily="34" charset="0"/>
                <a:ea typeface="ヒラギノ角ゴ Pro W3" pitchFamily="6" charset="-128"/>
                <a:cs typeface="Arial" panose="020B0604020202020204" pitchFamily="34" charset="0"/>
              </a:rPr>
              <a:t>intrusive </a:t>
            </a:r>
            <a:r>
              <a:rPr lang="en-GB" altLang="en-US" sz="3600" dirty="0">
                <a:solidFill>
                  <a:srgbClr val="000000"/>
                </a:solidFill>
                <a:latin typeface="Arial" panose="020B0604020202020204" pitchFamily="34" charset="0"/>
                <a:ea typeface="ヒラギノ角ゴ Pro W3" pitchFamily="6" charset="-128"/>
                <a:cs typeface="Arial" panose="020B0604020202020204" pitchFamily="34" charset="0"/>
              </a:rPr>
              <a:t>thoughts </a:t>
            </a:r>
            <a:endParaRPr lang="en-GB" altLang="en-US" sz="3600" dirty="0" smtClean="0">
              <a:solidFill>
                <a:srgbClr val="000000"/>
              </a:solidFill>
              <a:latin typeface="Arial" panose="020B0604020202020204" pitchFamily="34" charset="0"/>
              <a:ea typeface="ヒラギノ角ゴ Pro W3" pitchFamily="6" charset="-128"/>
              <a:cs typeface="Arial" panose="020B0604020202020204" pitchFamily="34" charset="0"/>
            </a:endParaRPr>
          </a:p>
          <a:p>
            <a:pPr marL="342900" lvl="0" indent="-342900">
              <a:lnSpc>
                <a:spcPct val="100000"/>
              </a:lnSpc>
              <a:spcBef>
                <a:spcPct val="20000"/>
              </a:spcBef>
            </a:pPr>
            <a:r>
              <a:rPr lang="en-GB" altLang="en-US" sz="3600" dirty="0" smtClean="0">
                <a:solidFill>
                  <a:srgbClr val="000000"/>
                </a:solidFill>
                <a:latin typeface="Arial" panose="020B0604020202020204" pitchFamily="34" charset="0"/>
                <a:ea typeface="ヒラギノ角ゴ Pro W3" pitchFamily="6" charset="-128"/>
                <a:cs typeface="Arial" panose="020B0604020202020204" pitchFamily="34" charset="0"/>
              </a:rPr>
              <a:t>chronic </a:t>
            </a:r>
            <a:r>
              <a:rPr lang="en-GB" altLang="en-US" sz="3600" dirty="0">
                <a:solidFill>
                  <a:srgbClr val="000000"/>
                </a:solidFill>
                <a:latin typeface="Arial" panose="020B0604020202020204" pitchFamily="34" charset="0"/>
                <a:ea typeface="ヒラギノ角ゴ Pro W3" pitchFamily="6" charset="-128"/>
                <a:cs typeface="Arial" panose="020B0604020202020204" pitchFamily="34" charset="0"/>
              </a:rPr>
              <a:t>fatigue </a:t>
            </a:r>
            <a:r>
              <a:rPr lang="en-GB" altLang="en-US" sz="3600" dirty="0" smtClean="0">
                <a:solidFill>
                  <a:srgbClr val="000000"/>
                </a:solidFill>
                <a:latin typeface="Arial" panose="020B0604020202020204" pitchFamily="34" charset="0"/>
                <a:ea typeface="ヒラギノ角ゴ Pro W3" pitchFamily="6" charset="-128"/>
                <a:cs typeface="Arial" panose="020B0604020202020204" pitchFamily="34" charset="0"/>
              </a:rPr>
              <a:t> </a:t>
            </a:r>
            <a:endParaRPr lang="en-GB" altLang="en-US" sz="3600" dirty="0">
              <a:solidFill>
                <a:srgbClr val="000000"/>
              </a:solidFill>
              <a:latin typeface="Arial" panose="020B0604020202020204" pitchFamily="34" charset="0"/>
              <a:ea typeface="ヒラギノ角ゴ Pro W3" pitchFamily="6" charset="-128"/>
              <a:cs typeface="Arial" panose="020B0604020202020204" pitchFamily="34" charset="0"/>
            </a:endParaRPr>
          </a:p>
          <a:p>
            <a:pPr marL="342900" lvl="0" indent="-342900">
              <a:lnSpc>
                <a:spcPct val="100000"/>
              </a:lnSpc>
              <a:spcBef>
                <a:spcPct val="20000"/>
              </a:spcBef>
            </a:pPr>
            <a:r>
              <a:rPr lang="en-GB" altLang="en-US" sz="3600" dirty="0">
                <a:solidFill>
                  <a:srgbClr val="000000"/>
                </a:solidFill>
                <a:latin typeface="Arial" panose="020B0604020202020204" pitchFamily="34" charset="0"/>
                <a:ea typeface="ヒラギノ角ゴ Pro W3" pitchFamily="6" charset="-128"/>
                <a:cs typeface="Arial" panose="020B0604020202020204" pitchFamily="34" charset="0"/>
              </a:rPr>
              <a:t>sadness </a:t>
            </a:r>
            <a:r>
              <a:rPr lang="en-GB" altLang="en-US" sz="3600" dirty="0" smtClean="0">
                <a:solidFill>
                  <a:srgbClr val="000000"/>
                </a:solidFill>
                <a:latin typeface="Arial" panose="020B0604020202020204" pitchFamily="34" charset="0"/>
                <a:ea typeface="ヒラギノ角ゴ Pro W3" pitchFamily="6" charset="-128"/>
                <a:cs typeface="Arial" panose="020B0604020202020204" pitchFamily="34" charset="0"/>
              </a:rPr>
              <a:t> </a:t>
            </a:r>
            <a:endParaRPr lang="en-GB" altLang="en-US" sz="3600" dirty="0">
              <a:solidFill>
                <a:srgbClr val="000000"/>
              </a:solidFill>
              <a:latin typeface="Arial" panose="020B0604020202020204" pitchFamily="34" charset="0"/>
              <a:ea typeface="ヒラギノ角ゴ Pro W3" pitchFamily="6" charset="-128"/>
              <a:cs typeface="Arial" panose="020B0604020202020204" pitchFamily="34" charset="0"/>
            </a:endParaRPr>
          </a:p>
          <a:p>
            <a:pPr marL="342900" lvl="0" indent="-342900">
              <a:lnSpc>
                <a:spcPct val="100000"/>
              </a:lnSpc>
              <a:spcBef>
                <a:spcPct val="20000"/>
              </a:spcBef>
            </a:pPr>
            <a:r>
              <a:rPr lang="en-GB" altLang="en-US" sz="3600" dirty="0">
                <a:solidFill>
                  <a:srgbClr val="000000"/>
                </a:solidFill>
                <a:latin typeface="Arial" panose="020B0604020202020204" pitchFamily="34" charset="0"/>
                <a:ea typeface="ヒラギノ角ゴ Pro W3" pitchFamily="6" charset="-128"/>
                <a:cs typeface="Arial" panose="020B0604020202020204" pitchFamily="34" charset="0"/>
              </a:rPr>
              <a:t>anger </a:t>
            </a:r>
            <a:r>
              <a:rPr lang="en-GB" altLang="en-US" sz="3600" dirty="0" smtClean="0">
                <a:solidFill>
                  <a:srgbClr val="000000"/>
                </a:solidFill>
                <a:latin typeface="Arial" panose="020B0604020202020204" pitchFamily="34" charset="0"/>
                <a:ea typeface="ヒラギノ角ゴ Pro W3" pitchFamily="6" charset="-128"/>
                <a:cs typeface="Arial" panose="020B0604020202020204" pitchFamily="34" charset="0"/>
              </a:rPr>
              <a:t> </a:t>
            </a:r>
            <a:endParaRPr lang="en-GB" altLang="en-US" sz="3600" dirty="0">
              <a:solidFill>
                <a:srgbClr val="000000"/>
              </a:solidFill>
              <a:latin typeface="Arial" panose="020B0604020202020204" pitchFamily="34" charset="0"/>
              <a:ea typeface="ヒラギノ角ゴ Pro W3" pitchFamily="6" charset="-128"/>
              <a:cs typeface="Arial" panose="020B0604020202020204" pitchFamily="34" charset="0"/>
            </a:endParaRPr>
          </a:p>
          <a:p>
            <a:pPr marL="342900" lvl="0" indent="-342900">
              <a:lnSpc>
                <a:spcPct val="100000"/>
              </a:lnSpc>
              <a:spcBef>
                <a:spcPct val="20000"/>
              </a:spcBef>
            </a:pPr>
            <a:r>
              <a:rPr lang="en-GB" altLang="en-US" sz="3600" dirty="0">
                <a:solidFill>
                  <a:srgbClr val="000000"/>
                </a:solidFill>
                <a:latin typeface="Arial" panose="020B0604020202020204" pitchFamily="34" charset="0"/>
                <a:ea typeface="ヒラギノ角ゴ Pro W3" pitchFamily="6" charset="-128"/>
                <a:cs typeface="Arial" panose="020B0604020202020204" pitchFamily="34" charset="0"/>
              </a:rPr>
              <a:t>poor concentration </a:t>
            </a:r>
            <a:r>
              <a:rPr lang="en-GB" altLang="en-US" sz="3600" dirty="0" smtClean="0">
                <a:solidFill>
                  <a:srgbClr val="000000"/>
                </a:solidFill>
                <a:latin typeface="Arial" panose="020B0604020202020204" pitchFamily="34" charset="0"/>
                <a:ea typeface="ヒラギノ角ゴ Pro W3" pitchFamily="6" charset="-128"/>
                <a:cs typeface="Arial" panose="020B0604020202020204" pitchFamily="34" charset="0"/>
              </a:rPr>
              <a:t> </a:t>
            </a:r>
            <a:endParaRPr lang="en-GB" altLang="en-US" sz="3600" dirty="0">
              <a:solidFill>
                <a:srgbClr val="000000"/>
              </a:solidFill>
              <a:latin typeface="Arial" panose="020B0604020202020204" pitchFamily="34" charset="0"/>
              <a:ea typeface="ヒラギノ角ゴ Pro W3" pitchFamily="6" charset="-128"/>
              <a:cs typeface="Arial" panose="020B0604020202020204" pitchFamily="34" charset="0"/>
            </a:endParaRPr>
          </a:p>
          <a:p>
            <a:pPr marL="342900" lvl="0" indent="-342900">
              <a:lnSpc>
                <a:spcPct val="100000"/>
              </a:lnSpc>
              <a:spcBef>
                <a:spcPct val="20000"/>
              </a:spcBef>
            </a:pPr>
            <a:r>
              <a:rPr lang="en-GB" altLang="en-US" sz="3600" dirty="0">
                <a:solidFill>
                  <a:srgbClr val="000000"/>
                </a:solidFill>
                <a:latin typeface="Arial" panose="020B0604020202020204" pitchFamily="34" charset="0"/>
                <a:ea typeface="ヒラギノ角ゴ Pro W3" pitchFamily="6" charset="-128"/>
                <a:cs typeface="Arial" panose="020B0604020202020204" pitchFamily="34" charset="0"/>
              </a:rPr>
              <a:t>second guessing </a:t>
            </a:r>
            <a:r>
              <a:rPr lang="en-GB" altLang="en-US" sz="3600" dirty="0" smtClean="0">
                <a:solidFill>
                  <a:srgbClr val="000000"/>
                </a:solidFill>
                <a:latin typeface="Arial" panose="020B0604020202020204" pitchFamily="34" charset="0"/>
                <a:ea typeface="ヒラギノ角ゴ Pro W3" pitchFamily="6" charset="-128"/>
                <a:cs typeface="Arial" panose="020B0604020202020204" pitchFamily="34" charset="0"/>
              </a:rPr>
              <a:t> </a:t>
            </a:r>
            <a:endParaRPr lang="en-GB" altLang="en-US" sz="3600" dirty="0">
              <a:solidFill>
                <a:srgbClr val="000000"/>
              </a:solidFill>
              <a:latin typeface="Arial" panose="020B0604020202020204" pitchFamily="34" charset="0"/>
              <a:ea typeface="ヒラギノ角ゴ Pro W3" pitchFamily="6" charset="-128"/>
              <a:cs typeface="Arial" panose="020B0604020202020204" pitchFamily="34" charset="0"/>
            </a:endParaRPr>
          </a:p>
        </p:txBody>
      </p:sp>
      <p:sp>
        <p:nvSpPr>
          <p:cNvPr id="5" name="Content Placeholder 4"/>
          <p:cNvSpPr>
            <a:spLocks noGrp="1"/>
          </p:cNvSpPr>
          <p:nvPr>
            <p:ph sz="half" idx="2"/>
          </p:nvPr>
        </p:nvSpPr>
        <p:spPr/>
        <p:txBody>
          <a:bodyPr>
            <a:normAutofit lnSpcReduction="10000"/>
          </a:bodyPr>
          <a:lstStyle/>
          <a:p>
            <a:endParaRPr lang="en-GB" dirty="0" smtClean="0"/>
          </a:p>
          <a:p>
            <a:r>
              <a:rPr lang="en-GB" sz="3600" dirty="0" smtClean="0">
                <a:latin typeface="Arial" panose="020B0604020202020204" pitchFamily="34" charset="0"/>
                <a:cs typeface="Arial" panose="020B0604020202020204" pitchFamily="34" charset="0"/>
              </a:rPr>
              <a:t>detachment  </a:t>
            </a:r>
            <a:endParaRPr lang="en-GB" sz="3600" dirty="0">
              <a:latin typeface="Arial" panose="020B0604020202020204" pitchFamily="34" charset="0"/>
              <a:cs typeface="Arial" panose="020B0604020202020204" pitchFamily="34" charset="0"/>
            </a:endParaRPr>
          </a:p>
          <a:p>
            <a:r>
              <a:rPr lang="en-GB" sz="3600" dirty="0">
                <a:latin typeface="Arial" panose="020B0604020202020204" pitchFamily="34" charset="0"/>
                <a:cs typeface="Arial" panose="020B0604020202020204" pitchFamily="34" charset="0"/>
              </a:rPr>
              <a:t>emotional exhaustion  </a:t>
            </a:r>
          </a:p>
          <a:p>
            <a:r>
              <a:rPr lang="en-GB" sz="3600" dirty="0">
                <a:latin typeface="Arial" panose="020B0604020202020204" pitchFamily="34" charset="0"/>
                <a:cs typeface="Arial" panose="020B0604020202020204" pitchFamily="34" charset="0"/>
              </a:rPr>
              <a:t>fearfulness  </a:t>
            </a:r>
          </a:p>
          <a:p>
            <a:r>
              <a:rPr lang="en-GB" sz="3600" dirty="0">
                <a:latin typeface="Arial" panose="020B0604020202020204" pitchFamily="34" charset="0"/>
                <a:cs typeface="Arial" panose="020B0604020202020204" pitchFamily="34" charset="0"/>
              </a:rPr>
              <a:t>shame  </a:t>
            </a:r>
          </a:p>
          <a:p>
            <a:r>
              <a:rPr lang="en-GB" sz="3600" dirty="0">
                <a:latin typeface="Arial" panose="020B0604020202020204" pitchFamily="34" charset="0"/>
                <a:cs typeface="Arial" panose="020B0604020202020204" pitchFamily="34" charset="0"/>
              </a:rPr>
              <a:t>physical illness  </a:t>
            </a:r>
          </a:p>
          <a:p>
            <a:r>
              <a:rPr lang="en-GB" sz="3600" dirty="0">
                <a:latin typeface="Arial" panose="020B0604020202020204" pitchFamily="34" charset="0"/>
                <a:cs typeface="Arial" panose="020B0604020202020204" pitchFamily="34" charset="0"/>
              </a:rPr>
              <a:t>Absenteeism </a:t>
            </a:r>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pic>
        <p:nvPicPr>
          <p:cNvPr id="6" name="Picture 5"/>
          <p:cNvPicPr>
            <a:picLocks noChangeAspect="1"/>
          </p:cNvPicPr>
          <p:nvPr/>
        </p:nvPicPr>
        <p:blipFill>
          <a:blip r:embed="rId3"/>
          <a:stretch>
            <a:fillRect/>
          </a:stretch>
        </p:blipFill>
        <p:spPr>
          <a:xfrm>
            <a:off x="9162025" y="0"/>
            <a:ext cx="3029975" cy="2292295"/>
          </a:xfrm>
          <a:prstGeom prst="rect">
            <a:avLst/>
          </a:prstGeom>
        </p:spPr>
      </p:pic>
    </p:spTree>
    <p:extLst>
      <p:ext uri="{BB962C8B-B14F-4D97-AF65-F5344CB8AC3E}">
        <p14:creationId xmlns:p14="http://schemas.microsoft.com/office/powerpoint/2010/main" val="91432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770223" cy="1325563"/>
          </a:xfrm>
        </p:spPr>
        <p:txBody>
          <a:bodyPr/>
          <a:lstStyle/>
          <a:p>
            <a:pPr algn="ctr"/>
            <a:r>
              <a:rPr lang="en-GB" dirty="0">
                <a:latin typeface="Arial" panose="020B0604020202020204" pitchFamily="34" charset="0"/>
                <a:cs typeface="Arial" panose="020B0604020202020204" pitchFamily="34" charset="0"/>
              </a:rPr>
              <a:t>Secondary Trauma</a:t>
            </a:r>
          </a:p>
        </p:txBody>
      </p:sp>
      <p:sp>
        <p:nvSpPr>
          <p:cNvPr id="3" name="Content Placeholder 2"/>
          <p:cNvSpPr>
            <a:spLocks noGrp="1"/>
          </p:cNvSpPr>
          <p:nvPr>
            <p:ph idx="1"/>
          </p:nvPr>
        </p:nvSpPr>
        <p:spPr/>
        <p:txBody>
          <a:bodyPr>
            <a:normAutofit fontScale="92500" lnSpcReduction="10000"/>
          </a:bodyPr>
          <a:lstStyle/>
          <a:p>
            <a:pPr marL="0" lvl="0" indent="0">
              <a:lnSpc>
                <a:spcPct val="100000"/>
              </a:lnSpc>
              <a:spcBef>
                <a:spcPct val="20000"/>
              </a:spcBef>
              <a:buNone/>
              <a:defRPr/>
            </a:pPr>
            <a:r>
              <a:rPr lang="en-GB" sz="2700" dirty="0">
                <a:solidFill>
                  <a:prstClr val="black"/>
                </a:solidFill>
                <a:latin typeface="Arial" panose="020B0604020202020204" pitchFamily="34" charset="0"/>
                <a:cs typeface="Arial" panose="020B0604020202020204" pitchFamily="34" charset="0"/>
              </a:rPr>
              <a:t>Avoidance is an understandable response to stress.</a:t>
            </a:r>
          </a:p>
          <a:p>
            <a:pPr marL="0" lvl="0" indent="0">
              <a:lnSpc>
                <a:spcPct val="100000"/>
              </a:lnSpc>
              <a:spcBef>
                <a:spcPct val="20000"/>
              </a:spcBef>
              <a:buNone/>
              <a:defRPr/>
            </a:pPr>
            <a:r>
              <a:rPr lang="en-GB" sz="2700" dirty="0">
                <a:solidFill>
                  <a:prstClr val="black"/>
                </a:solidFill>
                <a:latin typeface="Arial" panose="020B0604020202020204" pitchFamily="34" charset="0"/>
                <a:cs typeface="Arial" panose="020B0604020202020204" pitchFamily="34" charset="0"/>
              </a:rPr>
              <a:t>It can mean:</a:t>
            </a:r>
          </a:p>
          <a:p>
            <a:pPr marL="342900" lvl="0" indent="-342900">
              <a:lnSpc>
                <a:spcPct val="100000"/>
              </a:lnSpc>
              <a:spcBef>
                <a:spcPct val="20000"/>
              </a:spcBef>
              <a:defRPr/>
            </a:pPr>
            <a:endParaRPr lang="en-GB" sz="2700" dirty="0">
              <a:solidFill>
                <a:prstClr val="black"/>
              </a:solidFill>
              <a:latin typeface="Arial" panose="020B0604020202020204" pitchFamily="34" charset="0"/>
              <a:cs typeface="Arial" panose="020B0604020202020204" pitchFamily="34" charset="0"/>
            </a:endParaRPr>
          </a:p>
          <a:p>
            <a:pPr marL="342900" lvl="0" indent="-342900">
              <a:lnSpc>
                <a:spcPct val="100000"/>
              </a:lnSpc>
              <a:spcBef>
                <a:spcPct val="20000"/>
              </a:spcBef>
              <a:defRPr/>
            </a:pPr>
            <a:r>
              <a:rPr lang="en-GB" sz="2700" dirty="0">
                <a:solidFill>
                  <a:prstClr val="black"/>
                </a:solidFill>
                <a:latin typeface="Arial" panose="020B0604020202020204" pitchFamily="34" charset="0"/>
                <a:cs typeface="Arial" panose="020B0604020202020204" pitchFamily="34" charset="0"/>
              </a:rPr>
              <a:t>Closing down sensitivity to the child</a:t>
            </a:r>
          </a:p>
          <a:p>
            <a:pPr marL="342900" lvl="0" indent="-342900">
              <a:lnSpc>
                <a:spcPct val="100000"/>
              </a:lnSpc>
              <a:spcBef>
                <a:spcPct val="20000"/>
              </a:spcBef>
              <a:defRPr/>
            </a:pPr>
            <a:r>
              <a:rPr lang="en-GB" sz="2700" dirty="0">
                <a:solidFill>
                  <a:prstClr val="black"/>
                </a:solidFill>
                <a:latin typeface="Arial" panose="020B0604020202020204" pitchFamily="34" charset="0"/>
                <a:cs typeface="Arial" panose="020B0604020202020204" pitchFamily="34" charset="0"/>
              </a:rPr>
              <a:t>Being unable to describe the child positively</a:t>
            </a:r>
          </a:p>
          <a:p>
            <a:pPr marL="342900" lvl="0" indent="-342900">
              <a:lnSpc>
                <a:spcPct val="100000"/>
              </a:lnSpc>
              <a:spcBef>
                <a:spcPct val="20000"/>
              </a:spcBef>
              <a:defRPr/>
            </a:pPr>
            <a:r>
              <a:rPr lang="en-GB" sz="2700" dirty="0">
                <a:solidFill>
                  <a:prstClr val="black"/>
                </a:solidFill>
                <a:latin typeface="Arial" panose="020B0604020202020204" pitchFamily="34" charset="0"/>
                <a:cs typeface="Arial" panose="020B0604020202020204" pitchFamily="34" charset="0"/>
              </a:rPr>
              <a:t>Denying aspects of the child's experience</a:t>
            </a:r>
          </a:p>
          <a:p>
            <a:pPr marL="342900" lvl="0" indent="-342900">
              <a:lnSpc>
                <a:spcPct val="100000"/>
              </a:lnSpc>
              <a:spcBef>
                <a:spcPct val="20000"/>
              </a:spcBef>
              <a:defRPr/>
            </a:pPr>
            <a:r>
              <a:rPr lang="en-GB" sz="2700" dirty="0">
                <a:solidFill>
                  <a:prstClr val="black"/>
                </a:solidFill>
                <a:latin typeface="Arial" panose="020B0604020202020204" pitchFamily="34" charset="0"/>
                <a:cs typeface="Arial" panose="020B0604020202020204" pitchFamily="34" charset="0"/>
              </a:rPr>
              <a:t>Avoiding talking about difficult emotions</a:t>
            </a:r>
          </a:p>
          <a:p>
            <a:pPr marL="342900" lvl="0" indent="-342900">
              <a:lnSpc>
                <a:spcPct val="100000"/>
              </a:lnSpc>
              <a:spcBef>
                <a:spcPct val="20000"/>
              </a:spcBef>
              <a:defRPr/>
            </a:pPr>
            <a:r>
              <a:rPr lang="en-GB" sz="2700" dirty="0">
                <a:solidFill>
                  <a:prstClr val="black"/>
                </a:solidFill>
                <a:latin typeface="Arial" panose="020B0604020202020204" pitchFamily="34" charset="0"/>
                <a:cs typeface="Arial" panose="020B0604020202020204" pitchFamily="34" charset="0"/>
              </a:rPr>
              <a:t>Avoiding situations or triggers that remind us of them</a:t>
            </a:r>
          </a:p>
          <a:p>
            <a:pPr marL="342900" lvl="0" indent="-342900">
              <a:lnSpc>
                <a:spcPct val="100000"/>
              </a:lnSpc>
              <a:spcBef>
                <a:spcPct val="20000"/>
              </a:spcBef>
              <a:defRPr/>
            </a:pPr>
            <a:endParaRPr lang="en-GB" sz="2700" dirty="0">
              <a:solidFill>
                <a:prstClr val="black"/>
              </a:solidFill>
              <a:latin typeface="Arial" panose="020B0604020202020204" pitchFamily="34" charset="0"/>
              <a:cs typeface="Arial" panose="020B0604020202020204" pitchFamily="34" charset="0"/>
            </a:endParaRPr>
          </a:p>
          <a:p>
            <a:pPr marL="0" lvl="0" indent="0">
              <a:lnSpc>
                <a:spcPct val="100000"/>
              </a:lnSpc>
              <a:spcBef>
                <a:spcPct val="20000"/>
              </a:spcBef>
              <a:buNone/>
              <a:defRPr/>
            </a:pPr>
            <a:r>
              <a:rPr lang="en-GB" sz="2700" dirty="0">
                <a:solidFill>
                  <a:prstClr val="black"/>
                </a:solidFill>
                <a:latin typeface="Arial" panose="020B0604020202020204" pitchFamily="34" charset="0"/>
                <a:cs typeface="Arial" panose="020B0604020202020204" pitchFamily="34" charset="0"/>
              </a:rPr>
              <a:t>It can impact on performance and </a:t>
            </a:r>
            <a:r>
              <a:rPr lang="en-GB" sz="2700" dirty="0" smtClean="0">
                <a:solidFill>
                  <a:prstClr val="black"/>
                </a:solidFill>
                <a:latin typeface="Arial" panose="020B0604020202020204" pitchFamily="34" charset="0"/>
                <a:cs typeface="Arial" panose="020B0604020202020204" pitchFamily="34" charset="0"/>
              </a:rPr>
              <a:t>morale</a:t>
            </a:r>
            <a:endParaRPr lang="en-GB" sz="2700" dirty="0">
              <a:solidFill>
                <a:prstClr val="black"/>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pic>
        <p:nvPicPr>
          <p:cNvPr id="5" name="Picture 4"/>
          <p:cNvPicPr>
            <a:picLocks noChangeAspect="1"/>
          </p:cNvPicPr>
          <p:nvPr/>
        </p:nvPicPr>
        <p:blipFill>
          <a:blip r:embed="rId3"/>
          <a:stretch>
            <a:fillRect/>
          </a:stretch>
        </p:blipFill>
        <p:spPr>
          <a:xfrm>
            <a:off x="9162025" y="0"/>
            <a:ext cx="3029975" cy="2292295"/>
          </a:xfrm>
          <a:prstGeom prst="rect">
            <a:avLst/>
          </a:prstGeom>
        </p:spPr>
      </p:pic>
    </p:spTree>
    <p:extLst>
      <p:ext uri="{BB962C8B-B14F-4D97-AF65-F5344CB8AC3E}">
        <p14:creationId xmlns:p14="http://schemas.microsoft.com/office/powerpoint/2010/main" val="2571994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809411" cy="1325563"/>
          </a:xfrm>
        </p:spPr>
        <p:txBody>
          <a:bodyPr/>
          <a:lstStyle/>
          <a:p>
            <a:pPr algn="ctr"/>
            <a:r>
              <a:rPr lang="en-GB" dirty="0">
                <a:latin typeface="Arial" panose="020B0604020202020204" pitchFamily="34" charset="0"/>
                <a:cs typeface="Arial" panose="020B0604020202020204" pitchFamily="34" charset="0"/>
              </a:rPr>
              <a:t>Blocked Care</a:t>
            </a:r>
          </a:p>
        </p:txBody>
      </p:sp>
      <p:sp>
        <p:nvSpPr>
          <p:cNvPr id="3" name="Content Placeholder 2"/>
          <p:cNvSpPr>
            <a:spLocks noGrp="1"/>
          </p:cNvSpPr>
          <p:nvPr>
            <p:ph idx="1"/>
          </p:nvPr>
        </p:nvSpPr>
        <p:spPr/>
        <p:txBody>
          <a:bodyPr>
            <a:normAutofit fontScale="92500" lnSpcReduction="10000"/>
          </a:bodyPr>
          <a:lstStyle/>
          <a:p>
            <a:pPr marL="342900" lvl="0" indent="-342900">
              <a:lnSpc>
                <a:spcPct val="100000"/>
              </a:lnSpc>
              <a:spcBef>
                <a:spcPct val="20000"/>
              </a:spcBef>
            </a:pPr>
            <a:endParaRPr lang="en-GB" sz="2700" dirty="0" smtClean="0">
              <a:solidFill>
                <a:prstClr val="black"/>
              </a:solidFill>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2700" dirty="0" smtClean="0">
                <a:solidFill>
                  <a:prstClr val="black"/>
                </a:solidFill>
                <a:latin typeface="Arial" panose="020B0604020202020204" pitchFamily="34" charset="0"/>
                <a:cs typeface="Arial" panose="020B0604020202020204" pitchFamily="34" charset="0"/>
              </a:rPr>
              <a:t>Blocked </a:t>
            </a:r>
            <a:r>
              <a:rPr lang="en-GB" sz="2700" dirty="0">
                <a:solidFill>
                  <a:prstClr val="black"/>
                </a:solidFill>
                <a:latin typeface="Arial" panose="020B0604020202020204" pitchFamily="34" charset="0"/>
                <a:cs typeface="Arial" panose="020B0604020202020204" pitchFamily="34" charset="0"/>
              </a:rPr>
              <a:t>care is used to describe parent’s emotional, physical and biological responses to children’s insecure attachment behaviours resulting in parents no longer able to make a healthy connection to the child (Hughes &amp; </a:t>
            </a:r>
            <a:r>
              <a:rPr lang="en-GB" sz="2700" dirty="0" err="1">
                <a:solidFill>
                  <a:prstClr val="black"/>
                </a:solidFill>
                <a:latin typeface="Arial" panose="020B0604020202020204" pitchFamily="34" charset="0"/>
                <a:cs typeface="Arial" panose="020B0604020202020204" pitchFamily="34" charset="0"/>
              </a:rPr>
              <a:t>Baylin</a:t>
            </a:r>
            <a:r>
              <a:rPr lang="en-GB" sz="2700" dirty="0">
                <a:solidFill>
                  <a:prstClr val="black"/>
                </a:solidFill>
                <a:latin typeface="Arial" panose="020B0604020202020204" pitchFamily="34" charset="0"/>
                <a:cs typeface="Arial" panose="020B0604020202020204" pitchFamily="34" charset="0"/>
              </a:rPr>
              <a:t>, 2012).</a:t>
            </a:r>
          </a:p>
          <a:p>
            <a:pPr marL="342900" lvl="0" indent="-342900">
              <a:lnSpc>
                <a:spcPct val="100000"/>
              </a:lnSpc>
              <a:spcBef>
                <a:spcPct val="20000"/>
              </a:spcBef>
            </a:pPr>
            <a:r>
              <a:rPr lang="en-GB" sz="2700" dirty="0">
                <a:solidFill>
                  <a:prstClr val="black"/>
                </a:solidFill>
                <a:latin typeface="Arial" panose="020B0604020202020204" pitchFamily="34" charset="0"/>
                <a:cs typeface="Arial" panose="020B0604020202020204" pitchFamily="34" charset="0"/>
              </a:rPr>
              <a:t> Blocked care’ describes ‘how stress can suppress a well-meaning parent’s capacity to sustain loving feelings and empathy towards his or her child’</a:t>
            </a:r>
          </a:p>
          <a:p>
            <a:pPr marL="342900" lvl="0" indent="-342900">
              <a:lnSpc>
                <a:spcPct val="100000"/>
              </a:lnSpc>
              <a:spcBef>
                <a:spcPct val="20000"/>
              </a:spcBef>
            </a:pPr>
            <a:r>
              <a:rPr lang="en-GB" sz="2700" dirty="0">
                <a:solidFill>
                  <a:prstClr val="black"/>
                </a:solidFill>
                <a:latin typeface="Arial" panose="020B0604020202020204" pitchFamily="34" charset="0"/>
                <a:cs typeface="Arial" panose="020B0604020202020204" pitchFamily="34" charset="0"/>
              </a:rPr>
              <a:t>It stems from a need for self-protection and defensiveness and fosters a reactive style of parenting that is narrowly focussed on the immediate behaviour and most negative aspects of the child</a:t>
            </a:r>
            <a:r>
              <a:rPr lang="en-GB" sz="2700" dirty="0" smtClean="0">
                <a:solidFill>
                  <a:prstClr val="black"/>
                </a:solidFill>
                <a:latin typeface="Arial" panose="020B0604020202020204" pitchFamily="34" charset="0"/>
                <a:cs typeface="Arial" panose="020B0604020202020204" pitchFamily="34" charset="0"/>
              </a:rPr>
              <a:t>.</a:t>
            </a:r>
            <a:endParaRPr lang="en-GB" sz="2700" dirty="0">
              <a:solidFill>
                <a:prstClr val="black"/>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pic>
        <p:nvPicPr>
          <p:cNvPr id="5" name="Picture 4"/>
          <p:cNvPicPr>
            <a:picLocks noChangeAspect="1"/>
          </p:cNvPicPr>
          <p:nvPr/>
        </p:nvPicPr>
        <p:blipFill>
          <a:blip r:embed="rId2"/>
          <a:stretch>
            <a:fillRect/>
          </a:stretch>
        </p:blipFill>
        <p:spPr>
          <a:xfrm>
            <a:off x="9162025" y="0"/>
            <a:ext cx="3029975" cy="2292295"/>
          </a:xfrm>
          <a:prstGeom prst="rect">
            <a:avLst/>
          </a:prstGeom>
        </p:spPr>
      </p:pic>
    </p:spTree>
    <p:extLst>
      <p:ext uri="{BB962C8B-B14F-4D97-AF65-F5344CB8AC3E}">
        <p14:creationId xmlns:p14="http://schemas.microsoft.com/office/powerpoint/2010/main" val="1946098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874726" cy="1325563"/>
          </a:xfrm>
        </p:spPr>
        <p:txBody>
          <a:bodyPr>
            <a:normAutofit/>
          </a:bodyPr>
          <a:lstStyle/>
          <a:p>
            <a:pPr algn="ctr"/>
            <a:r>
              <a:rPr lang="en-GB" dirty="0">
                <a:latin typeface="Arial" panose="020B0604020202020204" pitchFamily="34" charset="0"/>
                <a:cs typeface="Arial" panose="020B0604020202020204" pitchFamily="34" charset="0"/>
              </a:rPr>
              <a:t>Blocked care/Compassion fatigue</a:t>
            </a:r>
          </a:p>
        </p:txBody>
      </p:sp>
      <p:sp>
        <p:nvSpPr>
          <p:cNvPr id="3" name="Content Placeholder 2"/>
          <p:cNvSpPr>
            <a:spLocks noGrp="1"/>
          </p:cNvSpPr>
          <p:nvPr>
            <p:ph idx="1"/>
          </p:nvPr>
        </p:nvSpPr>
        <p:spPr/>
        <p:txBody>
          <a:bodyPr/>
          <a:lstStyle/>
          <a:p>
            <a:endParaRPr lang="en-GB" dirty="0" smtClean="0"/>
          </a:p>
          <a:p>
            <a:pPr marL="0" indent="0">
              <a:buNone/>
            </a:pPr>
            <a:endParaRPr lang="en-GB" dirty="0"/>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pic>
        <p:nvPicPr>
          <p:cNvPr id="5" name="Picture 4"/>
          <p:cNvPicPr>
            <a:picLocks noChangeAspect="1"/>
          </p:cNvPicPr>
          <p:nvPr/>
        </p:nvPicPr>
        <p:blipFill>
          <a:blip r:embed="rId3"/>
          <a:stretch>
            <a:fillRect/>
          </a:stretch>
        </p:blipFill>
        <p:spPr>
          <a:xfrm>
            <a:off x="2232000" y="1440000"/>
            <a:ext cx="8230313" cy="4895512"/>
          </a:xfrm>
          <a:prstGeom prst="rect">
            <a:avLst/>
          </a:prstGeom>
        </p:spPr>
      </p:pic>
      <p:pic>
        <p:nvPicPr>
          <p:cNvPr id="6" name="Picture 5"/>
          <p:cNvPicPr>
            <a:picLocks noChangeAspect="1"/>
          </p:cNvPicPr>
          <p:nvPr/>
        </p:nvPicPr>
        <p:blipFill>
          <a:blip r:embed="rId4"/>
          <a:stretch>
            <a:fillRect/>
          </a:stretch>
        </p:blipFill>
        <p:spPr>
          <a:xfrm>
            <a:off x="9162025" y="0"/>
            <a:ext cx="3029975" cy="2292295"/>
          </a:xfrm>
          <a:prstGeom prst="rect">
            <a:avLst/>
          </a:prstGeom>
        </p:spPr>
      </p:pic>
    </p:spTree>
    <p:extLst>
      <p:ext uri="{BB962C8B-B14F-4D97-AF65-F5344CB8AC3E}">
        <p14:creationId xmlns:p14="http://schemas.microsoft.com/office/powerpoint/2010/main" val="3968303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757160" cy="1325563"/>
          </a:xfrm>
        </p:spPr>
        <p:txBody>
          <a:bodyPr>
            <a:normAutofit fontScale="90000"/>
          </a:bodyPr>
          <a:lstStyle/>
          <a:p>
            <a:pPr algn="ctr"/>
            <a:r>
              <a:rPr lang="en-GB" dirty="0">
                <a:latin typeface="Arial" panose="020B0604020202020204" pitchFamily="34" charset="0"/>
                <a:cs typeface="Arial" panose="020B0604020202020204" pitchFamily="34" charset="0"/>
              </a:rPr>
              <a:t>The NAS Post Adoption Training and Development Framework</a:t>
            </a:r>
          </a:p>
        </p:txBody>
      </p:sp>
      <p:sp>
        <p:nvSpPr>
          <p:cNvPr id="3" name="Content Placeholder 2"/>
          <p:cNvSpPr>
            <a:spLocks noGrp="1"/>
          </p:cNvSpPr>
          <p:nvPr>
            <p:ph idx="1"/>
          </p:nvPr>
        </p:nvSpPr>
        <p:spPr/>
        <p:txBody>
          <a:bodyPr>
            <a:normAutofit/>
          </a:bodyPr>
          <a:lstStyle/>
          <a:p>
            <a:pPr marL="342900" lvl="0" indent="-342900">
              <a:lnSpc>
                <a:spcPct val="100000"/>
              </a:lnSpc>
              <a:spcBef>
                <a:spcPct val="20000"/>
              </a:spcBef>
            </a:pPr>
            <a:endParaRPr lang="en-GB" dirty="0" smtClean="0">
              <a:solidFill>
                <a:prstClr val="black"/>
              </a:solidFill>
              <a:latin typeface="Arial" panose="020B0604020202020204" pitchFamily="34" charset="0"/>
              <a:cs typeface="Arial" panose="020B0604020202020204" pitchFamily="34" charset="0"/>
            </a:endParaRPr>
          </a:p>
          <a:p>
            <a:pPr marL="342900" lvl="0" indent="-342900">
              <a:lnSpc>
                <a:spcPct val="100000"/>
              </a:lnSpc>
              <a:spcBef>
                <a:spcPct val="20000"/>
              </a:spcBef>
            </a:pPr>
            <a:r>
              <a:rPr lang="en-GB" dirty="0" smtClean="0">
                <a:solidFill>
                  <a:prstClr val="black"/>
                </a:solidFill>
                <a:latin typeface="Arial" panose="020B0604020202020204" pitchFamily="34" charset="0"/>
                <a:cs typeface="Arial" panose="020B0604020202020204" pitchFamily="34" charset="0"/>
              </a:rPr>
              <a:t>These </a:t>
            </a:r>
            <a:r>
              <a:rPr lang="en-GB" dirty="0">
                <a:solidFill>
                  <a:prstClr val="black"/>
                </a:solidFill>
                <a:latin typeface="Arial" panose="020B0604020202020204" pitchFamily="34" charset="0"/>
                <a:cs typeface="Arial" panose="020B0604020202020204" pitchFamily="34" charset="0"/>
              </a:rPr>
              <a:t>materials have been developed for the National Adoption Service for adoptive families</a:t>
            </a:r>
          </a:p>
          <a:p>
            <a:pPr marL="342900" lvl="0" indent="-342900">
              <a:lnSpc>
                <a:spcPct val="100000"/>
              </a:lnSpc>
              <a:spcBef>
                <a:spcPct val="20000"/>
              </a:spcBef>
            </a:pPr>
            <a:r>
              <a:rPr lang="en-GB" dirty="0">
                <a:solidFill>
                  <a:prstClr val="black"/>
                </a:solidFill>
                <a:latin typeface="Arial" panose="020B0604020202020204" pitchFamily="34" charset="0"/>
                <a:cs typeface="Arial" panose="020B0604020202020204" pitchFamily="34" charset="0"/>
              </a:rPr>
              <a:t>Their purpose is to provide a learning and development resource for adopters post placement</a:t>
            </a:r>
          </a:p>
          <a:p>
            <a:pPr marL="342900" lvl="0" indent="-342900">
              <a:lnSpc>
                <a:spcPct val="100000"/>
              </a:lnSpc>
              <a:spcBef>
                <a:spcPct val="20000"/>
              </a:spcBef>
            </a:pPr>
            <a:r>
              <a:rPr lang="en-GB" dirty="0">
                <a:solidFill>
                  <a:prstClr val="black"/>
                </a:solidFill>
                <a:latin typeface="Arial" panose="020B0604020202020204" pitchFamily="34" charset="0"/>
                <a:cs typeface="Arial" panose="020B0604020202020204" pitchFamily="34" charset="0"/>
              </a:rPr>
              <a:t>These tools can be used by groups or by individuals.</a:t>
            </a:r>
          </a:p>
          <a:p>
            <a:pPr marL="342900" lvl="0" indent="-342900">
              <a:lnSpc>
                <a:spcPct val="100000"/>
              </a:lnSpc>
              <a:spcBef>
                <a:spcPct val="20000"/>
              </a:spcBef>
            </a:pPr>
            <a:r>
              <a:rPr lang="en-GB" dirty="0">
                <a:solidFill>
                  <a:prstClr val="black"/>
                </a:solidFill>
                <a:latin typeface="Arial" panose="020B0604020202020204" pitchFamily="34" charset="0"/>
                <a:cs typeface="Arial" panose="020B0604020202020204" pitchFamily="34" charset="0"/>
              </a:rPr>
              <a:t>There is lots of information in the notes below each slide so it is important to read these too as they provide much more information, and some useful ideas for more reading</a:t>
            </a:r>
            <a:r>
              <a:rPr lang="en-GB" dirty="0" smtClean="0">
                <a:solidFill>
                  <a:prstClr val="black"/>
                </a:solidFill>
                <a:latin typeface="Arial" panose="020B0604020202020204" pitchFamily="34" charset="0"/>
                <a:cs typeface="Arial" panose="020B0604020202020204" pitchFamily="34" charset="0"/>
              </a:rPr>
              <a:t>.</a:t>
            </a:r>
            <a:endParaRPr lang="en-GB" dirty="0">
              <a:solidFill>
                <a:prstClr val="black"/>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pic>
        <p:nvPicPr>
          <p:cNvPr id="5" name="Picture 4"/>
          <p:cNvPicPr>
            <a:picLocks noChangeAspect="1"/>
          </p:cNvPicPr>
          <p:nvPr/>
        </p:nvPicPr>
        <p:blipFill>
          <a:blip r:embed="rId3"/>
          <a:stretch>
            <a:fillRect/>
          </a:stretch>
        </p:blipFill>
        <p:spPr>
          <a:xfrm>
            <a:off x="9162025" y="0"/>
            <a:ext cx="3029975" cy="2292295"/>
          </a:xfrm>
          <a:prstGeom prst="rect">
            <a:avLst/>
          </a:prstGeom>
        </p:spPr>
      </p:pic>
    </p:spTree>
    <p:extLst>
      <p:ext uri="{BB962C8B-B14F-4D97-AF65-F5344CB8AC3E}">
        <p14:creationId xmlns:p14="http://schemas.microsoft.com/office/powerpoint/2010/main" val="3420697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796349" cy="1325563"/>
          </a:xfrm>
        </p:spPr>
        <p:txBody>
          <a:bodyPr/>
          <a:lstStyle/>
          <a:p>
            <a:pPr algn="ctr"/>
            <a:r>
              <a:rPr lang="en-GB" dirty="0">
                <a:latin typeface="Arial" panose="020B0604020202020204" pitchFamily="34" charset="0"/>
                <a:cs typeface="Arial" panose="020B0604020202020204" pitchFamily="34" charset="0"/>
              </a:rPr>
              <a:t>Components of Blocked Care</a:t>
            </a:r>
          </a:p>
        </p:txBody>
      </p:sp>
      <p:sp>
        <p:nvSpPr>
          <p:cNvPr id="3" name="Content Placeholder 2"/>
          <p:cNvSpPr>
            <a:spLocks noGrp="1"/>
          </p:cNvSpPr>
          <p:nvPr>
            <p:ph idx="1"/>
          </p:nvPr>
        </p:nvSpPr>
        <p:spPr/>
        <p:txBody>
          <a:bodyPr>
            <a:normAutofit lnSpcReduction="10000"/>
          </a:bodyPr>
          <a:lstStyle/>
          <a:p>
            <a:pPr marL="342900" lvl="0" indent="-342900">
              <a:lnSpc>
                <a:spcPct val="100000"/>
              </a:lnSpc>
              <a:spcBef>
                <a:spcPct val="20000"/>
              </a:spcBef>
            </a:pPr>
            <a:endParaRPr lang="en-GB" sz="4000" dirty="0" smtClean="0">
              <a:solidFill>
                <a:prstClr val="black"/>
              </a:solidFill>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4000" dirty="0" smtClean="0">
                <a:solidFill>
                  <a:prstClr val="black"/>
                </a:solidFill>
                <a:latin typeface="Arial" panose="020B0604020202020204" pitchFamily="34" charset="0"/>
                <a:cs typeface="Arial" panose="020B0604020202020204" pitchFamily="34" charset="0"/>
              </a:rPr>
              <a:t>Burnout  </a:t>
            </a:r>
            <a:endParaRPr lang="en-GB" sz="4000" dirty="0">
              <a:solidFill>
                <a:srgbClr val="002060"/>
              </a:solidFill>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4000" dirty="0">
                <a:solidFill>
                  <a:prstClr val="black"/>
                </a:solidFill>
                <a:latin typeface="Arial" panose="020B0604020202020204" pitchFamily="34" charset="0"/>
                <a:cs typeface="Arial" panose="020B0604020202020204" pitchFamily="34" charset="0"/>
              </a:rPr>
              <a:t>Primary trauma </a:t>
            </a:r>
            <a:r>
              <a:rPr lang="en-GB" sz="4000" dirty="0" smtClean="0">
                <a:solidFill>
                  <a:prstClr val="black"/>
                </a:solidFill>
                <a:latin typeface="Arial" panose="020B0604020202020204" pitchFamily="34" charset="0"/>
                <a:cs typeface="Arial" panose="020B0604020202020204" pitchFamily="34" charset="0"/>
              </a:rPr>
              <a:t> </a:t>
            </a:r>
            <a:endParaRPr lang="en-GB" sz="4000" dirty="0">
              <a:solidFill>
                <a:srgbClr val="002060"/>
              </a:solidFill>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4000" dirty="0">
                <a:solidFill>
                  <a:prstClr val="black"/>
                </a:solidFill>
                <a:latin typeface="Arial" panose="020B0604020202020204" pitchFamily="34" charset="0"/>
                <a:cs typeface="Arial" panose="020B0604020202020204" pitchFamily="34" charset="0"/>
              </a:rPr>
              <a:t>Secondary traumatic stress </a:t>
            </a:r>
            <a:r>
              <a:rPr lang="en-GB" sz="4000" dirty="0" smtClean="0">
                <a:solidFill>
                  <a:prstClr val="black"/>
                </a:solidFill>
                <a:latin typeface="Arial" panose="020B0604020202020204" pitchFamily="34" charset="0"/>
                <a:cs typeface="Arial" panose="020B0604020202020204" pitchFamily="34" charset="0"/>
              </a:rPr>
              <a:t> </a:t>
            </a:r>
            <a:endParaRPr lang="en-GB" sz="4000" dirty="0">
              <a:solidFill>
                <a:srgbClr val="002060"/>
              </a:solidFill>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4000" dirty="0">
                <a:solidFill>
                  <a:prstClr val="black"/>
                </a:solidFill>
                <a:latin typeface="Arial" panose="020B0604020202020204" pitchFamily="34" charset="0"/>
                <a:cs typeface="Arial" panose="020B0604020202020204" pitchFamily="34" charset="0"/>
              </a:rPr>
              <a:t>Inhibited Compassion satisfaction </a:t>
            </a:r>
            <a:r>
              <a:rPr lang="en-GB" sz="4000" dirty="0" smtClean="0">
                <a:solidFill>
                  <a:prstClr val="black"/>
                </a:solidFill>
                <a:latin typeface="Arial" panose="020B0604020202020204" pitchFamily="34" charset="0"/>
                <a:cs typeface="Arial" panose="020B0604020202020204" pitchFamily="34" charset="0"/>
              </a:rPr>
              <a:t> </a:t>
            </a:r>
            <a:endParaRPr lang="en-GB" sz="4000" i="1" dirty="0">
              <a:solidFill>
                <a:srgbClr val="002060"/>
              </a:solidFill>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4000" dirty="0">
                <a:solidFill>
                  <a:prstClr val="black"/>
                </a:solidFill>
                <a:latin typeface="Arial" panose="020B0604020202020204" pitchFamily="34" charset="0"/>
                <a:cs typeface="Arial" panose="020B0604020202020204" pitchFamily="34" charset="0"/>
              </a:rPr>
              <a:t>Compassion fatigue</a:t>
            </a:r>
            <a:endParaRPr lang="en-GB" sz="40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pic>
        <p:nvPicPr>
          <p:cNvPr id="5" name="Picture 4"/>
          <p:cNvPicPr>
            <a:picLocks noChangeAspect="1"/>
          </p:cNvPicPr>
          <p:nvPr/>
        </p:nvPicPr>
        <p:blipFill>
          <a:blip r:embed="rId3"/>
          <a:stretch>
            <a:fillRect/>
          </a:stretch>
        </p:blipFill>
        <p:spPr>
          <a:xfrm>
            <a:off x="9162025" y="0"/>
            <a:ext cx="3029975" cy="2292295"/>
          </a:xfrm>
          <a:prstGeom prst="rect">
            <a:avLst/>
          </a:prstGeom>
        </p:spPr>
      </p:pic>
    </p:spTree>
    <p:extLst>
      <p:ext uri="{BB962C8B-B14F-4D97-AF65-F5344CB8AC3E}">
        <p14:creationId xmlns:p14="http://schemas.microsoft.com/office/powerpoint/2010/main" val="2612199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757160" cy="1325563"/>
          </a:xfrm>
        </p:spPr>
        <p:txBody>
          <a:bodyPr/>
          <a:lstStyle/>
          <a:p>
            <a:pPr algn="ctr"/>
            <a:r>
              <a:rPr lang="en-GB" dirty="0">
                <a:latin typeface="Arial" panose="020B0604020202020204" pitchFamily="34" charset="0"/>
                <a:cs typeface="Arial" panose="020B0604020202020204" pitchFamily="34" charset="0"/>
              </a:rPr>
              <a:t>What can we do?</a:t>
            </a:r>
          </a:p>
        </p:txBody>
      </p:sp>
      <p:sp>
        <p:nvSpPr>
          <p:cNvPr id="3" name="Content Placeholder 2"/>
          <p:cNvSpPr>
            <a:spLocks noGrp="1"/>
          </p:cNvSpPr>
          <p:nvPr>
            <p:ph idx="1"/>
          </p:nvPr>
        </p:nvSpPr>
        <p:spPr/>
        <p:txBody>
          <a:bodyPr/>
          <a:lstStyle/>
          <a:p>
            <a:pPr marL="342900" lvl="0" indent="-342900">
              <a:lnSpc>
                <a:spcPct val="100000"/>
              </a:lnSpc>
              <a:spcBef>
                <a:spcPct val="20000"/>
              </a:spcBef>
            </a:pPr>
            <a:endParaRPr lang="en-GB" sz="2000" dirty="0" smtClean="0">
              <a:solidFill>
                <a:prstClr val="black"/>
              </a:solidFill>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3000" dirty="0" smtClean="0">
                <a:solidFill>
                  <a:prstClr val="black"/>
                </a:solidFill>
                <a:latin typeface="Arial" panose="020B0604020202020204" pitchFamily="34" charset="0"/>
                <a:cs typeface="Arial" panose="020B0604020202020204" pitchFamily="34" charset="0"/>
              </a:rPr>
              <a:t>Learn </a:t>
            </a:r>
            <a:r>
              <a:rPr lang="en-GB" sz="3000" dirty="0">
                <a:solidFill>
                  <a:prstClr val="black"/>
                </a:solidFill>
                <a:latin typeface="Arial" panose="020B0604020202020204" pitchFamily="34" charset="0"/>
                <a:cs typeface="Arial" panose="020B0604020202020204" pitchFamily="34" charset="0"/>
              </a:rPr>
              <a:t>about Secondary trauma and Blocked care: Be aware of impact of own feelings/thoughts on behaviour</a:t>
            </a:r>
          </a:p>
          <a:p>
            <a:pPr marL="342900" lvl="0" indent="-342900">
              <a:lnSpc>
                <a:spcPct val="100000"/>
              </a:lnSpc>
              <a:spcBef>
                <a:spcPct val="20000"/>
              </a:spcBef>
            </a:pPr>
            <a:r>
              <a:rPr lang="en-GB" sz="3000" dirty="0">
                <a:solidFill>
                  <a:prstClr val="black"/>
                </a:solidFill>
                <a:latin typeface="Arial" panose="020B0604020202020204" pitchFamily="34" charset="0"/>
                <a:cs typeface="Arial" panose="020B0604020202020204" pitchFamily="34" charset="0"/>
              </a:rPr>
              <a:t>Stress management techniques e.g. Mindfulness</a:t>
            </a:r>
          </a:p>
          <a:p>
            <a:pPr marL="342900" lvl="0" indent="-342900">
              <a:lnSpc>
                <a:spcPct val="100000"/>
              </a:lnSpc>
              <a:spcBef>
                <a:spcPct val="20000"/>
              </a:spcBef>
            </a:pPr>
            <a:r>
              <a:rPr lang="en-GB" sz="3000" dirty="0">
                <a:solidFill>
                  <a:prstClr val="black"/>
                </a:solidFill>
                <a:latin typeface="Arial" panose="020B0604020202020204" pitchFamily="34" charset="0"/>
                <a:cs typeface="Arial" panose="020B0604020202020204" pitchFamily="34" charset="0"/>
              </a:rPr>
              <a:t>Look after ourselves</a:t>
            </a:r>
          </a:p>
          <a:p>
            <a:pPr marL="342900" lvl="0" indent="-342900">
              <a:lnSpc>
                <a:spcPct val="100000"/>
              </a:lnSpc>
              <a:spcBef>
                <a:spcPct val="20000"/>
              </a:spcBef>
            </a:pPr>
            <a:r>
              <a:rPr lang="en-GB" sz="3000" dirty="0">
                <a:solidFill>
                  <a:prstClr val="black"/>
                </a:solidFill>
                <a:latin typeface="Arial" panose="020B0604020202020204" pitchFamily="34" charset="0"/>
                <a:cs typeface="Arial" panose="020B0604020202020204" pitchFamily="34" charset="0"/>
              </a:rPr>
              <a:t>Use support systems: formal and informal</a:t>
            </a:r>
          </a:p>
          <a:p>
            <a:pPr marL="342900" lvl="0" indent="-342900">
              <a:lnSpc>
                <a:spcPct val="100000"/>
              </a:lnSpc>
              <a:spcBef>
                <a:spcPct val="20000"/>
              </a:spcBef>
            </a:pPr>
            <a:r>
              <a:rPr lang="en-GB" sz="3000" dirty="0">
                <a:solidFill>
                  <a:prstClr val="black"/>
                </a:solidFill>
                <a:latin typeface="Arial" panose="020B0604020202020204" pitchFamily="34" charset="0"/>
                <a:cs typeface="Arial" panose="020B0604020202020204" pitchFamily="34" charset="0"/>
              </a:rPr>
              <a:t>Consider requesting support as a carer</a:t>
            </a:r>
          </a:p>
          <a:p>
            <a:pPr marL="342900" lvl="0" indent="-342900">
              <a:lnSpc>
                <a:spcPct val="100000"/>
              </a:lnSpc>
              <a:spcBef>
                <a:spcPct val="20000"/>
              </a:spcBef>
            </a:pPr>
            <a:r>
              <a:rPr lang="en-GB" sz="3000" dirty="0">
                <a:solidFill>
                  <a:prstClr val="black"/>
                </a:solidFill>
                <a:latin typeface="Arial" panose="020B0604020202020204" pitchFamily="34" charset="0"/>
                <a:cs typeface="Arial" panose="020B0604020202020204" pitchFamily="34" charset="0"/>
              </a:rPr>
              <a:t>Consider therapy where </a:t>
            </a:r>
            <a:r>
              <a:rPr lang="en-GB" sz="3000" dirty="0" smtClean="0">
                <a:solidFill>
                  <a:prstClr val="black"/>
                </a:solidFill>
                <a:latin typeface="Arial" panose="020B0604020202020204" pitchFamily="34" charset="0"/>
                <a:cs typeface="Arial" panose="020B0604020202020204" pitchFamily="34" charset="0"/>
              </a:rPr>
              <a:t>necessary</a:t>
            </a:r>
            <a:endParaRPr lang="en-GB" sz="3000" dirty="0">
              <a:solidFill>
                <a:prstClr val="black"/>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pic>
        <p:nvPicPr>
          <p:cNvPr id="5" name="Picture 4"/>
          <p:cNvPicPr>
            <a:picLocks noChangeAspect="1"/>
          </p:cNvPicPr>
          <p:nvPr/>
        </p:nvPicPr>
        <p:blipFill>
          <a:blip r:embed="rId3"/>
          <a:stretch>
            <a:fillRect/>
          </a:stretch>
        </p:blipFill>
        <p:spPr>
          <a:xfrm>
            <a:off x="9162025" y="0"/>
            <a:ext cx="3029975" cy="2292295"/>
          </a:xfrm>
          <a:prstGeom prst="rect">
            <a:avLst/>
          </a:prstGeom>
        </p:spPr>
      </p:pic>
    </p:spTree>
    <p:extLst>
      <p:ext uri="{BB962C8B-B14F-4D97-AF65-F5344CB8AC3E}">
        <p14:creationId xmlns:p14="http://schemas.microsoft.com/office/powerpoint/2010/main" val="207962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731034" cy="1325563"/>
          </a:xfrm>
        </p:spPr>
        <p:txBody>
          <a:bodyPr/>
          <a:lstStyle/>
          <a:p>
            <a:pPr algn="ctr"/>
            <a:r>
              <a:rPr lang="en-GB" dirty="0">
                <a:latin typeface="Arial" panose="020B0604020202020204" pitchFamily="34" charset="0"/>
                <a:cs typeface="Arial" panose="020B0604020202020204" pitchFamily="34" charset="0"/>
              </a:rPr>
              <a:t>Thoughts and </a:t>
            </a:r>
            <a:r>
              <a:rPr lang="en-GB" dirty="0" smtClean="0">
                <a:latin typeface="Arial" panose="020B0604020202020204" pitchFamily="34" charset="0"/>
                <a:cs typeface="Arial" panose="020B0604020202020204" pitchFamily="34" charset="0"/>
              </a:rPr>
              <a:t>Feelings</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pPr>
            <a:endParaRPr lang="en-GB" dirty="0" smtClean="0"/>
          </a:p>
          <a:p>
            <a:pPr marL="0" indent="0">
              <a:buNone/>
            </a:pPr>
            <a:endParaRPr lang="en-GB" dirty="0"/>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graphicFrame>
        <p:nvGraphicFramePr>
          <p:cNvPr id="6" name="Content Placeholder 4"/>
          <p:cNvGraphicFramePr>
            <a:graphicFrameLocks/>
          </p:cNvGraphicFramePr>
          <p:nvPr>
            <p:extLst>
              <p:ext uri="{D42A27DB-BD31-4B8C-83A1-F6EECF244321}">
                <p14:modId xmlns:p14="http://schemas.microsoft.com/office/powerpoint/2010/main" val="4043405231"/>
              </p:ext>
            </p:extLst>
          </p:nvPr>
        </p:nvGraphicFramePr>
        <p:xfrm>
          <a:off x="2340000" y="2057400"/>
          <a:ext cx="7848600" cy="4449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a:stretch>
            <a:fillRect/>
          </a:stretch>
        </p:blipFill>
        <p:spPr>
          <a:xfrm>
            <a:off x="9162025" y="0"/>
            <a:ext cx="3029975" cy="2292295"/>
          </a:xfrm>
          <a:prstGeom prst="rect">
            <a:avLst/>
          </a:prstGeom>
        </p:spPr>
      </p:pic>
    </p:spTree>
    <p:extLst>
      <p:ext uri="{BB962C8B-B14F-4D97-AF65-F5344CB8AC3E}">
        <p14:creationId xmlns:p14="http://schemas.microsoft.com/office/powerpoint/2010/main" val="3576835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848600" cy="1325563"/>
          </a:xfrm>
        </p:spPr>
        <p:txBody>
          <a:bodyPr/>
          <a:lstStyle/>
          <a:p>
            <a:pPr algn="ctr"/>
            <a:r>
              <a:rPr lang="en-GB" dirty="0">
                <a:latin typeface="Arial" panose="020B0604020202020204" pitchFamily="34" charset="0"/>
                <a:cs typeface="Arial" panose="020B0604020202020204" pitchFamily="34" charset="0"/>
              </a:rPr>
              <a:t>Key Message</a:t>
            </a:r>
          </a:p>
        </p:txBody>
      </p:sp>
      <p:sp>
        <p:nvSpPr>
          <p:cNvPr id="3" name="Content Placeholder 2"/>
          <p:cNvSpPr>
            <a:spLocks noGrp="1"/>
          </p:cNvSpPr>
          <p:nvPr>
            <p:ph idx="1"/>
          </p:nvPr>
        </p:nvSpPr>
        <p:spPr/>
        <p:txBody>
          <a:bodyPr>
            <a:normAutofit/>
          </a:bodyPr>
          <a:lstStyle/>
          <a:p>
            <a:pPr marL="342900" lvl="0" indent="-342900">
              <a:lnSpc>
                <a:spcPct val="100000"/>
              </a:lnSpc>
              <a:spcBef>
                <a:spcPct val="20000"/>
              </a:spcBef>
            </a:pPr>
            <a:endParaRPr lang="en-GB" sz="4000" dirty="0" smtClean="0">
              <a:solidFill>
                <a:prstClr val="black"/>
              </a:solidFill>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4000" dirty="0" smtClean="0">
                <a:solidFill>
                  <a:prstClr val="black"/>
                </a:solidFill>
                <a:latin typeface="Arial" panose="020B0604020202020204" pitchFamily="34" charset="0"/>
                <a:cs typeface="Arial" panose="020B0604020202020204" pitchFamily="34" charset="0"/>
              </a:rPr>
              <a:t>Reacting </a:t>
            </a:r>
            <a:r>
              <a:rPr lang="en-GB" sz="4000" dirty="0">
                <a:solidFill>
                  <a:prstClr val="black"/>
                </a:solidFill>
                <a:latin typeface="Arial" panose="020B0604020202020204" pitchFamily="34" charset="0"/>
                <a:cs typeface="Arial" panose="020B0604020202020204" pitchFamily="34" charset="0"/>
              </a:rPr>
              <a:t>is an emotional response</a:t>
            </a:r>
          </a:p>
          <a:p>
            <a:pPr marL="342900" lvl="0" indent="-342900">
              <a:lnSpc>
                <a:spcPct val="100000"/>
              </a:lnSpc>
              <a:spcBef>
                <a:spcPct val="20000"/>
              </a:spcBef>
            </a:pPr>
            <a:r>
              <a:rPr lang="en-GB" sz="4000" dirty="0" smtClean="0">
                <a:solidFill>
                  <a:prstClr val="black"/>
                </a:solidFill>
                <a:latin typeface="Arial" panose="020B0604020202020204" pitchFamily="34" charset="0"/>
                <a:cs typeface="Arial" panose="020B0604020202020204" pitchFamily="34" charset="0"/>
              </a:rPr>
              <a:t>Responding </a:t>
            </a:r>
            <a:r>
              <a:rPr lang="en-GB" sz="4000" dirty="0">
                <a:solidFill>
                  <a:prstClr val="black"/>
                </a:solidFill>
                <a:latin typeface="Arial" panose="020B0604020202020204" pitchFamily="34" charset="0"/>
                <a:cs typeface="Arial" panose="020B0604020202020204" pitchFamily="34" charset="0"/>
              </a:rPr>
              <a:t>requires engaging our thoughts</a:t>
            </a:r>
          </a:p>
          <a:p>
            <a:pPr marL="342900" lvl="0" indent="-342900">
              <a:lnSpc>
                <a:spcPct val="100000"/>
              </a:lnSpc>
              <a:spcBef>
                <a:spcPct val="20000"/>
              </a:spcBef>
            </a:pPr>
            <a:r>
              <a:rPr lang="en-GB" sz="4000" dirty="0" smtClean="0">
                <a:solidFill>
                  <a:prstClr val="black"/>
                </a:solidFill>
                <a:latin typeface="Arial" panose="020B0604020202020204" pitchFamily="34" charset="0"/>
                <a:cs typeface="Arial" panose="020B0604020202020204" pitchFamily="34" charset="0"/>
              </a:rPr>
              <a:t>Stress </a:t>
            </a:r>
            <a:r>
              <a:rPr lang="en-GB" sz="4000" dirty="0">
                <a:solidFill>
                  <a:prstClr val="black"/>
                </a:solidFill>
                <a:latin typeface="Arial" panose="020B0604020202020204" pitchFamily="34" charset="0"/>
                <a:cs typeface="Arial" panose="020B0604020202020204" pitchFamily="34" charset="0"/>
              </a:rPr>
              <a:t>will limit our ability to </a:t>
            </a:r>
            <a:r>
              <a:rPr lang="en-GB" sz="4000" dirty="0" smtClean="0">
                <a:solidFill>
                  <a:prstClr val="black"/>
                </a:solidFill>
                <a:latin typeface="Arial" panose="020B0604020202020204" pitchFamily="34" charset="0"/>
                <a:cs typeface="Arial" panose="020B0604020202020204" pitchFamily="34" charset="0"/>
              </a:rPr>
              <a:t>think</a:t>
            </a:r>
            <a:endParaRPr lang="en-GB" sz="4000" dirty="0">
              <a:solidFill>
                <a:prstClr val="black"/>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pic>
        <p:nvPicPr>
          <p:cNvPr id="5" name="Picture 4"/>
          <p:cNvPicPr>
            <a:picLocks noChangeAspect="1"/>
          </p:cNvPicPr>
          <p:nvPr/>
        </p:nvPicPr>
        <p:blipFill>
          <a:blip r:embed="rId2"/>
          <a:stretch>
            <a:fillRect/>
          </a:stretch>
        </p:blipFill>
        <p:spPr>
          <a:xfrm>
            <a:off x="9162025" y="0"/>
            <a:ext cx="3029975" cy="2292295"/>
          </a:xfrm>
          <a:prstGeom prst="rect">
            <a:avLst/>
          </a:prstGeom>
        </p:spPr>
      </p:pic>
    </p:spTree>
    <p:extLst>
      <p:ext uri="{BB962C8B-B14F-4D97-AF65-F5344CB8AC3E}">
        <p14:creationId xmlns:p14="http://schemas.microsoft.com/office/powerpoint/2010/main" val="3121806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783286" cy="1325563"/>
          </a:xfrm>
        </p:spPr>
        <p:txBody>
          <a:bodyPr/>
          <a:lstStyle/>
          <a:p>
            <a:pPr algn="ctr"/>
            <a:r>
              <a:rPr lang="en-GB" dirty="0">
                <a:latin typeface="Arial" panose="020B0604020202020204" pitchFamily="34" charset="0"/>
                <a:cs typeface="Arial" panose="020B0604020202020204" pitchFamily="34" charset="0"/>
              </a:rPr>
              <a:t>Self Care – ‘PIES'</a:t>
            </a:r>
          </a:p>
        </p:txBody>
      </p:sp>
      <p:sp>
        <p:nvSpPr>
          <p:cNvPr id="3" name="Content Placeholder 2"/>
          <p:cNvSpPr>
            <a:spLocks noGrp="1"/>
          </p:cNvSpPr>
          <p:nvPr>
            <p:ph sz="half" idx="1"/>
          </p:nvPr>
        </p:nvSpPr>
        <p:spPr/>
        <p:txBody>
          <a:bodyPr/>
          <a:lstStyle/>
          <a:p>
            <a:pPr marL="0" indent="0">
              <a:buNone/>
            </a:pPr>
            <a:endParaRPr lang="en-GB" dirty="0" smtClean="0"/>
          </a:p>
          <a:p>
            <a:pPr marL="0" indent="0">
              <a:buNone/>
            </a:pPr>
            <a:endParaRPr lang="en-GB" dirty="0"/>
          </a:p>
        </p:txBody>
      </p:sp>
      <p:sp>
        <p:nvSpPr>
          <p:cNvPr id="4" name="Content Placeholder 3"/>
          <p:cNvSpPr>
            <a:spLocks noGrp="1"/>
          </p:cNvSpPr>
          <p:nvPr>
            <p:ph sz="half" idx="2"/>
          </p:nvPr>
        </p:nvSpPr>
        <p:spPr/>
        <p:txBody>
          <a:bodyPr/>
          <a:lstStyle/>
          <a:p>
            <a:pPr marL="0" indent="0">
              <a:buNone/>
            </a:pPr>
            <a:endParaRPr lang="en-GB" dirty="0" smtClean="0"/>
          </a:p>
          <a:p>
            <a:pPr marL="0" indent="0">
              <a:buNone/>
            </a:pPr>
            <a:endParaRPr lang="en-GB" dirty="0"/>
          </a:p>
        </p:txBody>
      </p:sp>
      <p:sp>
        <p:nvSpPr>
          <p:cNvPr id="5" name="Footer Placeholder 4"/>
          <p:cNvSpPr>
            <a:spLocks noGrp="1"/>
          </p:cNvSpPr>
          <p:nvPr>
            <p:ph type="ftr" sz="quarter" idx="11"/>
          </p:nvPr>
        </p:nvSpPr>
        <p:spPr/>
        <p:txBody>
          <a:bodyPr/>
          <a:lstStyle/>
          <a:p>
            <a:r>
              <a:rPr lang="en-GB" smtClean="0"/>
              <a:t>Achieving More Together / Cyflawni Mwy Gyda'n Gilydd</a:t>
            </a:r>
            <a:endParaRPr lang="en-GB"/>
          </a:p>
        </p:txBody>
      </p:sp>
      <p:sp>
        <p:nvSpPr>
          <p:cNvPr id="7" name="Rectangle 6"/>
          <p:cNvSpPr/>
          <p:nvPr/>
        </p:nvSpPr>
        <p:spPr>
          <a:xfrm>
            <a:off x="1332000" y="1800000"/>
            <a:ext cx="3829050" cy="4103688"/>
          </a:xfrm>
          <a:prstGeom prst="rect">
            <a:avLst/>
          </a:prstGeom>
          <a:solidFill>
            <a:sysClr val="window" lastClr="FFFFFF"/>
          </a:solidFill>
          <a:ln w="25400" cap="flat" cmpd="sng" algn="ctr">
            <a:solidFill>
              <a:srgbClr val="4F81BD">
                <a:shade val="50000"/>
              </a:srgbClr>
            </a:solidFill>
            <a:prstDash val="solid"/>
          </a:ln>
          <a:effectLst/>
        </p:spPr>
        <p:txBody>
          <a:bodyPr anchor="ctr"/>
          <a:lstStyle/>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How do you look after yourself?</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Think about the 4 dimensions and write down activities that work for you.</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Are the sections of your ‘pie’ the same size? Do they vary over time?</a:t>
            </a:r>
          </a:p>
        </p:txBody>
      </p:sp>
      <p:pic>
        <p:nvPicPr>
          <p:cNvPr id="8" name="Picture 7"/>
          <p:cNvPicPr>
            <a:picLocks noChangeAspect="1"/>
          </p:cNvPicPr>
          <p:nvPr/>
        </p:nvPicPr>
        <p:blipFill>
          <a:blip r:embed="rId4"/>
          <a:stretch>
            <a:fillRect/>
          </a:stretch>
        </p:blipFill>
        <p:spPr>
          <a:xfrm>
            <a:off x="2160000" y="1800000"/>
            <a:ext cx="8230313" cy="4810161"/>
          </a:xfrm>
          <a:prstGeom prst="rect">
            <a:avLst/>
          </a:prstGeom>
        </p:spPr>
      </p:pic>
    </p:spTree>
    <p:extLst>
      <p:ext uri="{BB962C8B-B14F-4D97-AF65-F5344CB8AC3E}">
        <p14:creationId xmlns:p14="http://schemas.microsoft.com/office/powerpoint/2010/main" val="3799516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757160" cy="1325563"/>
          </a:xfrm>
        </p:spPr>
        <p:txBody>
          <a:bodyPr/>
          <a:lstStyle/>
          <a:p>
            <a:pPr algn="ctr"/>
            <a:r>
              <a:rPr lang="en-GB" dirty="0">
                <a:latin typeface="Arial" panose="020B0604020202020204" pitchFamily="34" charset="0"/>
                <a:cs typeface="Arial" panose="020B0604020202020204" pitchFamily="34" charset="0"/>
              </a:rPr>
              <a:t>Summary</a:t>
            </a:r>
          </a:p>
        </p:txBody>
      </p:sp>
      <p:sp>
        <p:nvSpPr>
          <p:cNvPr id="3" name="Content Placeholder 2"/>
          <p:cNvSpPr>
            <a:spLocks noGrp="1"/>
          </p:cNvSpPr>
          <p:nvPr>
            <p:ph idx="1"/>
          </p:nvPr>
        </p:nvSpPr>
        <p:spPr/>
        <p:txBody>
          <a:bodyPr/>
          <a:lstStyle/>
          <a:p>
            <a:pPr marL="342900" lvl="0" indent="-342900">
              <a:lnSpc>
                <a:spcPct val="100000"/>
              </a:lnSpc>
              <a:spcBef>
                <a:spcPct val="20000"/>
              </a:spcBef>
            </a:pPr>
            <a:endParaRPr lang="en-GB" sz="3000" dirty="0" smtClean="0">
              <a:solidFill>
                <a:prstClr val="black"/>
              </a:solidFill>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3000" dirty="0" smtClean="0">
                <a:solidFill>
                  <a:prstClr val="black"/>
                </a:solidFill>
                <a:latin typeface="Arial" panose="020B0604020202020204" pitchFamily="34" charset="0"/>
                <a:cs typeface="Arial" panose="020B0604020202020204" pitchFamily="34" charset="0"/>
              </a:rPr>
              <a:t>Caring </a:t>
            </a:r>
            <a:r>
              <a:rPr lang="en-GB" sz="3000" dirty="0">
                <a:solidFill>
                  <a:prstClr val="black"/>
                </a:solidFill>
                <a:latin typeface="Arial" panose="020B0604020202020204" pitchFamily="34" charset="0"/>
                <a:cs typeface="Arial" panose="020B0604020202020204" pitchFamily="34" charset="0"/>
              </a:rPr>
              <a:t>for a traumatised child or a child who has suffered some early maltreatment is difficult.</a:t>
            </a:r>
          </a:p>
          <a:p>
            <a:pPr marL="342900" lvl="0" indent="-342900">
              <a:lnSpc>
                <a:spcPct val="100000"/>
              </a:lnSpc>
              <a:spcBef>
                <a:spcPct val="20000"/>
              </a:spcBef>
            </a:pPr>
            <a:r>
              <a:rPr lang="en-GB" sz="3000" dirty="0">
                <a:solidFill>
                  <a:prstClr val="black"/>
                </a:solidFill>
                <a:latin typeface="Arial" panose="020B0604020202020204" pitchFamily="34" charset="0"/>
                <a:cs typeface="Arial" panose="020B0604020202020204" pitchFamily="34" charset="0"/>
              </a:rPr>
              <a:t>It can sometimes cause you to feel low, even depressed, possibly develop secondary trauma and cause you and your child to experience blocked care</a:t>
            </a:r>
          </a:p>
          <a:p>
            <a:pPr marL="342900" lvl="0" indent="-342900">
              <a:lnSpc>
                <a:spcPct val="100000"/>
              </a:lnSpc>
              <a:spcBef>
                <a:spcPct val="20000"/>
              </a:spcBef>
            </a:pPr>
            <a:r>
              <a:rPr lang="en-GB" sz="3000" dirty="0">
                <a:solidFill>
                  <a:prstClr val="black"/>
                </a:solidFill>
                <a:latin typeface="Arial" panose="020B0604020202020204" pitchFamily="34" charset="0"/>
                <a:cs typeface="Arial" panose="020B0604020202020204" pitchFamily="34" charset="0"/>
              </a:rPr>
              <a:t>It is important that if you identify with any of the issues raised in this module that you seek support </a:t>
            </a:r>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pic>
        <p:nvPicPr>
          <p:cNvPr id="5" name="Picture 4"/>
          <p:cNvPicPr>
            <a:picLocks noChangeAspect="1"/>
          </p:cNvPicPr>
          <p:nvPr/>
        </p:nvPicPr>
        <p:blipFill>
          <a:blip r:embed="rId2"/>
          <a:stretch>
            <a:fillRect/>
          </a:stretch>
        </p:blipFill>
        <p:spPr>
          <a:xfrm>
            <a:off x="9162025" y="0"/>
            <a:ext cx="3029975" cy="2292295"/>
          </a:xfrm>
          <a:prstGeom prst="rect">
            <a:avLst/>
          </a:prstGeom>
        </p:spPr>
      </p:pic>
    </p:spTree>
    <p:extLst>
      <p:ext uri="{BB962C8B-B14F-4D97-AF65-F5344CB8AC3E}">
        <p14:creationId xmlns:p14="http://schemas.microsoft.com/office/powerpoint/2010/main" val="23273379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809411" cy="1325563"/>
          </a:xfrm>
        </p:spPr>
        <p:txBody>
          <a:bodyPr/>
          <a:lstStyle/>
          <a:p>
            <a:r>
              <a:rPr lang="en-GB" dirty="0" smtClean="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10000"/>
          </a:bodyPr>
          <a:lstStyle/>
          <a:p>
            <a:pPr marL="342900" lvl="0" indent="-342900">
              <a:lnSpc>
                <a:spcPct val="100000"/>
              </a:lnSpc>
              <a:spcBef>
                <a:spcPct val="20000"/>
              </a:spcBef>
            </a:pPr>
            <a:endParaRPr lang="en-GB" sz="3600" dirty="0" smtClean="0">
              <a:solidFill>
                <a:prstClr val="black"/>
              </a:solidFill>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3600" dirty="0" smtClean="0">
                <a:solidFill>
                  <a:prstClr val="black"/>
                </a:solidFill>
                <a:latin typeface="Arial" panose="020B0604020202020204" pitchFamily="34" charset="0"/>
                <a:cs typeface="Arial" panose="020B0604020202020204" pitchFamily="34" charset="0"/>
              </a:rPr>
              <a:t>This </a:t>
            </a:r>
            <a:r>
              <a:rPr lang="en-GB" sz="3600" dirty="0">
                <a:solidFill>
                  <a:prstClr val="black"/>
                </a:solidFill>
                <a:latin typeface="Arial" panose="020B0604020202020204" pitchFamily="34" charset="0"/>
                <a:cs typeface="Arial" panose="020B0604020202020204" pitchFamily="34" charset="0"/>
              </a:rPr>
              <a:t>course is part of a series developed by the National Adoption Service to support adopters after approval.</a:t>
            </a:r>
          </a:p>
          <a:p>
            <a:pPr marL="342900" lvl="0" indent="-342900">
              <a:lnSpc>
                <a:spcPct val="100000"/>
              </a:lnSpc>
              <a:spcBef>
                <a:spcPct val="20000"/>
              </a:spcBef>
            </a:pPr>
            <a:r>
              <a:rPr lang="en-GB" sz="3600" dirty="0">
                <a:solidFill>
                  <a:prstClr val="black"/>
                </a:solidFill>
                <a:latin typeface="Arial" panose="020B0604020202020204" pitchFamily="34" charset="0"/>
                <a:cs typeface="Arial" panose="020B0604020202020204" pitchFamily="34" charset="0"/>
              </a:rPr>
              <a:t>These can be accessed at the National Adoption Service website.</a:t>
            </a:r>
          </a:p>
          <a:p>
            <a:pPr marL="342900" lvl="0" indent="-342900">
              <a:lnSpc>
                <a:spcPct val="100000"/>
              </a:lnSpc>
              <a:spcBef>
                <a:spcPct val="20000"/>
              </a:spcBef>
            </a:pPr>
            <a:r>
              <a:rPr lang="en-GB" sz="3600" dirty="0">
                <a:solidFill>
                  <a:prstClr val="black"/>
                </a:solidFill>
                <a:latin typeface="Arial" panose="020B0604020202020204" pitchFamily="34" charset="0"/>
                <a:cs typeface="Arial" panose="020B0604020202020204" pitchFamily="34" charset="0"/>
              </a:rPr>
              <a:t>Please talk to your adoption support team for further </a:t>
            </a:r>
            <a:r>
              <a:rPr lang="en-GB" sz="3600" dirty="0" smtClean="0">
                <a:solidFill>
                  <a:prstClr val="black"/>
                </a:solidFill>
                <a:latin typeface="Arial" panose="020B0604020202020204" pitchFamily="34" charset="0"/>
                <a:cs typeface="Arial" panose="020B0604020202020204" pitchFamily="34" charset="0"/>
              </a:rPr>
              <a:t>information</a:t>
            </a:r>
            <a:endParaRPr lang="en-GB" sz="3600" dirty="0">
              <a:solidFill>
                <a:prstClr val="black"/>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pic>
        <p:nvPicPr>
          <p:cNvPr id="5" name="Picture 4"/>
          <p:cNvPicPr>
            <a:picLocks noChangeAspect="1"/>
          </p:cNvPicPr>
          <p:nvPr/>
        </p:nvPicPr>
        <p:blipFill>
          <a:blip r:embed="rId2"/>
          <a:stretch>
            <a:fillRect/>
          </a:stretch>
        </p:blipFill>
        <p:spPr>
          <a:xfrm>
            <a:off x="9162025" y="0"/>
            <a:ext cx="3029975" cy="2292295"/>
          </a:xfrm>
          <a:prstGeom prst="rect">
            <a:avLst/>
          </a:prstGeom>
        </p:spPr>
      </p:pic>
    </p:spTree>
    <p:extLst>
      <p:ext uri="{BB962C8B-B14F-4D97-AF65-F5344CB8AC3E}">
        <p14:creationId xmlns:p14="http://schemas.microsoft.com/office/powerpoint/2010/main" val="3552147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783286" cy="1325563"/>
          </a:xfrm>
        </p:spPr>
        <p:txBody>
          <a:bodyPr/>
          <a:lstStyle/>
          <a:p>
            <a:r>
              <a:rPr lang="en-GB" dirty="0" smtClean="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lgn="ctr"/>
            <a:endParaRPr lang="en-GB" sz="6600" b="1" dirty="0" smtClean="0"/>
          </a:p>
          <a:p>
            <a:pPr marL="0" indent="0" algn="ctr">
              <a:buNone/>
            </a:pPr>
            <a:r>
              <a:rPr lang="en-GB" sz="6600" b="1" dirty="0"/>
              <a:t>Looking after yourself..</a:t>
            </a:r>
          </a:p>
          <a:p>
            <a:pPr marL="0" indent="0" algn="ctr">
              <a:buNone/>
            </a:pPr>
            <a:endParaRPr lang="en-GB" sz="6600" b="1" dirty="0"/>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pic>
        <p:nvPicPr>
          <p:cNvPr id="5" name="Picture 4"/>
          <p:cNvPicPr>
            <a:picLocks noChangeAspect="1"/>
          </p:cNvPicPr>
          <p:nvPr/>
        </p:nvPicPr>
        <p:blipFill>
          <a:blip r:embed="rId3"/>
          <a:stretch>
            <a:fillRect/>
          </a:stretch>
        </p:blipFill>
        <p:spPr>
          <a:xfrm>
            <a:off x="9162025" y="0"/>
            <a:ext cx="3029975" cy="2292295"/>
          </a:xfrm>
          <a:prstGeom prst="rect">
            <a:avLst/>
          </a:prstGeom>
        </p:spPr>
      </p:pic>
    </p:spTree>
    <p:extLst>
      <p:ext uri="{BB962C8B-B14F-4D97-AF65-F5344CB8AC3E}">
        <p14:creationId xmlns:p14="http://schemas.microsoft.com/office/powerpoint/2010/main" val="2188222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783286" cy="1325563"/>
          </a:xfrm>
        </p:spPr>
        <p:txBody>
          <a:bodyPr/>
          <a:lstStyle/>
          <a:p>
            <a:pPr algn="ctr"/>
            <a:r>
              <a:rPr lang="en-GB" dirty="0">
                <a:latin typeface="Arial" panose="020B0604020202020204" pitchFamily="34" charset="0"/>
                <a:cs typeface="Arial" panose="020B0604020202020204" pitchFamily="34" charset="0"/>
              </a:rPr>
              <a:t>What is this module about</a:t>
            </a:r>
            <a:r>
              <a:rPr lang="en-GB" dirty="0" smtClean="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pPr marL="342900" lvl="0" indent="-342900">
              <a:lnSpc>
                <a:spcPct val="100000"/>
              </a:lnSpc>
              <a:spcBef>
                <a:spcPct val="20000"/>
              </a:spcBef>
              <a:buNone/>
            </a:pPr>
            <a:r>
              <a:rPr lang="en-GB" sz="3000" dirty="0" smtClean="0">
                <a:solidFill>
                  <a:prstClr val="black"/>
                </a:solidFill>
                <a:latin typeface="Arial" panose="020B0604020202020204" pitchFamily="34" charset="0"/>
                <a:cs typeface="Arial" panose="020B0604020202020204" pitchFamily="34" charset="0"/>
              </a:rPr>
              <a:t>This </a:t>
            </a:r>
            <a:r>
              <a:rPr lang="en-GB" sz="3000" dirty="0">
                <a:solidFill>
                  <a:prstClr val="black"/>
                </a:solidFill>
                <a:latin typeface="Arial" panose="020B0604020202020204" pitchFamily="34" charset="0"/>
                <a:cs typeface="Arial" panose="020B0604020202020204" pitchFamily="34" charset="0"/>
              </a:rPr>
              <a:t>module will help you to:</a:t>
            </a:r>
          </a:p>
          <a:p>
            <a:pPr marL="342900" lvl="0" indent="-342900">
              <a:lnSpc>
                <a:spcPct val="100000"/>
              </a:lnSpc>
              <a:spcBef>
                <a:spcPct val="20000"/>
              </a:spcBef>
            </a:pPr>
            <a:r>
              <a:rPr lang="en-GB" sz="3000" dirty="0">
                <a:solidFill>
                  <a:prstClr val="black"/>
                </a:solidFill>
                <a:latin typeface="Arial" panose="020B0604020202020204" pitchFamily="34" charset="0"/>
                <a:cs typeface="Arial" panose="020B0604020202020204" pitchFamily="34" charset="0"/>
              </a:rPr>
              <a:t>Think about how living with an adopted child can impact on your well-being in surprising ways</a:t>
            </a:r>
          </a:p>
          <a:p>
            <a:pPr marL="342900" lvl="0" indent="-342900">
              <a:lnSpc>
                <a:spcPct val="100000"/>
              </a:lnSpc>
              <a:spcBef>
                <a:spcPct val="20000"/>
              </a:spcBef>
            </a:pPr>
            <a:r>
              <a:rPr lang="en-GB" sz="3000" dirty="0">
                <a:solidFill>
                  <a:prstClr val="black"/>
                </a:solidFill>
                <a:latin typeface="Arial" panose="020B0604020202020204" pitchFamily="34" charset="0"/>
                <a:cs typeface="Arial" panose="020B0604020202020204" pitchFamily="34" charset="0"/>
              </a:rPr>
              <a:t>Understand what is meant by ‘Secondary Trauma’ and ‘Blocked Care’ and how self- awareness is really important </a:t>
            </a:r>
          </a:p>
          <a:p>
            <a:pPr marL="342900" lvl="0" indent="-342900">
              <a:lnSpc>
                <a:spcPct val="100000"/>
              </a:lnSpc>
              <a:spcBef>
                <a:spcPct val="20000"/>
              </a:spcBef>
            </a:pPr>
            <a:r>
              <a:rPr lang="en-GB" sz="3000" dirty="0">
                <a:solidFill>
                  <a:prstClr val="black"/>
                </a:solidFill>
                <a:latin typeface="Arial" panose="020B0604020202020204" pitchFamily="34" charset="0"/>
                <a:cs typeface="Arial" panose="020B0604020202020204" pitchFamily="34" charset="0"/>
              </a:rPr>
              <a:t>Recognise if this is an issue for you or members of your family</a:t>
            </a:r>
          </a:p>
          <a:p>
            <a:pPr marL="342900" lvl="0" indent="-342900">
              <a:lnSpc>
                <a:spcPct val="100000"/>
              </a:lnSpc>
              <a:spcBef>
                <a:spcPct val="20000"/>
              </a:spcBef>
            </a:pPr>
            <a:r>
              <a:rPr lang="en-GB" sz="3000" dirty="0">
                <a:solidFill>
                  <a:prstClr val="black"/>
                </a:solidFill>
                <a:latin typeface="Arial" panose="020B0604020202020204" pitchFamily="34" charset="0"/>
                <a:cs typeface="Arial" panose="020B0604020202020204" pitchFamily="34" charset="0"/>
              </a:rPr>
              <a:t>Consider ways for looking after </a:t>
            </a:r>
            <a:r>
              <a:rPr lang="en-GB" sz="3000" dirty="0" smtClean="0">
                <a:solidFill>
                  <a:prstClr val="black"/>
                </a:solidFill>
                <a:latin typeface="Arial" panose="020B0604020202020204" pitchFamily="34" charset="0"/>
                <a:cs typeface="Arial" panose="020B0604020202020204" pitchFamily="34" charset="0"/>
              </a:rPr>
              <a:t>yourself</a:t>
            </a:r>
            <a:endParaRPr lang="en-GB" sz="3000" dirty="0">
              <a:solidFill>
                <a:prstClr val="black"/>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pic>
        <p:nvPicPr>
          <p:cNvPr id="5" name="Picture 4"/>
          <p:cNvPicPr>
            <a:picLocks noChangeAspect="1"/>
          </p:cNvPicPr>
          <p:nvPr/>
        </p:nvPicPr>
        <p:blipFill>
          <a:blip r:embed="rId2"/>
          <a:stretch>
            <a:fillRect/>
          </a:stretch>
        </p:blipFill>
        <p:spPr>
          <a:xfrm>
            <a:off x="9162025" y="0"/>
            <a:ext cx="3029975" cy="2292295"/>
          </a:xfrm>
          <a:prstGeom prst="rect">
            <a:avLst/>
          </a:prstGeom>
        </p:spPr>
      </p:pic>
    </p:spTree>
    <p:extLst>
      <p:ext uri="{BB962C8B-B14F-4D97-AF65-F5344CB8AC3E}">
        <p14:creationId xmlns:p14="http://schemas.microsoft.com/office/powerpoint/2010/main" val="1746571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744097" cy="1325563"/>
          </a:xfrm>
        </p:spPr>
        <p:txBody>
          <a:bodyPr/>
          <a:lstStyle/>
          <a:p>
            <a:pPr algn="ctr"/>
            <a:r>
              <a:rPr lang="en-GB" dirty="0">
                <a:latin typeface="Arial" panose="020B0604020202020204" pitchFamily="34" charset="0"/>
                <a:cs typeface="Arial" panose="020B0604020202020204" pitchFamily="34" charset="0"/>
              </a:rPr>
              <a:t>Consider this..</a:t>
            </a:r>
          </a:p>
        </p:txBody>
      </p:sp>
      <p:sp>
        <p:nvSpPr>
          <p:cNvPr id="3" name="Content Placeholder 2"/>
          <p:cNvSpPr>
            <a:spLocks noGrp="1"/>
          </p:cNvSpPr>
          <p:nvPr>
            <p:ph idx="1"/>
          </p:nvPr>
        </p:nvSpPr>
        <p:spPr/>
        <p:txBody>
          <a:bodyPr>
            <a:normAutofit/>
          </a:bodyPr>
          <a:lstStyle/>
          <a:p>
            <a:pPr marL="0" lvl="0" indent="0">
              <a:lnSpc>
                <a:spcPct val="100000"/>
              </a:lnSpc>
              <a:spcBef>
                <a:spcPct val="20000"/>
              </a:spcBef>
              <a:buNone/>
            </a:pPr>
            <a:endParaRPr lang="en-GB" sz="3600" dirty="0" smtClean="0">
              <a:solidFill>
                <a:prstClr val="black"/>
              </a:solidFill>
              <a:latin typeface="Arial" panose="020B0604020202020204" pitchFamily="34" charset="0"/>
              <a:cs typeface="Arial" panose="020B0604020202020204" pitchFamily="34" charset="0"/>
            </a:endParaRPr>
          </a:p>
          <a:p>
            <a:pPr marL="0" lvl="0" indent="0">
              <a:lnSpc>
                <a:spcPct val="100000"/>
              </a:lnSpc>
              <a:spcBef>
                <a:spcPct val="20000"/>
              </a:spcBef>
              <a:buNone/>
            </a:pPr>
            <a:r>
              <a:rPr lang="en-GB" sz="3600" dirty="0" smtClean="0">
                <a:solidFill>
                  <a:prstClr val="black"/>
                </a:solidFill>
                <a:latin typeface="Arial" panose="020B0604020202020204" pitchFamily="34" charset="0"/>
                <a:cs typeface="Arial" panose="020B0604020202020204" pitchFamily="34" charset="0"/>
              </a:rPr>
              <a:t>Sometimes </a:t>
            </a:r>
            <a:r>
              <a:rPr lang="en-GB" sz="3600" dirty="0">
                <a:solidFill>
                  <a:prstClr val="black"/>
                </a:solidFill>
                <a:latin typeface="Arial" panose="020B0604020202020204" pitchFamily="34" charset="0"/>
                <a:cs typeface="Arial" panose="020B0604020202020204" pitchFamily="34" charset="0"/>
              </a:rPr>
              <a:t>living with a child who has poor early years experience can make you feel awful about yourself, feel different to how you usually feel, do things you would not normally do, lack the clear thinking you would normally have</a:t>
            </a:r>
            <a:r>
              <a:rPr lang="en-GB" sz="3600" dirty="0" smtClean="0">
                <a:solidFill>
                  <a:prstClr val="black"/>
                </a:solidFill>
                <a:latin typeface="Arial" panose="020B0604020202020204" pitchFamily="34" charset="0"/>
                <a:cs typeface="Arial" panose="020B0604020202020204" pitchFamily="34" charset="0"/>
              </a:rPr>
              <a:t>..</a:t>
            </a:r>
            <a:endParaRPr lang="en-GB" sz="3600" dirty="0">
              <a:solidFill>
                <a:prstClr val="black"/>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pic>
        <p:nvPicPr>
          <p:cNvPr id="5" name="Picture 4"/>
          <p:cNvPicPr>
            <a:picLocks noChangeAspect="1"/>
          </p:cNvPicPr>
          <p:nvPr/>
        </p:nvPicPr>
        <p:blipFill>
          <a:blip r:embed="rId2"/>
          <a:stretch>
            <a:fillRect/>
          </a:stretch>
        </p:blipFill>
        <p:spPr>
          <a:xfrm>
            <a:off x="9162025" y="0"/>
            <a:ext cx="3029975" cy="2292295"/>
          </a:xfrm>
          <a:prstGeom prst="rect">
            <a:avLst/>
          </a:prstGeom>
        </p:spPr>
      </p:pic>
    </p:spTree>
    <p:extLst>
      <p:ext uri="{BB962C8B-B14F-4D97-AF65-F5344CB8AC3E}">
        <p14:creationId xmlns:p14="http://schemas.microsoft.com/office/powerpoint/2010/main" val="3628446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796349" cy="1325563"/>
          </a:xfrm>
        </p:spPr>
        <p:txBody>
          <a:bodyPr/>
          <a:lstStyle/>
          <a:p>
            <a:pPr algn="ctr"/>
            <a:r>
              <a:rPr lang="en-GB" dirty="0" smtClean="0">
                <a:latin typeface="Arial" panose="020B0604020202020204" pitchFamily="34" charset="0"/>
                <a:cs typeface="Arial" panose="020B0604020202020204" pitchFamily="34" charset="0"/>
              </a:rPr>
              <a:t>Reflection</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lnSpcReduction="10000"/>
          </a:bodyPr>
          <a:lstStyle/>
          <a:p>
            <a:pPr marL="0" lvl="0" indent="0">
              <a:lnSpc>
                <a:spcPct val="100000"/>
              </a:lnSpc>
              <a:spcBef>
                <a:spcPct val="20000"/>
              </a:spcBef>
              <a:buNone/>
            </a:pPr>
            <a:endParaRPr lang="en-GB" sz="3600" dirty="0" smtClean="0">
              <a:solidFill>
                <a:prstClr val="black"/>
              </a:solidFill>
              <a:latin typeface="Arial" panose="020B0604020202020204" pitchFamily="34" charset="0"/>
              <a:cs typeface="Arial" panose="020B0604020202020204" pitchFamily="34" charset="0"/>
            </a:endParaRPr>
          </a:p>
          <a:p>
            <a:pPr marL="0" lvl="0" indent="0">
              <a:lnSpc>
                <a:spcPct val="100000"/>
              </a:lnSpc>
              <a:spcBef>
                <a:spcPct val="20000"/>
              </a:spcBef>
              <a:buNone/>
            </a:pPr>
            <a:r>
              <a:rPr lang="en-GB" sz="3600" dirty="0" smtClean="0">
                <a:solidFill>
                  <a:prstClr val="black"/>
                </a:solidFill>
                <a:latin typeface="Arial" panose="020B0604020202020204" pitchFamily="34" charset="0"/>
                <a:cs typeface="Arial" panose="020B0604020202020204" pitchFamily="34" charset="0"/>
              </a:rPr>
              <a:t>Think </a:t>
            </a:r>
            <a:r>
              <a:rPr lang="en-GB" sz="3600" dirty="0">
                <a:solidFill>
                  <a:prstClr val="black"/>
                </a:solidFill>
                <a:latin typeface="Arial" panose="020B0604020202020204" pitchFamily="34" charset="0"/>
                <a:cs typeface="Arial" panose="020B0604020202020204" pitchFamily="34" charset="0"/>
              </a:rPr>
              <a:t>back to when you were first considering adopting a child:</a:t>
            </a:r>
          </a:p>
          <a:p>
            <a:pPr marL="342900" lvl="0" indent="-342900">
              <a:lnSpc>
                <a:spcPct val="100000"/>
              </a:lnSpc>
              <a:spcBef>
                <a:spcPct val="20000"/>
              </a:spcBef>
            </a:pPr>
            <a:r>
              <a:rPr lang="en-GB" sz="3600" dirty="0" smtClean="0">
                <a:solidFill>
                  <a:prstClr val="black"/>
                </a:solidFill>
                <a:latin typeface="Arial" panose="020B0604020202020204" pitchFamily="34" charset="0"/>
                <a:cs typeface="Arial" panose="020B0604020202020204" pitchFamily="34" charset="0"/>
              </a:rPr>
              <a:t>How </a:t>
            </a:r>
            <a:r>
              <a:rPr lang="en-GB" sz="3600" dirty="0">
                <a:solidFill>
                  <a:prstClr val="black"/>
                </a:solidFill>
                <a:latin typeface="Arial" panose="020B0604020202020204" pitchFamily="34" charset="0"/>
                <a:cs typeface="Arial" panose="020B0604020202020204" pitchFamily="34" charset="0"/>
              </a:rPr>
              <a:t>were you feeling? </a:t>
            </a:r>
            <a:endParaRPr lang="en-GB" sz="3600" dirty="0">
              <a:solidFill>
                <a:srgbClr val="002060"/>
              </a:solidFill>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3600" dirty="0">
                <a:solidFill>
                  <a:prstClr val="black"/>
                </a:solidFill>
                <a:latin typeface="Arial" panose="020B0604020202020204" pitchFamily="34" charset="0"/>
                <a:cs typeface="Arial" panose="020B0604020202020204" pitchFamily="34" charset="0"/>
              </a:rPr>
              <a:t>What were you hoping for? </a:t>
            </a:r>
            <a:endParaRPr lang="en-GB" sz="3600" i="1" dirty="0">
              <a:solidFill>
                <a:srgbClr val="002060"/>
              </a:solidFill>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3600" dirty="0">
                <a:solidFill>
                  <a:prstClr val="black"/>
                </a:solidFill>
                <a:latin typeface="Arial" panose="020B0604020202020204" pitchFamily="34" charset="0"/>
                <a:cs typeface="Arial" panose="020B0604020202020204" pitchFamily="34" charset="0"/>
              </a:rPr>
              <a:t>How was your child described? </a:t>
            </a:r>
            <a:endParaRPr lang="en-GB" sz="3600" i="1" dirty="0">
              <a:solidFill>
                <a:srgbClr val="002060"/>
              </a:solidFill>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3600" dirty="0">
                <a:solidFill>
                  <a:prstClr val="black"/>
                </a:solidFill>
                <a:latin typeface="Arial" panose="020B0604020202020204" pitchFamily="34" charset="0"/>
                <a:cs typeface="Arial" panose="020B0604020202020204" pitchFamily="34" charset="0"/>
              </a:rPr>
              <a:t>How were you picturing yourselves as a family? </a:t>
            </a:r>
            <a:endParaRPr lang="en-GB" sz="3600" i="1" dirty="0">
              <a:solidFill>
                <a:srgbClr val="002060"/>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pic>
        <p:nvPicPr>
          <p:cNvPr id="5" name="Picture 4"/>
          <p:cNvPicPr>
            <a:picLocks noChangeAspect="1"/>
          </p:cNvPicPr>
          <p:nvPr/>
        </p:nvPicPr>
        <p:blipFill>
          <a:blip r:embed="rId3"/>
          <a:stretch>
            <a:fillRect/>
          </a:stretch>
        </p:blipFill>
        <p:spPr>
          <a:xfrm>
            <a:off x="9162025" y="0"/>
            <a:ext cx="3029975" cy="2292295"/>
          </a:xfrm>
          <a:prstGeom prst="rect">
            <a:avLst/>
          </a:prstGeom>
        </p:spPr>
      </p:pic>
    </p:spTree>
    <p:extLst>
      <p:ext uri="{BB962C8B-B14F-4D97-AF65-F5344CB8AC3E}">
        <p14:creationId xmlns:p14="http://schemas.microsoft.com/office/powerpoint/2010/main" val="888797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809411" cy="1325563"/>
          </a:xfrm>
        </p:spPr>
        <p:txBody>
          <a:bodyPr/>
          <a:lstStyle/>
          <a:p>
            <a:pPr algn="ctr"/>
            <a:r>
              <a:rPr lang="en-GB" dirty="0">
                <a:latin typeface="Arial" panose="020B0604020202020204" pitchFamily="34" charset="0"/>
                <a:cs typeface="Arial" panose="020B0604020202020204" pitchFamily="34" charset="0"/>
              </a:rPr>
              <a:t>Stress Factors</a:t>
            </a:r>
          </a:p>
        </p:txBody>
      </p:sp>
      <p:sp>
        <p:nvSpPr>
          <p:cNvPr id="3" name="Content Placeholder 2"/>
          <p:cNvSpPr>
            <a:spLocks noGrp="1"/>
          </p:cNvSpPr>
          <p:nvPr>
            <p:ph idx="1"/>
          </p:nvPr>
        </p:nvSpPr>
        <p:spPr/>
        <p:txBody>
          <a:bodyPr>
            <a:normAutofit fontScale="92500" lnSpcReduction="20000"/>
          </a:bodyPr>
          <a:lstStyle/>
          <a:p>
            <a:pPr marL="342900" lvl="0" indent="-342900">
              <a:lnSpc>
                <a:spcPct val="100000"/>
              </a:lnSpc>
              <a:spcBef>
                <a:spcPct val="20000"/>
              </a:spcBef>
            </a:pPr>
            <a:endParaRPr lang="en-GB" sz="2600" dirty="0" smtClean="0">
              <a:solidFill>
                <a:prstClr val="black"/>
              </a:solidFill>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2600" dirty="0" smtClean="0">
                <a:solidFill>
                  <a:prstClr val="black"/>
                </a:solidFill>
                <a:latin typeface="Arial" panose="020B0604020202020204" pitchFamily="34" charset="0"/>
                <a:cs typeface="Arial" panose="020B0604020202020204" pitchFamily="34" charset="0"/>
              </a:rPr>
              <a:t>Expectations</a:t>
            </a:r>
            <a:endParaRPr lang="en-GB" sz="2600" dirty="0">
              <a:solidFill>
                <a:prstClr val="black"/>
              </a:solidFill>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2600" dirty="0">
                <a:solidFill>
                  <a:prstClr val="black"/>
                </a:solidFill>
                <a:latin typeface="Arial" panose="020B0604020202020204" pitchFamily="34" charset="0"/>
                <a:cs typeface="Arial" panose="020B0604020202020204" pitchFamily="34" charset="0"/>
              </a:rPr>
              <a:t>The emotional high of being matched and having a child placed</a:t>
            </a:r>
          </a:p>
          <a:p>
            <a:pPr marL="342900" lvl="0" indent="-342900">
              <a:lnSpc>
                <a:spcPct val="100000"/>
              </a:lnSpc>
              <a:spcBef>
                <a:spcPct val="20000"/>
              </a:spcBef>
            </a:pPr>
            <a:r>
              <a:rPr lang="en-GB" sz="2600" dirty="0">
                <a:solidFill>
                  <a:prstClr val="black"/>
                </a:solidFill>
                <a:latin typeface="Arial" panose="020B0604020202020204" pitchFamily="34" charset="0"/>
                <a:cs typeface="Arial" panose="020B0604020202020204" pitchFamily="34" charset="0"/>
              </a:rPr>
              <a:t>The very unique stresses of the adoption process itself </a:t>
            </a:r>
          </a:p>
          <a:p>
            <a:pPr marL="342900" lvl="0" indent="-342900">
              <a:lnSpc>
                <a:spcPct val="100000"/>
              </a:lnSpc>
              <a:spcBef>
                <a:spcPct val="20000"/>
              </a:spcBef>
            </a:pPr>
            <a:r>
              <a:rPr lang="en-GB" sz="2600" dirty="0">
                <a:solidFill>
                  <a:prstClr val="black"/>
                </a:solidFill>
                <a:latin typeface="Arial" panose="020B0604020202020204" pitchFamily="34" charset="0"/>
                <a:cs typeface="Arial" panose="020B0604020202020204" pitchFamily="34" charset="0"/>
              </a:rPr>
              <a:t>The lack of information shared with you about your child’s history</a:t>
            </a:r>
          </a:p>
          <a:p>
            <a:pPr marL="342900" lvl="0" indent="-342900">
              <a:lnSpc>
                <a:spcPct val="100000"/>
              </a:lnSpc>
              <a:spcBef>
                <a:spcPct val="20000"/>
              </a:spcBef>
            </a:pPr>
            <a:r>
              <a:rPr lang="en-GB" sz="2600" dirty="0">
                <a:solidFill>
                  <a:prstClr val="black"/>
                </a:solidFill>
                <a:latin typeface="Arial" panose="020B0604020202020204" pitchFamily="34" charset="0"/>
                <a:cs typeface="Arial" panose="020B0604020202020204" pitchFamily="34" charset="0"/>
              </a:rPr>
              <a:t>Feeling let down by your agency</a:t>
            </a:r>
          </a:p>
          <a:p>
            <a:pPr marL="342900" lvl="0" indent="-342900">
              <a:lnSpc>
                <a:spcPct val="100000"/>
              </a:lnSpc>
              <a:spcBef>
                <a:spcPct val="20000"/>
              </a:spcBef>
            </a:pPr>
            <a:r>
              <a:rPr lang="en-GB" sz="2600" dirty="0">
                <a:solidFill>
                  <a:prstClr val="black"/>
                </a:solidFill>
                <a:latin typeface="Arial" panose="020B0604020202020204" pitchFamily="34" charset="0"/>
                <a:cs typeface="Arial" panose="020B0604020202020204" pitchFamily="34" charset="0"/>
              </a:rPr>
              <a:t>Reliving fertility issues </a:t>
            </a:r>
          </a:p>
          <a:p>
            <a:pPr marL="342900" lvl="0" indent="-342900">
              <a:lnSpc>
                <a:spcPct val="100000"/>
              </a:lnSpc>
              <a:spcBef>
                <a:spcPct val="20000"/>
              </a:spcBef>
            </a:pPr>
            <a:r>
              <a:rPr lang="en-GB" sz="2600" dirty="0">
                <a:solidFill>
                  <a:prstClr val="black"/>
                </a:solidFill>
                <a:latin typeface="Arial" panose="020B0604020202020204" pitchFamily="34" charset="0"/>
                <a:cs typeface="Arial" panose="020B0604020202020204" pitchFamily="34" charset="0"/>
              </a:rPr>
              <a:t>Identifying with the birth family’s feelings of loss</a:t>
            </a:r>
          </a:p>
          <a:p>
            <a:pPr marL="342900" lvl="0" indent="-342900">
              <a:lnSpc>
                <a:spcPct val="100000"/>
              </a:lnSpc>
              <a:spcBef>
                <a:spcPct val="20000"/>
              </a:spcBef>
            </a:pPr>
            <a:r>
              <a:rPr lang="en-GB" sz="2600" dirty="0">
                <a:solidFill>
                  <a:prstClr val="black"/>
                </a:solidFill>
                <a:latin typeface="Arial" panose="020B0604020202020204" pitchFamily="34" charset="0"/>
                <a:cs typeface="Arial" panose="020B0604020202020204" pitchFamily="34" charset="0"/>
              </a:rPr>
              <a:t>Feeling angry about what your child has suffered</a:t>
            </a:r>
          </a:p>
          <a:p>
            <a:pPr marL="342900" lvl="0" indent="-342900">
              <a:lnSpc>
                <a:spcPct val="100000"/>
              </a:lnSpc>
              <a:spcBef>
                <a:spcPct val="20000"/>
              </a:spcBef>
            </a:pPr>
            <a:r>
              <a:rPr lang="en-GB" sz="2600" dirty="0">
                <a:solidFill>
                  <a:prstClr val="black"/>
                </a:solidFill>
                <a:latin typeface="Arial" panose="020B0604020202020204" pitchFamily="34" charset="0"/>
                <a:cs typeface="Arial" panose="020B0604020202020204" pitchFamily="34" charset="0"/>
              </a:rPr>
              <a:t>The challenges of parenting a child who is traumatised and has life experiences that are not shared by the adoptive parents. </a:t>
            </a:r>
          </a:p>
          <a:p>
            <a:pPr marL="342900" lvl="0" indent="-342900">
              <a:lnSpc>
                <a:spcPct val="100000"/>
              </a:lnSpc>
              <a:spcBef>
                <a:spcPct val="20000"/>
              </a:spcBef>
            </a:pPr>
            <a:r>
              <a:rPr lang="en-GB" sz="2600" dirty="0">
                <a:solidFill>
                  <a:prstClr val="black"/>
                </a:solidFill>
                <a:latin typeface="Arial" panose="020B0604020202020204" pitchFamily="34" charset="0"/>
                <a:cs typeface="Arial" panose="020B0604020202020204" pitchFamily="34" charset="0"/>
              </a:rPr>
              <a:t>The normal new parenting issues </a:t>
            </a:r>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pic>
        <p:nvPicPr>
          <p:cNvPr id="5" name="Picture 4"/>
          <p:cNvPicPr>
            <a:picLocks noChangeAspect="1"/>
          </p:cNvPicPr>
          <p:nvPr/>
        </p:nvPicPr>
        <p:blipFill>
          <a:blip r:embed="rId3"/>
          <a:stretch>
            <a:fillRect/>
          </a:stretch>
        </p:blipFill>
        <p:spPr>
          <a:xfrm>
            <a:off x="9162025" y="0"/>
            <a:ext cx="3029975" cy="2292295"/>
          </a:xfrm>
          <a:prstGeom prst="rect">
            <a:avLst/>
          </a:prstGeom>
        </p:spPr>
      </p:pic>
    </p:spTree>
    <p:extLst>
      <p:ext uri="{BB962C8B-B14F-4D97-AF65-F5344CB8AC3E}">
        <p14:creationId xmlns:p14="http://schemas.microsoft.com/office/powerpoint/2010/main" val="4072089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770223" cy="1325563"/>
          </a:xfrm>
        </p:spPr>
        <p:txBody>
          <a:bodyPr/>
          <a:lstStyle/>
          <a:p>
            <a:r>
              <a:rPr lang="en-GB" dirty="0" smtClean="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a:bodyPr>
          <a:lstStyle/>
          <a:p>
            <a:pPr marL="342900" lvl="0" indent="-342900">
              <a:lnSpc>
                <a:spcPct val="100000"/>
              </a:lnSpc>
              <a:spcBef>
                <a:spcPct val="20000"/>
              </a:spcBef>
            </a:pPr>
            <a:endParaRPr lang="en-GB" sz="3200" dirty="0" smtClean="0">
              <a:solidFill>
                <a:prstClr val="black"/>
              </a:solidFill>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3200" dirty="0" smtClean="0">
                <a:solidFill>
                  <a:prstClr val="black"/>
                </a:solidFill>
                <a:latin typeface="Arial" panose="020B0604020202020204" pitchFamily="34" charset="0"/>
                <a:cs typeface="Arial" panose="020B0604020202020204" pitchFamily="34" charset="0"/>
              </a:rPr>
              <a:t>So </a:t>
            </a:r>
            <a:r>
              <a:rPr lang="en-GB" sz="3200" dirty="0">
                <a:solidFill>
                  <a:prstClr val="black"/>
                </a:solidFill>
                <a:latin typeface="Arial" panose="020B0604020202020204" pitchFamily="34" charset="0"/>
                <a:cs typeface="Arial" panose="020B0604020202020204" pitchFamily="34" charset="0"/>
              </a:rPr>
              <a:t>you come to being an adoptive parent with hopes and expectations and we have talked about the stress factors.</a:t>
            </a:r>
          </a:p>
          <a:p>
            <a:pPr marL="342900" lvl="0" indent="-342900">
              <a:lnSpc>
                <a:spcPct val="100000"/>
              </a:lnSpc>
              <a:spcBef>
                <a:spcPct val="20000"/>
              </a:spcBef>
            </a:pPr>
            <a:r>
              <a:rPr lang="en-GB" sz="3200" dirty="0">
                <a:solidFill>
                  <a:prstClr val="black"/>
                </a:solidFill>
                <a:latin typeface="Arial" panose="020B0604020202020204" pitchFamily="34" charset="0"/>
                <a:cs typeface="Arial" panose="020B0604020202020204" pitchFamily="34" charset="0"/>
              </a:rPr>
              <a:t>Why can living with an adopted child make you feel odd?</a:t>
            </a:r>
          </a:p>
          <a:p>
            <a:pPr marL="342900" lvl="0" indent="-342900">
              <a:lnSpc>
                <a:spcPct val="100000"/>
              </a:lnSpc>
              <a:spcBef>
                <a:spcPct val="20000"/>
              </a:spcBef>
            </a:pPr>
            <a:r>
              <a:rPr lang="en-GB" sz="3200" dirty="0">
                <a:solidFill>
                  <a:prstClr val="black"/>
                </a:solidFill>
                <a:latin typeface="Arial" panose="020B0604020202020204" pitchFamily="34" charset="0"/>
                <a:cs typeface="Arial" panose="020B0604020202020204" pitchFamily="34" charset="0"/>
              </a:rPr>
              <a:t>The key to understanding this is to recognise that the way a child feels as a result of their adverse experiences will impact on how you feel as the adult </a:t>
            </a:r>
            <a:r>
              <a:rPr lang="en-GB" sz="3200" dirty="0" smtClean="0">
                <a:solidFill>
                  <a:prstClr val="black"/>
                </a:solidFill>
                <a:latin typeface="Arial" panose="020B0604020202020204" pitchFamily="34" charset="0"/>
                <a:cs typeface="Arial" panose="020B0604020202020204" pitchFamily="34" charset="0"/>
              </a:rPr>
              <a:t>caregiver</a:t>
            </a:r>
            <a:endParaRPr lang="en-GB" sz="3200" dirty="0">
              <a:solidFill>
                <a:prstClr val="black"/>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spTree>
    <p:extLst>
      <p:ext uri="{BB962C8B-B14F-4D97-AF65-F5344CB8AC3E}">
        <p14:creationId xmlns:p14="http://schemas.microsoft.com/office/powerpoint/2010/main" val="707506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731034" cy="1325563"/>
          </a:xfrm>
        </p:spPr>
        <p:txBody>
          <a:bodyPr/>
          <a:lstStyle/>
          <a:p>
            <a:pPr algn="ctr"/>
            <a:r>
              <a:rPr lang="en-GB" dirty="0">
                <a:latin typeface="Arial" panose="020B0604020202020204" pitchFamily="34" charset="0"/>
                <a:cs typeface="Arial" panose="020B0604020202020204" pitchFamily="34" charset="0"/>
              </a:rPr>
              <a:t>Just a reminder</a:t>
            </a:r>
            <a:r>
              <a:rPr lang="en-GB" dirty="0" smtClean="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pPr marL="0" lvl="0" indent="0">
              <a:lnSpc>
                <a:spcPct val="80000"/>
              </a:lnSpc>
              <a:spcBef>
                <a:spcPts val="600"/>
              </a:spcBef>
              <a:buNone/>
            </a:pPr>
            <a:r>
              <a:rPr lang="en-GB" sz="3500" dirty="0" smtClean="0">
                <a:solidFill>
                  <a:prstClr val="black"/>
                </a:solidFill>
                <a:latin typeface="Arial" panose="020B0604020202020204" pitchFamily="34" charset="0"/>
                <a:cs typeface="Arial" panose="020B0604020202020204" pitchFamily="34" charset="0"/>
              </a:rPr>
              <a:t>Because </a:t>
            </a:r>
            <a:r>
              <a:rPr lang="en-GB" sz="3500" dirty="0">
                <a:solidFill>
                  <a:prstClr val="black"/>
                </a:solidFill>
                <a:latin typeface="Arial" panose="020B0604020202020204" pitchFamily="34" charset="0"/>
                <a:cs typeface="Arial" panose="020B0604020202020204" pitchFamily="34" charset="0"/>
              </a:rPr>
              <a:t>of their poor early experiences your child may:</a:t>
            </a:r>
          </a:p>
          <a:p>
            <a:pPr marL="342900" lvl="0" indent="-342900">
              <a:lnSpc>
                <a:spcPct val="80000"/>
              </a:lnSpc>
              <a:spcBef>
                <a:spcPts val="600"/>
              </a:spcBef>
            </a:pPr>
            <a:r>
              <a:rPr lang="en-GB" sz="3500" dirty="0">
                <a:solidFill>
                  <a:prstClr val="black"/>
                </a:solidFill>
                <a:latin typeface="Arial" panose="020B0604020202020204" pitchFamily="34" charset="0"/>
                <a:cs typeface="Arial" panose="020B0604020202020204" pitchFamily="34" charset="0"/>
              </a:rPr>
              <a:t>struggle with feeling both physically and emotionally safe </a:t>
            </a:r>
          </a:p>
          <a:p>
            <a:pPr marL="342900" lvl="0" indent="-342900">
              <a:lnSpc>
                <a:spcPct val="80000"/>
              </a:lnSpc>
              <a:spcBef>
                <a:spcPts val="600"/>
              </a:spcBef>
            </a:pPr>
            <a:r>
              <a:rPr lang="en-GB" sz="3500" dirty="0">
                <a:solidFill>
                  <a:prstClr val="black"/>
                </a:solidFill>
                <a:latin typeface="Arial" panose="020B0604020202020204" pitchFamily="34" charset="0"/>
                <a:cs typeface="Arial" panose="020B0604020202020204" pitchFamily="34" charset="0"/>
              </a:rPr>
              <a:t>have great difficulty regulating their emotions</a:t>
            </a:r>
          </a:p>
          <a:p>
            <a:pPr marL="342900" lvl="0" indent="-342900">
              <a:lnSpc>
                <a:spcPct val="80000"/>
              </a:lnSpc>
              <a:spcBef>
                <a:spcPts val="600"/>
              </a:spcBef>
            </a:pPr>
            <a:r>
              <a:rPr lang="en-GB" sz="3500" dirty="0">
                <a:solidFill>
                  <a:prstClr val="black"/>
                </a:solidFill>
                <a:latin typeface="Arial" panose="020B0604020202020204" pitchFamily="34" charset="0"/>
                <a:cs typeface="Arial" panose="020B0604020202020204" pitchFamily="34" charset="0"/>
              </a:rPr>
              <a:t>struggle to find words and reasons for their feelings </a:t>
            </a:r>
          </a:p>
          <a:p>
            <a:pPr marL="342900" lvl="0" indent="-342900">
              <a:lnSpc>
                <a:spcPct val="80000"/>
              </a:lnSpc>
              <a:spcBef>
                <a:spcPts val="600"/>
              </a:spcBef>
            </a:pPr>
            <a:r>
              <a:rPr lang="en-GB" sz="3500" dirty="0">
                <a:solidFill>
                  <a:prstClr val="black"/>
                </a:solidFill>
                <a:latin typeface="Arial" panose="020B0604020202020204" pitchFamily="34" charset="0"/>
                <a:cs typeface="Arial" panose="020B0604020202020204" pitchFamily="34" charset="0"/>
              </a:rPr>
              <a:t>This may impact on you</a:t>
            </a:r>
          </a:p>
          <a:p>
            <a:pPr marL="342900" lvl="0" indent="-342900">
              <a:lnSpc>
                <a:spcPct val="80000"/>
              </a:lnSpc>
              <a:spcBef>
                <a:spcPts val="600"/>
              </a:spcBef>
            </a:pPr>
            <a:r>
              <a:rPr lang="en-GB" sz="3500" dirty="0">
                <a:solidFill>
                  <a:prstClr val="black"/>
                </a:solidFill>
                <a:latin typeface="Arial" panose="020B0604020202020204" pitchFamily="34" charset="0"/>
                <a:cs typeface="Arial" panose="020B0604020202020204" pitchFamily="34" charset="0"/>
              </a:rPr>
              <a:t>It will impact on lots of people in this </a:t>
            </a:r>
            <a:r>
              <a:rPr lang="en-GB" sz="3500" dirty="0" smtClean="0">
                <a:solidFill>
                  <a:prstClr val="black"/>
                </a:solidFill>
                <a:latin typeface="Arial" panose="020B0604020202020204" pitchFamily="34" charset="0"/>
                <a:cs typeface="Arial" panose="020B0604020202020204" pitchFamily="34" charset="0"/>
              </a:rPr>
              <a:t>way</a:t>
            </a:r>
            <a:endParaRPr lang="en-GB" sz="3500" dirty="0">
              <a:solidFill>
                <a:prstClr val="black"/>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spTree>
    <p:extLst>
      <p:ext uri="{BB962C8B-B14F-4D97-AF65-F5344CB8AC3E}">
        <p14:creationId xmlns:p14="http://schemas.microsoft.com/office/powerpoint/2010/main" val="40621018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TotalTime>
  <Words>4461</Words>
  <Application>Microsoft Office PowerPoint</Application>
  <PresentationFormat>Widescreen</PresentationFormat>
  <Paragraphs>358</Paragraphs>
  <Slides>26</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ＭＳ Ｐゴシック</vt:lpstr>
      <vt:lpstr>Arial</vt:lpstr>
      <vt:lpstr>Calibri</vt:lpstr>
      <vt:lpstr>Calibri Light</vt:lpstr>
      <vt:lpstr>Wingdings</vt:lpstr>
      <vt:lpstr>ヒラギノ角ゴ Pro W3</vt:lpstr>
      <vt:lpstr>Office Theme</vt:lpstr>
      <vt:lpstr>PowerPoint Presentation</vt:lpstr>
      <vt:lpstr>The NAS Post Adoption Training and Development Framework</vt:lpstr>
      <vt:lpstr> </vt:lpstr>
      <vt:lpstr>What is this module about?</vt:lpstr>
      <vt:lpstr>Consider this..</vt:lpstr>
      <vt:lpstr>Reflection</vt:lpstr>
      <vt:lpstr>Stress Factors</vt:lpstr>
      <vt:lpstr> </vt:lpstr>
      <vt:lpstr>Just a reminder:</vt:lpstr>
      <vt:lpstr>Empathy</vt:lpstr>
      <vt:lpstr> </vt:lpstr>
      <vt:lpstr>Stress</vt:lpstr>
      <vt:lpstr>The Brain</vt:lpstr>
      <vt:lpstr>Trauma is catching!</vt:lpstr>
      <vt:lpstr>Secondary Trauma</vt:lpstr>
      <vt:lpstr>Secondary Trauma Looks like.</vt:lpstr>
      <vt:lpstr>Secondary Trauma</vt:lpstr>
      <vt:lpstr>Blocked Care</vt:lpstr>
      <vt:lpstr>Blocked care/Compassion fatigue</vt:lpstr>
      <vt:lpstr>Components of Blocked Care</vt:lpstr>
      <vt:lpstr>What can we do?</vt:lpstr>
      <vt:lpstr>Thoughts and Feelings</vt:lpstr>
      <vt:lpstr>Key Message</vt:lpstr>
      <vt:lpstr>Self Care – ‘PIES'</vt:lpstr>
      <vt:lpstr>Summary</vt:lpstr>
      <vt:lpstr> </vt:lpstr>
    </vt:vector>
  </TitlesOfParts>
  <Company>City of Cardiff Council - Cyngor Dinas Caerdydd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Lopez, Helena</dc:creator>
  <cp:lastModifiedBy>Lopez, Helena</cp:lastModifiedBy>
  <cp:revision>36</cp:revision>
  <dcterms:created xsi:type="dcterms:W3CDTF">2020-04-23T09:46:07Z</dcterms:created>
  <dcterms:modified xsi:type="dcterms:W3CDTF">2020-06-09T13:51:14Z</dcterms:modified>
</cp:coreProperties>
</file>