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lqg9Bq6MHQnoLQbWQ77bFQ==" hashData="ni20iA7N1Ovud2M1G7NetuQgm90DZuL4yxhc/P/c+iffmu4EHuiF7eOu7oSrElr+fWdFqYA/MB+6VPc9vwg6ug=="/>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7007" autoAdjust="0"/>
  </p:normalViewPr>
  <p:slideViewPr>
    <p:cSldViewPr snapToGrid="0">
      <p:cViewPr varScale="1">
        <p:scale>
          <a:sx n="56" d="100"/>
          <a:sy n="56" d="100"/>
        </p:scale>
        <p:origin x="129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85571D-34FE-4FAE-A12A-547D1BE71C44}" type="datetimeFigureOut">
              <a:rPr lang="en-GB" smtClean="0"/>
              <a:t>09/06/2020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37DC22-F622-44EA-8F1E-4178DF55D77F}" type="slidenum">
              <a:rPr lang="en-GB" smtClean="0"/>
              <a:t>‹#›</a:t>
            </a:fld>
            <a:endParaRPr lang="en-GB"/>
          </a:p>
        </p:txBody>
      </p:sp>
    </p:spTree>
    <p:extLst>
      <p:ext uri="{BB962C8B-B14F-4D97-AF65-F5344CB8AC3E}">
        <p14:creationId xmlns:p14="http://schemas.microsoft.com/office/powerpoint/2010/main" val="2696655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If you are reading this from the website,  this is one of a group of 12 courses aimed to build the knowledge and skills of adoptive parents. This unit looks at Life Journey Work for Adopters and should be looked at in conjunction with the NAS Life Journey Work Toolkit.  This can be found on www.adoptcymru.com/life-journey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It is recommended that you also look at the Child Development and the Attachment courses first since the information in them underpins this approach to Life Journey Work be referred to in those courses.</a:t>
            </a: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If delivering as a course, consider</a:t>
            </a:r>
          </a:p>
          <a:p>
            <a:pPr marL="180657" marR="0" lvl="0" indent="-180657" algn="l"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using an ICEBREAKER </a:t>
            </a:r>
          </a:p>
          <a:p>
            <a:pPr marL="180657" marR="0" lvl="0" indent="-180657" algn="l"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how you will deal with INTRODUCTIONS (of yourself and participants) – e.g. Round room, introducing one another, show of hands)</a:t>
            </a:r>
          </a:p>
          <a:p>
            <a:pPr marL="180657" marR="0" lvl="0" indent="-180657" algn="l"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Whether a REGISTER needs completion</a:t>
            </a:r>
          </a:p>
          <a:p>
            <a:pPr marL="180657" marR="0" lvl="0" indent="-180657" algn="l"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Whether BADGES will be used</a:t>
            </a:r>
          </a:p>
          <a:p>
            <a:pPr marL="180657" marR="0" lvl="0" indent="-180657" algn="l"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HOUSE-KEEPING/GROUND RULES (e.g. fire drill, fire exit, refreshments, parking, mobile phones, confidentiality, safe-guarding, let everyone speak, everyone is entitled to their opinion, timekeeping, opportunities to ask questions/discuss)</a:t>
            </a:r>
          </a:p>
          <a:p>
            <a:pPr marL="180657" marR="0" lvl="0" indent="-180657" algn="l"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Arrangements you will have in place if a participant becomes DISTRESSED or needs to leave the training room if they are finding the topic emotive</a:t>
            </a:r>
          </a:p>
          <a:p>
            <a:pPr marL="180657" marR="0" lvl="0" indent="-180657" algn="l" defTabSz="914400" rtl="0" eaLnBrk="1" fontAlgn="auto" latinLnBrk="0" hangingPunct="1">
              <a:lnSpc>
                <a:spcPct val="100000"/>
              </a:lnSpc>
              <a:spcBef>
                <a:spcPts val="0"/>
              </a:spcBef>
              <a:spcAft>
                <a:spcPts val="0"/>
              </a:spcAft>
              <a:buClrTx/>
              <a:buSzTx/>
              <a:buFontTx/>
              <a:buChar char="-"/>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If delivering on a one-to-one basis consider</a:t>
            </a:r>
          </a:p>
          <a:p>
            <a:pPr marL="180657" marR="0" lvl="0" indent="-180657" algn="l"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GROUND RULES (e.g. confidentiality, safe-guarding, everyone is entitled to their opinion, timekeeping)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Explain course in context of other 2 hour courses in the NAS online training suite and wider training/support available in Wales for adoptive families</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a:t>
            </a:fld>
            <a:endParaRPr lang="en-GB"/>
          </a:p>
        </p:txBody>
      </p:sp>
    </p:spTree>
    <p:extLst>
      <p:ext uri="{BB962C8B-B14F-4D97-AF65-F5344CB8AC3E}">
        <p14:creationId xmlns:p14="http://schemas.microsoft.com/office/powerpoint/2010/main" val="33600163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The materials to support this approach are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Framework</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 Planning checklist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Practice Guide &amp; Toolkit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Life Journey Work materials can be accessed  www.adoptcymru.com/life-journey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aim of the Good Practice Guidance and the Toolkit is to support social workers and other professionals across Wales to improve outcomes for children by ensuring that they have good quality Life Journey Work materials.  It sets out the various stages of a child's journey through the care planning system and what is considered best practice at each stage.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stages considered are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child becomes Looked After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Placement Order Granted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Linking and Matching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Transition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Placement and ongoing</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10</a:t>
            </a:fld>
            <a:endParaRPr lang="en-GB"/>
          </a:p>
        </p:txBody>
      </p:sp>
    </p:spTree>
    <p:extLst>
      <p:ext uri="{BB962C8B-B14F-4D97-AF65-F5344CB8AC3E}">
        <p14:creationId xmlns:p14="http://schemas.microsoft.com/office/powerpoint/2010/main" val="39357587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B37DC22-F622-44EA-8F1E-4178DF55D77F}" type="slidenum">
              <a:rPr lang="en-GB" smtClean="0"/>
              <a:t>11</a:t>
            </a:fld>
            <a:endParaRPr lang="en-GB"/>
          </a:p>
        </p:txBody>
      </p:sp>
    </p:spTree>
    <p:extLst>
      <p:ext uri="{BB962C8B-B14F-4D97-AF65-F5344CB8AC3E}">
        <p14:creationId xmlns:p14="http://schemas.microsoft.com/office/powerpoint/2010/main" val="16159732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National Adoption Service approach to Life Journey Work has been rolled out to Local Authorities across Wales.  Its based on a number of key principles that are intended to improve outcomes for children and to ensure that adopters have the materials they require to support children in building a coherent narrative of their past.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By starting LJW from the moment a child becomes looked after  it is hoped that thought will be given to the collection of informal memories, photos and memorabilia alongside the building of a chronology from the earliest stages.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LJW Toolkit aims to support practitioners in delivering good outcomes for children in this area.  Have a look at the LJW Planning Meeting Checklist which breaks down the tasks required into easy stages to help Life Journey Work become embedded into care planning from an early stage.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12</a:t>
            </a:fld>
            <a:endParaRPr lang="en-GB"/>
          </a:p>
        </p:txBody>
      </p:sp>
    </p:spTree>
    <p:extLst>
      <p:ext uri="{BB962C8B-B14F-4D97-AF65-F5344CB8AC3E}">
        <p14:creationId xmlns:p14="http://schemas.microsoft.com/office/powerpoint/2010/main" val="37922377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good practice expectation is that this will be done before Matching Panel for each child, thus ensuring that the Life Journey Work materials are then available at the point that the child is placed for adoption.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Good Practice Guide mirrors the Good Practice Framework- both are in the National Adoption Service Life Journey Work toolkit.</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13</a:t>
            </a:fld>
            <a:endParaRPr lang="en-GB"/>
          </a:p>
        </p:txBody>
      </p:sp>
    </p:spTree>
    <p:extLst>
      <p:ext uri="{BB962C8B-B14F-4D97-AF65-F5344CB8AC3E}">
        <p14:creationId xmlns:p14="http://schemas.microsoft.com/office/powerpoint/2010/main" val="37514804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smtClean="0">
                <a:ln>
                  <a:noFill/>
                </a:ln>
                <a:solidFill>
                  <a:prstClr val="black"/>
                </a:solidFill>
                <a:effectLst/>
                <a:uLnTx/>
                <a:uFillTx/>
                <a:latin typeface="+mn-lt"/>
                <a:ea typeface="+mn-ea"/>
                <a:cs typeface="+mn-cs"/>
              </a:rPr>
              <a:t>The Life Journey Work Good Practice Guide states that it is comprised of the following three components:</a:t>
            </a: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smtClean="0">
                <a:ln>
                  <a:noFill/>
                </a:ln>
                <a:solidFill>
                  <a:prstClr val="black"/>
                </a:solidFill>
                <a:effectLst/>
                <a:uLnTx/>
                <a:uFillTx/>
                <a:latin typeface="+mn-lt"/>
                <a:ea typeface="+mn-ea"/>
                <a:cs typeface="+mn-cs"/>
              </a:rPr>
              <a:t>Preparation work</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 this is in the form of direct work with children, aiding them to understand the reasons why they cannot live with their birth family, supporting them to process loss and prepare them for placement with an adoptive family.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smtClean="0">
                <a:ln>
                  <a:noFill/>
                </a:ln>
                <a:solidFill>
                  <a:prstClr val="black"/>
                </a:solidFill>
                <a:effectLst/>
                <a:uLnTx/>
                <a:uFillTx/>
                <a:latin typeface="+mn-lt"/>
                <a:ea typeface="+mn-ea"/>
                <a:cs typeface="+mn-cs"/>
              </a:rPr>
              <a:t>Direct Life Journey Work</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 Even very young children can be supported in creating Life Journey materials, such as a memory box and items for their Life Journey book, when supported in an age-appropriate way. Direct Life Journey Work builds on the important work that was done in the preparation stage.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smtClean="0">
                <a:ln>
                  <a:noFill/>
                </a:ln>
                <a:solidFill>
                  <a:prstClr val="black"/>
                </a:solidFill>
                <a:effectLst/>
                <a:uLnTx/>
                <a:uFillTx/>
                <a:latin typeface="+mn-lt"/>
                <a:ea typeface="+mn-ea"/>
                <a:cs typeface="+mn-cs"/>
              </a:rPr>
              <a:t>Life Journey materials</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 Every child should have information about their birth family, the reasons why he / she was Looked After and the reasons why she /he was placed for adoption. These materials will be given to Prospective Adopter/s at the time of placement, and it is expected that they will share them with their Child. Every child should also have a Later Life Letter, written by their Social Worker, providing further detail for when she / he reaches adolescence.</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EB37DC22-F622-44EA-8F1E-4178DF55D77F}" type="slidenum">
              <a:rPr lang="en-GB" smtClean="0"/>
              <a:t>14</a:t>
            </a:fld>
            <a:endParaRPr lang="en-GB"/>
          </a:p>
        </p:txBody>
      </p:sp>
    </p:spTree>
    <p:extLst>
      <p:ext uri="{BB962C8B-B14F-4D97-AF65-F5344CB8AC3E}">
        <p14:creationId xmlns:p14="http://schemas.microsoft.com/office/powerpoint/2010/main" val="30280668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B37DC22-F622-44EA-8F1E-4178DF55D77F}" type="slidenum">
              <a:rPr lang="en-GB" smtClean="0"/>
              <a:t>15</a:t>
            </a:fld>
            <a:endParaRPr lang="en-GB"/>
          </a:p>
        </p:txBody>
      </p:sp>
    </p:spTree>
    <p:extLst>
      <p:ext uri="{BB962C8B-B14F-4D97-AF65-F5344CB8AC3E}">
        <p14:creationId xmlns:p14="http://schemas.microsoft.com/office/powerpoint/2010/main" val="8290145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B37DC22-F622-44EA-8F1E-4178DF55D77F}" type="slidenum">
              <a:rPr lang="en-GB" smtClean="0"/>
              <a:t>16</a:t>
            </a:fld>
            <a:endParaRPr lang="en-GB"/>
          </a:p>
        </p:txBody>
      </p:sp>
    </p:spTree>
    <p:extLst>
      <p:ext uri="{BB962C8B-B14F-4D97-AF65-F5344CB8AC3E}">
        <p14:creationId xmlns:p14="http://schemas.microsoft.com/office/powerpoint/2010/main" val="3342300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People have different opinions as to how and what to share with children and when to do this. There are a number of things to consider when planning for sharing information with children, such as: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Considering what they remember and know already (or think they know)</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What their current age and level of understanding is (their level of understanding may be lower or higher than their chronological age)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How the information can be shared sensitively (look back again at slide 7)</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What their siblings know (if appropriate) and may have shared or are likely to share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How this information can be built upon as children grow older (so that as they enter adolescence and then adulthood they have a full understanding of their Life Journey information with no big surprises awaiting them).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1" i="0" u="none" strike="noStrike" kern="1200" cap="none" spc="0" normalizeH="0" baseline="0" noProof="0" dirty="0" smtClean="0">
                <a:ln>
                  <a:noFill/>
                </a:ln>
                <a:solidFill>
                  <a:prstClr val="black"/>
                </a:solidFill>
                <a:effectLst/>
                <a:uLnTx/>
                <a:uFillTx/>
                <a:latin typeface="+mn-lt"/>
                <a:ea typeface="+mn-ea"/>
                <a:cs typeface="+mn-cs"/>
              </a:rPr>
              <a:t>Later Life Letters </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are a good way to get information that can be used in Life Journey work.   They are letters that are written by professionals (at the time of the their adoption and they are addressed to the adult the child will grow into.  Professionals, for example midwives, teachers, health visitors, can be asked to provide anecdotes and stories of when they knew the adopted child.  It’s a nice way of obtaining this type of information.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Social workers with case responsibility are also asked to write a later life letter and this might include more factual information about the reasons a child came into care.  These letters can be read by the child when deemed appropriate by the Adoptive Parents and/ or used as a tool by the adopters when talking to the child about their background and history.  There is guidance within the toolkit about what can be included.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For example: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An explanation of why the Child came into care / was adopted and the reasons and actions that led up to this decision being made. This should include,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whenever possible, the people involved in this decision, and the facts at that time. It must be a true account of the process.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If the Child's birth parent expressed any wishes about the choice of adoptive parents these should be included, e.g. would like him/her to have a sibling.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Birth parents and other family members may also be encouraged to leave a later life letter for the child.  You can talk with the adoption service about whether you hang on to these or whether they remain in the child's file until such time that the child asks to access that file.  </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17</a:t>
            </a:fld>
            <a:endParaRPr lang="en-GB"/>
          </a:p>
        </p:txBody>
      </p:sp>
    </p:spTree>
    <p:extLst>
      <p:ext uri="{BB962C8B-B14F-4D97-AF65-F5344CB8AC3E}">
        <p14:creationId xmlns:p14="http://schemas.microsoft.com/office/powerpoint/2010/main" val="10805395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B37DC22-F622-44EA-8F1E-4178DF55D77F}" type="slidenum">
              <a:rPr lang="en-GB" smtClean="0"/>
              <a:t>18</a:t>
            </a:fld>
            <a:endParaRPr lang="en-GB"/>
          </a:p>
        </p:txBody>
      </p:sp>
    </p:spTree>
    <p:extLst>
      <p:ext uri="{BB962C8B-B14F-4D97-AF65-F5344CB8AC3E}">
        <p14:creationId xmlns:p14="http://schemas.microsoft.com/office/powerpoint/2010/main" val="20773317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There are lots of resources </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avliabe</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within the Toolkit as well as many books, websites </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etc</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 all offering help and advice.  You can also talk to the people who are working with your child about what resources they are using.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One of the tools within the NAS Toolkit is a Top Tips List.  This is summarised below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smtClean="0">
                <a:ln>
                  <a:noFill/>
                </a:ln>
                <a:solidFill>
                  <a:prstClr val="black"/>
                </a:solidFill>
                <a:effectLst/>
                <a:uLnTx/>
                <a:uFillTx/>
                <a:latin typeface="+mn-lt"/>
                <a:ea typeface="+mn-ea"/>
                <a:cs typeface="+mn-cs"/>
              </a:rPr>
              <a:t>Top Tips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These points are expanded in the Toolkit so have a read…..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Show your child that their birth family are on your mind too.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Tell the truth and tell it often!</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Be age appropriate.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Do not wait until they ask!</a:t>
            </a:r>
          </a:p>
          <a:p>
            <a:pPr marL="228600" marR="0" lvl="0" indent="-228600" algn="l" defTabSz="914400" rtl="0" eaLnBrk="1" fontAlgn="base" latinLnBrk="0" hangingPunct="1">
              <a:lnSpc>
                <a:spcPct val="100000"/>
              </a:lnSpc>
              <a:spcBef>
                <a:spcPts val="0"/>
              </a:spcBef>
              <a:spcAft>
                <a:spcPts val="0"/>
              </a:spcAft>
              <a:buClrTx/>
              <a:buSzTx/>
              <a:buFont typeface="+mj-lt"/>
              <a:buAutoNum type="arabicPeriod"/>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 Use life story books, later life letters and letter box contact. </a:t>
            </a:r>
          </a:p>
          <a:p>
            <a:pPr marL="228600" marR="0" lvl="0" indent="-228600" algn="l" defTabSz="914400" rtl="0" eaLnBrk="1" fontAlgn="base" latinLnBrk="0" hangingPunct="1">
              <a:lnSpc>
                <a:spcPct val="100000"/>
              </a:lnSpc>
              <a:spcBef>
                <a:spcPts val="0"/>
              </a:spcBef>
              <a:spcAft>
                <a:spcPts val="0"/>
              </a:spcAft>
              <a:buClrTx/>
              <a:buSzTx/>
              <a:buFont typeface="+mj-lt"/>
              <a:buAutoNum type="arabicPeriod"/>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Be aware of possible triggers</a:t>
            </a:r>
          </a:p>
          <a:p>
            <a:pPr marL="228600" marR="0" lvl="0" indent="-228600" algn="l" defTabSz="914400" rtl="0" eaLnBrk="1" fontAlgn="base" latinLnBrk="0" hangingPunct="1">
              <a:lnSpc>
                <a:spcPct val="100000"/>
              </a:lnSpc>
              <a:spcBef>
                <a:spcPts val="0"/>
              </a:spcBef>
              <a:spcAft>
                <a:spcPts val="0"/>
              </a:spcAft>
              <a:buClrTx/>
              <a:buSzTx/>
              <a:buFont typeface="+mj-lt"/>
              <a:buAutoNum type="arabicPeriod"/>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 Read adoption books to your child.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Be aware of eye contact when talking about sensitive issues.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Teach your child how to respond to questions about adoption.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Support groups for your adopted child.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There is also support about Telling Difficult Information in the Toolkit.  Do talk to others and get support for this.  It can be really hard to think about explaining events to your child when you may be upset about those events too.  It’s really important that when to talk to the child you can regulate your emotions so they feel ok about talking too.  That doesn’t mean that you can’t say that it makes you sad to talk about these things, just that children may try to protect you if they sense you are overwhelmed by your feelings.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There are so many books and resources out there – this course can only touch the tip of the iceberg!  There is also a lot of material on YouTube, adopters forums </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etc</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as well.   </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19</a:t>
            </a:fld>
            <a:endParaRPr lang="en-GB"/>
          </a:p>
        </p:txBody>
      </p:sp>
    </p:spTree>
    <p:extLst>
      <p:ext uri="{BB962C8B-B14F-4D97-AF65-F5344CB8AC3E}">
        <p14:creationId xmlns:p14="http://schemas.microsoft.com/office/powerpoint/2010/main" val="38973088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These courses may be useful for professionals but their primary audience is adopters, and their families.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We have tried to include sufficient information for those self learners looking at this on its own.  However if the material doesn’t seem to ask your adoptions support team for some help in getting to grips with the issues.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By its very nature a short course will never cover all that is known on a subject.  The courses have been developed by experienced social workers and adopters who have pooled their thinking about what might be useful.  There is always more to know, and some authors who will seem useful to you, others less so.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Try out some new thinking but if it’s not helpful ask other people for ideas and other training courses, books </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etc</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friends, colleagues, other adopters, helplines, your adoption support service.  By reading around you will come across someone who talks to your experience. </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2</a:t>
            </a:fld>
            <a:endParaRPr lang="en-GB"/>
          </a:p>
        </p:txBody>
      </p:sp>
    </p:spTree>
    <p:extLst>
      <p:ext uri="{BB962C8B-B14F-4D97-AF65-F5344CB8AC3E}">
        <p14:creationId xmlns:p14="http://schemas.microsoft.com/office/powerpoint/2010/main" val="13317246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smtClean="0">
                <a:ln>
                  <a:noFill/>
                </a:ln>
                <a:solidFill>
                  <a:prstClr val="black"/>
                </a:solidFill>
                <a:effectLst/>
                <a:uLnTx/>
                <a:uFillTx/>
                <a:latin typeface="+mn-lt"/>
                <a:ea typeface="+mn-ea"/>
                <a:cs typeface="+mn-cs"/>
              </a:rPr>
              <a:t>Activity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Have a look at “Metaphorical Stories” by Katie Wrench.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What messages were there for the child?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What are your thoughts on this story?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Did you find it useful?</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20</a:t>
            </a:fld>
            <a:endParaRPr lang="en-GB"/>
          </a:p>
        </p:txBody>
      </p:sp>
    </p:spTree>
    <p:extLst>
      <p:ext uri="{BB962C8B-B14F-4D97-AF65-F5344CB8AC3E}">
        <p14:creationId xmlns:p14="http://schemas.microsoft.com/office/powerpoint/2010/main" val="18333881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David Brodzinsky (www.nationalcenteronadoptionandpermanency.net/david-brodzinsky-phd) identifies the developmental stages and the changing needs that children have for information as they grow up and on into adulthood.  For example, he says “preschool children have a limited ability to understand the meaning and implications of their family status”.  Whilst their understanding might be limited, they will, overall, have a positive view about being adopted.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By 6 or 7 Brodzinsky identifies that children will have developed a more realistic understanding  of what adoption means for them and they will also start become aware of any differences with their peers.  This might result in them becoming more ambivalent about adoption and having confused feelings about identify and family relationships.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Children’s understanding of the issues deepens as they move through adolescence and so does the complexity of their thinking.  In adolescence they are more likely to think about their birth family and the issues that led to the adoption, how they are doing now etc.  They might also question their identity as an adopted adult, and the issues that arise from them out of this, alongside questions about family relationships.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So don’t lose heart if children who seem settled, become less settled – it’s not uncommon.  Just remember that you are still able to access help and support.  </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21</a:t>
            </a:fld>
            <a:endParaRPr lang="en-GB"/>
          </a:p>
        </p:txBody>
      </p:sp>
    </p:spTree>
    <p:extLst>
      <p:ext uri="{BB962C8B-B14F-4D97-AF65-F5344CB8AC3E}">
        <p14:creationId xmlns:p14="http://schemas.microsoft.com/office/powerpoint/2010/main" val="30828313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All adoptive families are entitled to contact their adoption team for support and this might take the form of</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Informal discussions </a:t>
            </a:r>
            <a:endParaRPr kumimoji="0" lang="en-GB" sz="1050" b="0" i="0" u="none" strike="noStrike" kern="1200" cap="none" spc="0" normalizeH="0" baseline="0" noProof="0" dirty="0" smtClean="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Direct work </a:t>
            </a:r>
            <a:endParaRPr kumimoji="0" lang="en-GB" sz="1050" b="0" i="0" u="none" strike="noStrike" kern="1200" cap="none" spc="0" normalizeH="0" baseline="0" noProof="0" dirty="0" smtClean="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Building the Life Journey narrative of the adoptive family</a:t>
            </a:r>
            <a:endParaRPr kumimoji="0" lang="en-GB" sz="1050" b="0" i="0" u="none" strike="noStrike" kern="1200" cap="none" spc="0" normalizeH="0" baseline="0" noProof="0" dirty="0" smtClean="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Therapeutic LJW – this might be needed again, even if it happened when children were younger.</a:t>
            </a:r>
            <a:endParaRPr kumimoji="0" lang="en-GB" sz="1050" b="0" i="0" u="none" strike="noStrike" kern="1200" cap="none" spc="0" normalizeH="0" baseline="0" noProof="0" dirty="0" smtClean="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Further information gathering from Birth Family </a:t>
            </a:r>
            <a:endParaRPr kumimoji="0" lang="en-GB" sz="1050" b="0" i="0" u="none" strike="noStrike" kern="1200" cap="none" spc="0" normalizeH="0" baseline="0" noProof="0" dirty="0" smtClean="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Training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1" u="none" strike="noStrike" kern="1200" cap="none" spc="0" normalizeH="0" baseline="0" noProof="0" dirty="0" smtClean="0">
                <a:ln>
                  <a:noFill/>
                </a:ln>
                <a:solidFill>
                  <a:prstClr val="black"/>
                </a:solidFill>
                <a:effectLst/>
                <a:uLnTx/>
                <a:uFillTx/>
                <a:latin typeface="+mn-lt"/>
                <a:ea typeface="+mn-ea"/>
                <a:cs typeface="+mn-cs"/>
              </a:rPr>
              <a:t> </a:t>
            </a:r>
            <a:r>
              <a:rPr kumimoji="0" lang="en-GB" sz="1000" b="0" i="0" u="none" strike="noStrike" kern="1200" cap="none" spc="0" normalizeH="0" baseline="0" noProof="0" dirty="0" smtClean="0">
                <a:ln>
                  <a:noFill/>
                </a:ln>
                <a:solidFill>
                  <a:prstClr val="black"/>
                </a:solidFill>
                <a:effectLst/>
                <a:uLnTx/>
                <a:uFillTx/>
                <a:latin typeface="+mn-lt"/>
                <a:ea typeface="+mn-ea"/>
                <a:cs typeface="+mn-cs"/>
              </a:rPr>
              <a:t>(National Adoption Service Life Journey Work Good Practice Guide) </a:t>
            </a:r>
            <a:endParaRPr kumimoji="0" lang="en-GB" sz="1050" b="0" i="1"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Alongside accessing support from the adoption service, you can also access the advice and information services listed as part of this presentation (AUK and AFA </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Cymru</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and find opportunities to talk with other adopters. </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22</a:t>
            </a:fld>
            <a:endParaRPr lang="en-GB"/>
          </a:p>
        </p:txBody>
      </p:sp>
    </p:spTree>
    <p:extLst>
      <p:ext uri="{BB962C8B-B14F-4D97-AF65-F5344CB8AC3E}">
        <p14:creationId xmlns:p14="http://schemas.microsoft.com/office/powerpoint/2010/main" val="15609162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23</a:t>
            </a:fld>
            <a:endParaRPr lang="en-GB"/>
          </a:p>
        </p:txBody>
      </p:sp>
    </p:spTree>
    <p:extLst>
      <p:ext uri="{BB962C8B-B14F-4D97-AF65-F5344CB8AC3E}">
        <p14:creationId xmlns:p14="http://schemas.microsoft.com/office/powerpoint/2010/main" val="5268204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There is further information in the Life Journey Work Toolkit that explains the importance of Life Journey Work and how it can help children. This includes a literature review of Life Journey Work, which is also sometimes referred to as Life Story Work.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Life Journey Work Toolkit can be accessed at www.adoptcymru.com/life-journey</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3</a:t>
            </a:fld>
            <a:endParaRPr lang="en-GB"/>
          </a:p>
        </p:txBody>
      </p:sp>
    </p:spTree>
    <p:extLst>
      <p:ext uri="{BB962C8B-B14F-4D97-AF65-F5344CB8AC3E}">
        <p14:creationId xmlns:p14="http://schemas.microsoft.com/office/powerpoint/2010/main" val="34174495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Life Journey conversations are vital to an adoptive child’s well being, but this task can seem daunting for parents if they do not feel adequately equipped and supported.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National Adoption Service Life Journey Work Good Practice Guide and Toolkit have been designed to support families and to inform them of what they can expect from Social Workers in the way of Life Journey Work information and support so do have a look at it.  It can also be helpful to discuss any concerns you have with the adoption service and , if possible, other adopters.  It’s really common for people to feel anxious about doing this when they are thinking about it, however most adopters find that it just becomes another dimension of their parenting.  </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4</a:t>
            </a:fld>
            <a:endParaRPr lang="en-GB"/>
          </a:p>
        </p:txBody>
      </p:sp>
    </p:spTree>
    <p:extLst>
      <p:ext uri="{BB962C8B-B14F-4D97-AF65-F5344CB8AC3E}">
        <p14:creationId xmlns:p14="http://schemas.microsoft.com/office/powerpoint/2010/main" val="27105405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terms Life Story and Life Journey are often used interchangeably.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It is widely accepted that all children who are unable to be cared for by their birth families need to have an understanding of their family history and of their unique journey.  Life Journey Work is designed to help a child make sense of their past and understand their current situation in order to help them to move into the future.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Life Journey Work should support the child’s identity, promote self-esteem, help give the child a sense of belonging, wellbeing and support good mental health.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It provides an opportunity for children to have factual information about past events and to help them preserve memories.  It also provide an opportunity and a structure for the child to explore their emotions and talk about painful issues and to start to build what's called a coherent narrative about their past.  This means providing them with clear information and explanations about what's happened in an age appropriate way, and doing so in a way that enables them to reflect on this information and the feelings that arise.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Getting adopters involved in doing this work has two benefits.  Firstly it ensures that any final Life Journey books are written and presented in ways that feel comfortable to the adoptive family.  Some adopters have told NAS that the Life storey Books they have been given don’t get used if they use words are the ones they would use in their family.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Secondly, undertaking Life Journey work should be a therapeutic process, i.e. it should help children come to terms with past events and build a coherent narrative about their past its significance for them going forward.  Without this Life Journey work becomes a way of ensuring there is a record of some key events, but that’s it.  In order to process their feelings about what's happened, children need to explore their past and make sense of their feelings – they need to do this work with someone who they trust.   Remember that attachment stuff – when children feel secure they are free to explore – it’s the same here.  That means that adopters , and foster carers before you, are great people for helping children do this work.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We also know that children's understanding of what's happened to them changes as they get older.  As our brains develop through childhood so does our capacity to think and reflect.  Children therefore need to re work their understanding of past events as they get older and start to ask different types of questions.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Finally, we know that doing this work together can help develop the relationship between an adoptive parent and their child(</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ren</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5</a:t>
            </a:fld>
            <a:endParaRPr lang="en-GB"/>
          </a:p>
        </p:txBody>
      </p:sp>
    </p:spTree>
    <p:extLst>
      <p:ext uri="{BB962C8B-B14F-4D97-AF65-F5344CB8AC3E}">
        <p14:creationId xmlns:p14="http://schemas.microsoft.com/office/powerpoint/2010/main" val="29080191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B37DC22-F622-44EA-8F1E-4178DF55D77F}" type="slidenum">
              <a:rPr lang="en-GB" smtClean="0"/>
              <a:t>6</a:t>
            </a:fld>
            <a:endParaRPr lang="en-GB"/>
          </a:p>
        </p:txBody>
      </p:sp>
    </p:spTree>
    <p:extLst>
      <p:ext uri="{BB962C8B-B14F-4D97-AF65-F5344CB8AC3E}">
        <p14:creationId xmlns:p14="http://schemas.microsoft.com/office/powerpoint/2010/main" val="29494459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smtClean="0">
                <a:ln>
                  <a:noFill/>
                </a:ln>
                <a:solidFill>
                  <a:prstClr val="black"/>
                </a:solidFill>
                <a:effectLst/>
                <a:uLnTx/>
                <a:uFillTx/>
                <a:latin typeface="+mn-lt"/>
                <a:ea typeface="+mn-ea"/>
                <a:cs typeface="+mn-cs"/>
              </a:rPr>
              <a:t>Discussion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In groups consider the following questions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Are you aware of any messages that you received as a child that impacts on who you are today?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Are you aware of messages that your child(</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ren</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received?  How do you think this impacts on them today?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If you are looking at these materials on your own, have a think about these questions – what issues do they raise?  Are there others you can discuss your thoughts and feelings with?  Sometimes putting yourself into the child's shoes can be upsetting, so make sure you talk it through with someone. </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7</a:t>
            </a:fld>
            <a:endParaRPr lang="en-GB"/>
          </a:p>
        </p:txBody>
      </p:sp>
    </p:spTree>
    <p:extLst>
      <p:ext uri="{BB962C8B-B14F-4D97-AF65-F5344CB8AC3E}">
        <p14:creationId xmlns:p14="http://schemas.microsoft.com/office/powerpoint/2010/main" val="2704918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Good Life Journey information does this implicitly rather than explicitly.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For example, telling someone they are loveable is often not enough, giving positive messages such as how wonderful, funny and clever they are provides a much more solid basis for believing one is lovable.  This also links to some of the ideas discussed in other courses about therapeutic re-parenting approaches.  </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8</a:t>
            </a:fld>
            <a:endParaRPr lang="en-GB"/>
          </a:p>
        </p:txBody>
      </p:sp>
    </p:spTree>
    <p:extLst>
      <p:ext uri="{BB962C8B-B14F-4D97-AF65-F5344CB8AC3E}">
        <p14:creationId xmlns:p14="http://schemas.microsoft.com/office/powerpoint/2010/main" val="9367868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smtClean="0">
                <a:ln>
                  <a:noFill/>
                </a:ln>
                <a:solidFill>
                  <a:prstClr val="black"/>
                </a:solidFill>
                <a:effectLst/>
                <a:uLnTx/>
                <a:uFillTx/>
                <a:latin typeface="+mn-lt"/>
                <a:ea typeface="+mn-ea"/>
                <a:cs typeface="+mn-cs"/>
              </a:rPr>
              <a:t>The NAS Vision Statement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smtClean="0">
                <a:ln>
                  <a:noFill/>
                </a:ln>
                <a:solidFill>
                  <a:prstClr val="black"/>
                </a:solidFill>
                <a:effectLst/>
                <a:uLnTx/>
                <a:uFillTx/>
                <a:latin typeface="+mn-lt"/>
                <a:ea typeface="+mn-ea"/>
                <a:cs typeface="+mn-cs"/>
              </a:rPr>
              <a:t>All children in </a:t>
            </a:r>
            <a:r>
              <a:rPr kumimoji="0" lang="en-GB" sz="2400" b="0" i="0" u="none" strike="noStrike" kern="1200" cap="none" spc="0" normalizeH="0" baseline="0" noProof="0" dirty="0" smtClean="0">
                <a:ln>
                  <a:noFill/>
                </a:ln>
                <a:solidFill>
                  <a:prstClr val="black"/>
                </a:solidFill>
                <a:effectLst/>
                <a:uLnTx/>
                <a:uFillTx/>
                <a:latin typeface="+mn-lt"/>
                <a:ea typeface="+mn-ea"/>
                <a:cs typeface="+mn-cs"/>
              </a:rPr>
              <a:t>Wales</a:t>
            </a:r>
            <a:r>
              <a:rPr kumimoji="0" lang="en-GB" sz="1800" b="0" i="0" u="none" strike="noStrike" kern="1200" cap="none" spc="0" normalizeH="0" baseline="0" noProof="0" dirty="0" smtClean="0">
                <a:ln>
                  <a:noFill/>
                </a:ln>
                <a:solidFill>
                  <a:prstClr val="black"/>
                </a:solidFill>
                <a:effectLst/>
                <a:uLnTx/>
                <a:uFillTx/>
                <a:latin typeface="+mn-lt"/>
                <a:ea typeface="+mn-ea"/>
                <a:cs typeface="+mn-cs"/>
              </a:rPr>
              <a:t>, who are unable to be cared for by their birth families, need to have an understanding of their family history and of their unique journey.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smtClean="0">
                <a:ln>
                  <a:noFill/>
                </a:ln>
                <a:solidFill>
                  <a:prstClr val="black"/>
                </a:solidFill>
                <a:effectLst/>
                <a:uLnTx/>
                <a:uFillTx/>
                <a:latin typeface="+mn-lt"/>
                <a:ea typeface="+mn-ea"/>
                <a:cs typeface="+mn-cs"/>
              </a:rPr>
              <a:t>Life Journey Work (LJW) is designed to help a Child make sense of their past and understand their current situation in order to help them to move into the future.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smtClean="0">
                <a:ln>
                  <a:noFill/>
                </a:ln>
                <a:solidFill>
                  <a:prstClr val="black"/>
                </a:solidFill>
                <a:effectLst/>
                <a:uLnTx/>
                <a:uFillTx/>
                <a:latin typeface="+mn-lt"/>
                <a:ea typeface="+mn-ea"/>
                <a:cs typeface="+mn-cs"/>
              </a:rPr>
              <a:t>LJW should support the Child’s identity, promote self-esteem, help give the Child a sense of belonging, wellbeing and support good mental health.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The NAS Life Journey Work Framework and Toolkit has been developed alongside practitioners, adopters and young people.  This approach, which has been adopted across Wales, aims to achieve better outcomes for children and their families by: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Providing a clear framework for practitioners and families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Clarifying what families can expect – greater involvement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Identifying materials that can support practitioners with Life Journey Work.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 key target for the regional adoption services and the Voluntary Adoption Agencies is: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smtClean="0">
                <a:ln>
                  <a:noFill/>
                </a:ln>
                <a:solidFill>
                  <a:prstClr val="black"/>
                </a:solidFill>
                <a:effectLst/>
                <a:uLnTx/>
                <a:uFillTx/>
                <a:latin typeface="+mn-lt"/>
                <a:ea typeface="+mn-ea"/>
                <a:cs typeface="+mn-cs"/>
              </a:rPr>
              <a:t>No match will be approved unless the Adoption Panel have seen evidence that life journey work is underway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And this target is monitored by all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If you find that your child does not have adequate Life Journey Work information you can request this.  This can be done by contacting the adoption team where you live, if your child’s Adoption Order was granted 3 or more years ago, or the adoption team that placed your child, if an Adoption Order is less than 3 years old.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If an Adoption Order is yet to be granted and you are having difficulty obtain Life Journey Work information you should raise this with your Adoption Social Worker.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You may also find it useful to raise this with your Child’s Independent Reviewing Officer in the Adoption Reviews, as she / he has a responsibility for checking that this is done. There is a LJW Planning Meeting Checklist within the  LJW Toolkit which is intended to help social workers plan this work and get the appropriate people involved.</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EB37DC22-F622-44EA-8F1E-4178DF55D77F}" type="slidenum">
              <a:rPr lang="en-GB" smtClean="0"/>
              <a:t>9</a:t>
            </a:fld>
            <a:endParaRPr lang="en-GB"/>
          </a:p>
        </p:txBody>
      </p:sp>
    </p:spTree>
    <p:extLst>
      <p:ext uri="{BB962C8B-B14F-4D97-AF65-F5344CB8AC3E}">
        <p14:creationId xmlns:p14="http://schemas.microsoft.com/office/powerpoint/2010/main" val="24093246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EAF3BAD-B324-4F92-AB2A-D1C91D858C98}" type="datetime1">
              <a:rPr lang="en-GB" smtClean="0"/>
              <a:t>09/06/2020</a:t>
            </a:fld>
            <a:endParaRPr lang="en-GB"/>
          </a:p>
        </p:txBody>
      </p:sp>
      <p:sp>
        <p:nvSpPr>
          <p:cNvPr id="5" name="Footer Placeholder 4"/>
          <p:cNvSpPr>
            <a:spLocks noGrp="1"/>
          </p:cNvSpPr>
          <p:nvPr>
            <p:ph type="ftr" sz="quarter" idx="11"/>
          </p:nvPr>
        </p:nvSpPr>
        <p:spPr/>
        <p:txBody>
          <a:bodyPr/>
          <a:lstStyle/>
          <a:p>
            <a:r>
              <a:rPr lang="en-GB" smtClean="0"/>
              <a:t>Achieving More Together / Cyflawni Mwy Gyda'n Gilydd</a:t>
            </a:r>
            <a:endParaRPr lang="en-GB"/>
          </a:p>
        </p:txBody>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2512806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A5F68A9-223E-42D3-9A34-1399C22DB5F7}" type="datetime1">
              <a:rPr lang="en-GB" smtClean="0"/>
              <a:t>09/06/2020</a:t>
            </a:fld>
            <a:endParaRPr lang="en-GB"/>
          </a:p>
        </p:txBody>
      </p:sp>
      <p:sp>
        <p:nvSpPr>
          <p:cNvPr id="5" name="Footer Placeholder 4"/>
          <p:cNvSpPr>
            <a:spLocks noGrp="1"/>
          </p:cNvSpPr>
          <p:nvPr>
            <p:ph type="ftr" sz="quarter" idx="11"/>
          </p:nvPr>
        </p:nvSpPr>
        <p:spPr/>
        <p:txBody>
          <a:bodyPr/>
          <a:lstStyle/>
          <a:p>
            <a:r>
              <a:rPr lang="en-GB" smtClean="0"/>
              <a:t>Achieving More Together / Cyflawni Mwy Gyda'n Gilydd</a:t>
            </a:r>
            <a:endParaRPr lang="en-GB"/>
          </a:p>
        </p:txBody>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1875392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5BA3A5A-1500-42FB-8B8B-29404D7F76A5}" type="datetime1">
              <a:rPr lang="en-GB" smtClean="0"/>
              <a:t>09/06/2020</a:t>
            </a:fld>
            <a:endParaRPr lang="en-GB"/>
          </a:p>
        </p:txBody>
      </p:sp>
      <p:sp>
        <p:nvSpPr>
          <p:cNvPr id="5" name="Footer Placeholder 4"/>
          <p:cNvSpPr>
            <a:spLocks noGrp="1"/>
          </p:cNvSpPr>
          <p:nvPr>
            <p:ph type="ftr" sz="quarter" idx="11"/>
          </p:nvPr>
        </p:nvSpPr>
        <p:spPr/>
        <p:txBody>
          <a:bodyPr/>
          <a:lstStyle/>
          <a:p>
            <a:r>
              <a:rPr lang="en-GB" smtClean="0"/>
              <a:t>Achieving More Together / Cyflawni Mwy Gyda'n Gilydd</a:t>
            </a:r>
            <a:endParaRPr lang="en-GB"/>
          </a:p>
        </p:txBody>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311864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F2869B4-C881-4501-9FA4-5BAB34B4F170}" type="datetime1">
              <a:rPr lang="en-GB" smtClean="0"/>
              <a:t>09/06/2020</a:t>
            </a:fld>
            <a:endParaRPr lang="en-GB"/>
          </a:p>
        </p:txBody>
      </p:sp>
      <p:sp>
        <p:nvSpPr>
          <p:cNvPr id="5" name="Footer Placeholder 4"/>
          <p:cNvSpPr>
            <a:spLocks noGrp="1"/>
          </p:cNvSpPr>
          <p:nvPr>
            <p:ph type="ftr" sz="quarter" idx="11"/>
          </p:nvPr>
        </p:nvSpPr>
        <p:spPr/>
        <p:txBody>
          <a:bodyPr/>
          <a:lstStyle/>
          <a:p>
            <a:r>
              <a:rPr lang="en-GB" smtClean="0"/>
              <a:t>Achieving More Together / Cyflawni Mwy Gyda'n Gilydd</a:t>
            </a:r>
            <a:endParaRPr lang="en-GB"/>
          </a:p>
        </p:txBody>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3411771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60EDFEF-D12F-4397-B8DE-0EF8A1400350}" type="datetime1">
              <a:rPr lang="en-GB" smtClean="0"/>
              <a:t>09/06/2020</a:t>
            </a:fld>
            <a:endParaRPr lang="en-GB"/>
          </a:p>
        </p:txBody>
      </p:sp>
      <p:sp>
        <p:nvSpPr>
          <p:cNvPr id="5" name="Footer Placeholder 4"/>
          <p:cNvSpPr>
            <a:spLocks noGrp="1"/>
          </p:cNvSpPr>
          <p:nvPr>
            <p:ph type="ftr" sz="quarter" idx="11"/>
          </p:nvPr>
        </p:nvSpPr>
        <p:spPr/>
        <p:txBody>
          <a:bodyPr/>
          <a:lstStyle/>
          <a:p>
            <a:r>
              <a:rPr lang="en-GB" smtClean="0"/>
              <a:t>Achieving More Together / Cyflawni Mwy Gyda'n Gilydd</a:t>
            </a:r>
            <a:endParaRPr lang="en-GB"/>
          </a:p>
        </p:txBody>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3804253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7C450A9-5FB2-4CAC-88A9-D8A7778E1B6E}" type="datetime1">
              <a:rPr lang="en-GB" smtClean="0"/>
              <a:t>09/06/2020</a:t>
            </a:fld>
            <a:endParaRPr lang="en-GB"/>
          </a:p>
        </p:txBody>
      </p:sp>
      <p:sp>
        <p:nvSpPr>
          <p:cNvPr id="6" name="Footer Placeholder 5"/>
          <p:cNvSpPr>
            <a:spLocks noGrp="1"/>
          </p:cNvSpPr>
          <p:nvPr>
            <p:ph type="ftr" sz="quarter" idx="11"/>
          </p:nvPr>
        </p:nvSpPr>
        <p:spPr/>
        <p:txBody>
          <a:bodyPr/>
          <a:lstStyle/>
          <a:p>
            <a:r>
              <a:rPr lang="en-GB" smtClean="0"/>
              <a:t>Achieving More Together / Cyflawni Mwy Gyda'n Gilydd</a:t>
            </a:r>
            <a:endParaRPr lang="en-GB"/>
          </a:p>
        </p:txBody>
      </p:sp>
      <p:sp>
        <p:nvSpPr>
          <p:cNvPr id="7" name="Slide Number Placeholder 6"/>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2181590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C9BDEF8-8BB1-4208-87AA-213224F34F7A}" type="datetime1">
              <a:rPr lang="en-GB" smtClean="0"/>
              <a:t>09/06/2020</a:t>
            </a:fld>
            <a:endParaRPr lang="en-GB"/>
          </a:p>
        </p:txBody>
      </p:sp>
      <p:sp>
        <p:nvSpPr>
          <p:cNvPr id="8" name="Footer Placeholder 7"/>
          <p:cNvSpPr>
            <a:spLocks noGrp="1"/>
          </p:cNvSpPr>
          <p:nvPr>
            <p:ph type="ftr" sz="quarter" idx="11"/>
          </p:nvPr>
        </p:nvSpPr>
        <p:spPr/>
        <p:txBody>
          <a:bodyPr/>
          <a:lstStyle/>
          <a:p>
            <a:r>
              <a:rPr lang="en-GB" smtClean="0"/>
              <a:t>Achieving More Together / Cyflawni Mwy Gyda'n Gilydd</a:t>
            </a:r>
            <a:endParaRPr lang="en-GB"/>
          </a:p>
        </p:txBody>
      </p:sp>
      <p:sp>
        <p:nvSpPr>
          <p:cNvPr id="9" name="Slide Number Placeholder 8"/>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3807522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C4A0C23-8FB9-497C-87BF-305A22A27AB7}" type="datetime1">
              <a:rPr lang="en-GB" smtClean="0"/>
              <a:t>09/06/2020</a:t>
            </a:fld>
            <a:endParaRPr lang="en-GB"/>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
        <p:nvSpPr>
          <p:cNvPr id="5" name="Slide Number Placeholder 4"/>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459295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B9477E-ACAA-4D33-87BD-E6E1638542B3}" type="datetime1">
              <a:rPr lang="en-GB" smtClean="0"/>
              <a:t>09/06/2020</a:t>
            </a:fld>
            <a:endParaRPr lang="en-GB"/>
          </a:p>
        </p:txBody>
      </p:sp>
      <p:sp>
        <p:nvSpPr>
          <p:cNvPr id="3" name="Footer Placeholder 2"/>
          <p:cNvSpPr>
            <a:spLocks noGrp="1"/>
          </p:cNvSpPr>
          <p:nvPr>
            <p:ph type="ftr" sz="quarter" idx="11"/>
          </p:nvPr>
        </p:nvSpPr>
        <p:spPr/>
        <p:txBody>
          <a:bodyPr/>
          <a:lstStyle/>
          <a:p>
            <a:r>
              <a:rPr lang="en-GB" smtClean="0"/>
              <a:t>Achieving More Together / Cyflawni Mwy Gyda'n Gilydd</a:t>
            </a:r>
            <a:endParaRPr lang="en-GB"/>
          </a:p>
        </p:txBody>
      </p:sp>
      <p:sp>
        <p:nvSpPr>
          <p:cNvPr id="4" name="Slide Number Placeholder 3"/>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3868950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E866DB3-95CA-4C18-B705-89658A5F2E62}" type="datetime1">
              <a:rPr lang="en-GB" smtClean="0"/>
              <a:t>09/06/2020</a:t>
            </a:fld>
            <a:endParaRPr lang="en-GB"/>
          </a:p>
        </p:txBody>
      </p:sp>
      <p:sp>
        <p:nvSpPr>
          <p:cNvPr id="6" name="Footer Placeholder 5"/>
          <p:cNvSpPr>
            <a:spLocks noGrp="1"/>
          </p:cNvSpPr>
          <p:nvPr>
            <p:ph type="ftr" sz="quarter" idx="11"/>
          </p:nvPr>
        </p:nvSpPr>
        <p:spPr/>
        <p:txBody>
          <a:bodyPr/>
          <a:lstStyle/>
          <a:p>
            <a:r>
              <a:rPr lang="en-GB" smtClean="0"/>
              <a:t>Achieving More Together / Cyflawni Mwy Gyda'n Gilydd</a:t>
            </a:r>
            <a:endParaRPr lang="en-GB"/>
          </a:p>
        </p:txBody>
      </p:sp>
      <p:sp>
        <p:nvSpPr>
          <p:cNvPr id="7" name="Slide Number Placeholder 6"/>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2884580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69CAB36-188F-49CE-B43D-598E0A07D0ED}" type="datetime1">
              <a:rPr lang="en-GB" smtClean="0"/>
              <a:t>09/06/2020</a:t>
            </a:fld>
            <a:endParaRPr lang="en-GB"/>
          </a:p>
        </p:txBody>
      </p:sp>
      <p:sp>
        <p:nvSpPr>
          <p:cNvPr id="6" name="Footer Placeholder 5"/>
          <p:cNvSpPr>
            <a:spLocks noGrp="1"/>
          </p:cNvSpPr>
          <p:nvPr>
            <p:ph type="ftr" sz="quarter" idx="11"/>
          </p:nvPr>
        </p:nvSpPr>
        <p:spPr/>
        <p:txBody>
          <a:bodyPr/>
          <a:lstStyle/>
          <a:p>
            <a:r>
              <a:rPr lang="en-GB" smtClean="0"/>
              <a:t>Achieving More Together / Cyflawni Mwy Gyda'n Gilydd</a:t>
            </a:r>
            <a:endParaRPr lang="en-GB"/>
          </a:p>
        </p:txBody>
      </p:sp>
      <p:sp>
        <p:nvSpPr>
          <p:cNvPr id="7" name="Slide Number Placeholder 6"/>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2612203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583AF3-A9B5-46AF-A1F3-2CE79431FE0E}" type="datetime1">
              <a:rPr lang="en-GB" smtClean="0"/>
              <a:t>09/06/2020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Achieving More Together / Cyflawni Mwy Gyda'n Gilydd</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B4C5C4-21AA-465A-AE8A-3EDEA25EC1F5}" type="slidenum">
              <a:rPr lang="en-GB" smtClean="0"/>
              <a:t>‹#›</a:t>
            </a:fld>
            <a:endParaRPr lang="en-GB"/>
          </a:p>
        </p:txBody>
      </p:sp>
    </p:spTree>
    <p:extLst>
      <p:ext uri="{BB962C8B-B14F-4D97-AF65-F5344CB8AC3E}">
        <p14:creationId xmlns:p14="http://schemas.microsoft.com/office/powerpoint/2010/main" val="34310498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descr="C:\Users\c000707\AppData\Local\Microsoft\Windows\Temporary Internet Files\Content.Outlook\04K933QQ\Small logo cmyk.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2556000" y="540000"/>
            <a:ext cx="6608752" cy="4320000"/>
          </a:xfrm>
          <a:prstGeom prst="rect">
            <a:avLst/>
          </a:prstGeom>
          <a:noFill/>
          <a:ln>
            <a:noFill/>
          </a:ln>
        </p:spPr>
      </p:pic>
      <p:sp>
        <p:nvSpPr>
          <p:cNvPr id="7" name="Rectangle 6"/>
          <p:cNvSpPr/>
          <p:nvPr/>
        </p:nvSpPr>
        <p:spPr>
          <a:xfrm>
            <a:off x="1512000" y="5256000"/>
            <a:ext cx="9777046" cy="1077218"/>
          </a:xfrm>
          <a:prstGeom prst="rect">
            <a:avLst/>
          </a:prstGeom>
        </p:spPr>
        <p:txBody>
          <a:bodyPr wrap="squar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200" b="1" i="0" u="none" strike="noStrike" kern="0" cap="none" spc="0" normalizeH="0" baseline="0" noProof="0" dirty="0" smtClean="0">
                <a:ln>
                  <a:noFill/>
                </a:ln>
                <a:solidFill>
                  <a:srgbClr val="8064A2">
                    <a:lumMod val="75000"/>
                  </a:srgbClr>
                </a:solidFill>
                <a:effectLst/>
                <a:uLnTx/>
                <a:uFillTx/>
              </a:rPr>
              <a:t>Achieving More Together / </a:t>
            </a:r>
            <a:r>
              <a:rPr kumimoji="0" lang="en-GB" sz="3200" b="1" i="0" u="none" strike="noStrike" kern="0" cap="none" spc="0" normalizeH="0" baseline="0" noProof="0" dirty="0" err="1" smtClean="0">
                <a:ln>
                  <a:noFill/>
                </a:ln>
                <a:solidFill>
                  <a:srgbClr val="604A7B"/>
                </a:solidFill>
                <a:effectLst/>
                <a:uLnTx/>
                <a:uFillTx/>
              </a:rPr>
              <a:t>Cyflawni</a:t>
            </a:r>
            <a:r>
              <a:rPr kumimoji="0" lang="en-GB" sz="3200" b="1" i="0" u="none" strike="noStrike" kern="0" cap="none" spc="0" normalizeH="0" baseline="0" noProof="0" dirty="0" smtClean="0">
                <a:ln>
                  <a:noFill/>
                </a:ln>
                <a:solidFill>
                  <a:srgbClr val="604A7B"/>
                </a:solidFill>
                <a:effectLst/>
                <a:uLnTx/>
                <a:uFillTx/>
              </a:rPr>
              <a:t> </a:t>
            </a:r>
            <a:r>
              <a:rPr kumimoji="0" lang="en-GB" sz="3200" b="1" i="0" u="none" strike="noStrike" kern="0" cap="none" spc="0" normalizeH="0" baseline="0" noProof="0" dirty="0" err="1" smtClean="0">
                <a:ln>
                  <a:noFill/>
                </a:ln>
                <a:solidFill>
                  <a:srgbClr val="604A7B"/>
                </a:solidFill>
                <a:effectLst/>
                <a:uLnTx/>
                <a:uFillTx/>
              </a:rPr>
              <a:t>Mwy</a:t>
            </a:r>
            <a:r>
              <a:rPr kumimoji="0" lang="en-GB" sz="3200" b="1" i="0" u="none" strike="noStrike" kern="0" cap="none" spc="0" normalizeH="0" baseline="0" noProof="0" dirty="0" smtClean="0">
                <a:ln>
                  <a:noFill/>
                </a:ln>
                <a:solidFill>
                  <a:srgbClr val="604A7B"/>
                </a:solidFill>
                <a:effectLst/>
                <a:uLnTx/>
                <a:uFillTx/>
              </a:rPr>
              <a:t> </a:t>
            </a:r>
            <a:r>
              <a:rPr kumimoji="0" lang="en-GB" sz="3200" b="1" i="0" u="none" strike="noStrike" kern="0" cap="none" spc="0" normalizeH="0" baseline="0" noProof="0" dirty="0" err="1" smtClean="0">
                <a:ln>
                  <a:noFill/>
                </a:ln>
                <a:solidFill>
                  <a:srgbClr val="604A7B"/>
                </a:solidFill>
                <a:effectLst/>
                <a:uLnTx/>
                <a:uFillTx/>
              </a:rPr>
              <a:t>Gyda’n</a:t>
            </a:r>
            <a:r>
              <a:rPr kumimoji="0" lang="en-GB" sz="3200" b="1" i="0" u="none" strike="noStrike" kern="0" cap="none" spc="0" normalizeH="0" baseline="0" noProof="0" dirty="0" smtClean="0">
                <a:ln>
                  <a:noFill/>
                </a:ln>
                <a:solidFill>
                  <a:srgbClr val="604A7B"/>
                </a:solidFill>
                <a:effectLst/>
                <a:uLnTx/>
                <a:uFillTx/>
              </a:rPr>
              <a:t> </a:t>
            </a:r>
            <a:r>
              <a:rPr kumimoji="0" lang="en-GB" sz="3200" b="1" i="0" u="none" strike="noStrike" kern="0" cap="none" spc="0" normalizeH="0" baseline="0" noProof="0" dirty="0" err="1" smtClean="0">
                <a:ln>
                  <a:noFill/>
                </a:ln>
                <a:solidFill>
                  <a:srgbClr val="604A7B"/>
                </a:solidFill>
                <a:effectLst/>
                <a:uLnTx/>
                <a:uFillTx/>
              </a:rPr>
              <a:t>Gilydd</a:t>
            </a:r>
            <a:endParaRPr kumimoji="0" lang="en-GB" sz="3200" b="1" i="0" u="none" strike="noStrike" kern="0" cap="none" spc="0" normalizeH="0" baseline="0" noProof="0" dirty="0" smtClean="0">
              <a:ln>
                <a:noFill/>
              </a:ln>
              <a:solidFill>
                <a:srgbClr val="604A7B"/>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3200" b="1" i="0" u="none" strike="noStrike" kern="0" cap="none" spc="0" normalizeH="0" baseline="0" noProof="0" dirty="0">
              <a:ln>
                <a:noFill/>
              </a:ln>
              <a:solidFill>
                <a:srgbClr val="8064A2">
                  <a:lumMod val="75000"/>
                </a:srgbClr>
              </a:solidFill>
              <a:effectLst/>
              <a:uLnTx/>
              <a:uFillTx/>
            </a:endParaRPr>
          </a:p>
        </p:txBody>
      </p:sp>
    </p:spTree>
    <p:extLst>
      <p:ext uri="{BB962C8B-B14F-4D97-AF65-F5344CB8AC3E}">
        <p14:creationId xmlns:p14="http://schemas.microsoft.com/office/powerpoint/2010/main" val="3885837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83286" cy="1325563"/>
          </a:xfrm>
        </p:spPr>
        <p:txBody>
          <a:bodyPr/>
          <a:lstStyle/>
          <a:p>
            <a:pPr algn="ctr"/>
            <a:r>
              <a:rPr lang="en-GB" dirty="0">
                <a:latin typeface="Arial" panose="020B0604020202020204" pitchFamily="34" charset="0"/>
                <a:cs typeface="Arial" panose="020B0604020202020204" pitchFamily="34" charset="0"/>
              </a:rPr>
              <a:t>The NAS Life Journey Work Toolkit</a:t>
            </a:r>
          </a:p>
        </p:txBody>
      </p:sp>
      <p:sp>
        <p:nvSpPr>
          <p:cNvPr id="3" name="Content Placeholder 2"/>
          <p:cNvSpPr>
            <a:spLocks noGrp="1"/>
          </p:cNvSpPr>
          <p:nvPr>
            <p:ph idx="1"/>
          </p:nvPr>
        </p:nvSpPr>
        <p:spPr/>
        <p:txBody>
          <a:bodyPr>
            <a:normAutofit fontScale="92500" lnSpcReduction="10000"/>
          </a:bodyPr>
          <a:lstStyle/>
          <a:p>
            <a:pPr marL="342900" lvl="0" indent="-342900">
              <a:lnSpc>
                <a:spcPct val="100000"/>
              </a:lnSpc>
              <a:spcBef>
                <a:spcPct val="20000"/>
              </a:spcBef>
            </a:pPr>
            <a:endParaRPr lang="en-GB" sz="3200" dirty="0" smtClean="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200" dirty="0" smtClean="0">
                <a:solidFill>
                  <a:prstClr val="black"/>
                </a:solidFill>
                <a:latin typeface="Arial" panose="020B0604020202020204" pitchFamily="34" charset="0"/>
                <a:cs typeface="Arial" panose="020B0604020202020204" pitchFamily="34" charset="0"/>
              </a:rPr>
              <a:t>The </a:t>
            </a:r>
            <a:r>
              <a:rPr lang="en-GB" sz="3200" dirty="0">
                <a:solidFill>
                  <a:prstClr val="black"/>
                </a:solidFill>
                <a:latin typeface="Arial" panose="020B0604020202020204" pitchFamily="34" charset="0"/>
                <a:cs typeface="Arial" panose="020B0604020202020204" pitchFamily="34" charset="0"/>
              </a:rPr>
              <a:t>National Adoption Service have provided a Life Journey Work Good Practice Guide and toolkits to support </a:t>
            </a:r>
          </a:p>
          <a:p>
            <a:pPr marL="742950" lvl="1" indent="-285750">
              <a:lnSpc>
                <a:spcPct val="100000"/>
              </a:lnSpc>
              <a:spcBef>
                <a:spcPct val="20000"/>
              </a:spcBef>
              <a:buFont typeface="Arial" pitchFamily="34" charset="0"/>
              <a:buChar char="–"/>
            </a:pPr>
            <a:r>
              <a:rPr lang="en-GB" sz="2800" dirty="0">
                <a:solidFill>
                  <a:prstClr val="black"/>
                </a:solidFill>
                <a:latin typeface="Arial" panose="020B0604020202020204" pitchFamily="34" charset="0"/>
                <a:cs typeface="Arial" panose="020B0604020202020204" pitchFamily="34" charset="0"/>
              </a:rPr>
              <a:t>Adoptive families, </a:t>
            </a:r>
          </a:p>
          <a:p>
            <a:pPr marL="742950" lvl="1" indent="-285750">
              <a:lnSpc>
                <a:spcPct val="100000"/>
              </a:lnSpc>
              <a:spcBef>
                <a:spcPct val="20000"/>
              </a:spcBef>
              <a:buFont typeface="Arial" pitchFamily="34" charset="0"/>
              <a:buChar char="–"/>
            </a:pPr>
            <a:r>
              <a:rPr lang="en-GB" sz="2800" dirty="0">
                <a:solidFill>
                  <a:prstClr val="black"/>
                </a:solidFill>
                <a:latin typeface="Arial" panose="020B0604020202020204" pitchFamily="34" charset="0"/>
                <a:cs typeface="Arial" panose="020B0604020202020204" pitchFamily="34" charset="0"/>
              </a:rPr>
              <a:t>Foster Carers and </a:t>
            </a:r>
          </a:p>
          <a:p>
            <a:pPr marL="742950" lvl="1" indent="-285750">
              <a:lnSpc>
                <a:spcPct val="100000"/>
              </a:lnSpc>
              <a:spcBef>
                <a:spcPct val="20000"/>
              </a:spcBef>
              <a:buFont typeface="Arial" pitchFamily="34" charset="0"/>
              <a:buChar char="–"/>
            </a:pPr>
            <a:r>
              <a:rPr lang="en-GB" sz="2800" dirty="0">
                <a:solidFill>
                  <a:prstClr val="black"/>
                </a:solidFill>
                <a:latin typeface="Arial" panose="020B0604020202020204" pitchFamily="34" charset="0"/>
                <a:cs typeface="Arial" panose="020B0604020202020204" pitchFamily="34" charset="0"/>
              </a:rPr>
              <a:t>Social work professionals. </a:t>
            </a:r>
          </a:p>
          <a:p>
            <a:pPr marL="342900" lvl="0" indent="-342900">
              <a:lnSpc>
                <a:spcPct val="100000"/>
              </a:lnSpc>
              <a:spcBef>
                <a:spcPct val="20000"/>
              </a:spcBef>
            </a:pPr>
            <a:r>
              <a:rPr lang="en-GB" sz="3200" dirty="0">
                <a:solidFill>
                  <a:prstClr val="black"/>
                </a:solidFill>
                <a:latin typeface="Arial" panose="020B0604020202020204" pitchFamily="34" charset="0"/>
                <a:cs typeface="Arial" panose="020B0604020202020204" pitchFamily="34" charset="0"/>
              </a:rPr>
              <a:t>Further toolkits for adopted children, young people and adults, birth family members and other professionals will be available soon. </a:t>
            </a: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31289846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835537" cy="1325563"/>
          </a:xfrm>
        </p:spPr>
        <p:txBody>
          <a:bodyPr/>
          <a:lstStyle/>
          <a:p>
            <a:pPr algn="ctr"/>
            <a:r>
              <a:rPr lang="en-GB" dirty="0">
                <a:latin typeface="Arial" panose="020B0604020202020204" pitchFamily="34" charset="0"/>
                <a:cs typeface="Arial" panose="020B0604020202020204" pitchFamily="34" charset="0"/>
              </a:rPr>
              <a:t>The key role of adoptive parents</a:t>
            </a:r>
          </a:p>
        </p:txBody>
      </p:sp>
      <p:sp>
        <p:nvSpPr>
          <p:cNvPr id="3" name="Content Placeholder 2"/>
          <p:cNvSpPr>
            <a:spLocks noGrp="1"/>
          </p:cNvSpPr>
          <p:nvPr>
            <p:ph idx="1"/>
          </p:nvPr>
        </p:nvSpPr>
        <p:spPr/>
        <p:txBody>
          <a:bodyPr>
            <a:normAutofit fontScale="92500" lnSpcReduction="10000"/>
          </a:bodyPr>
          <a:lstStyle/>
          <a:p>
            <a:pPr marL="342900" lvl="0" indent="-342900">
              <a:lnSpc>
                <a:spcPct val="100000"/>
              </a:lnSpc>
              <a:spcBef>
                <a:spcPct val="20000"/>
              </a:spcBef>
            </a:pPr>
            <a:endParaRPr lang="en-GB" sz="3000" dirty="0" smtClean="0">
              <a:solidFill>
                <a:prstClr val="black"/>
              </a:solidFill>
              <a:latin typeface="Arial" panose="020B0604020202020204" pitchFamily="34" charset="0"/>
              <a:ea typeface="Times New Roman" charset="0"/>
              <a:cs typeface="Arial" panose="020B0604020202020204" pitchFamily="34" charset="0"/>
            </a:endParaRPr>
          </a:p>
          <a:p>
            <a:pPr marL="342900" lvl="0" indent="-342900">
              <a:lnSpc>
                <a:spcPct val="100000"/>
              </a:lnSpc>
              <a:spcBef>
                <a:spcPct val="20000"/>
              </a:spcBef>
            </a:pPr>
            <a:r>
              <a:rPr lang="en-GB" sz="3000" dirty="0" smtClean="0">
                <a:solidFill>
                  <a:prstClr val="black"/>
                </a:solidFill>
                <a:latin typeface="Arial" panose="020B0604020202020204" pitchFamily="34" charset="0"/>
                <a:ea typeface="Times New Roman" charset="0"/>
                <a:cs typeface="Arial" panose="020B0604020202020204" pitchFamily="34" charset="0"/>
              </a:rPr>
              <a:t>Adoptive </a:t>
            </a:r>
            <a:r>
              <a:rPr lang="en-GB" sz="3000" dirty="0">
                <a:solidFill>
                  <a:prstClr val="black"/>
                </a:solidFill>
                <a:latin typeface="Arial" panose="020B0604020202020204" pitchFamily="34" charset="0"/>
                <a:ea typeface="Times New Roman" charset="0"/>
                <a:cs typeface="Arial" panose="020B0604020202020204" pitchFamily="34" charset="0"/>
              </a:rPr>
              <a:t>parents are at the heart of this approach.</a:t>
            </a:r>
          </a:p>
          <a:p>
            <a:pPr marL="342900" lvl="0" indent="-342900">
              <a:lnSpc>
                <a:spcPct val="100000"/>
              </a:lnSpc>
              <a:spcBef>
                <a:spcPct val="20000"/>
              </a:spcBef>
            </a:pPr>
            <a:r>
              <a:rPr lang="en-GB" sz="3000" dirty="0">
                <a:solidFill>
                  <a:prstClr val="black"/>
                </a:solidFill>
                <a:latin typeface="Arial" panose="020B0604020202020204" pitchFamily="34" charset="0"/>
                <a:ea typeface="Times New Roman" charset="0"/>
                <a:cs typeface="Arial" panose="020B0604020202020204" pitchFamily="34" charset="0"/>
              </a:rPr>
              <a:t>They are the keeper of the child's information for the life long task of life journey work. </a:t>
            </a:r>
          </a:p>
          <a:p>
            <a:pPr marL="0" lvl="0" indent="0">
              <a:lnSpc>
                <a:spcPct val="100000"/>
              </a:lnSpc>
              <a:spcBef>
                <a:spcPct val="20000"/>
              </a:spcBef>
              <a:buNone/>
            </a:pPr>
            <a:endParaRPr lang="en-GB" sz="3000" dirty="0">
              <a:solidFill>
                <a:prstClr val="black"/>
              </a:solidFill>
              <a:latin typeface="Arial" panose="020B0604020202020204" pitchFamily="34" charset="0"/>
              <a:ea typeface="Times New Roman" charset="0"/>
              <a:cs typeface="Arial" panose="020B0604020202020204" pitchFamily="34" charset="0"/>
            </a:endParaRPr>
          </a:p>
          <a:p>
            <a:pPr marL="342900" lvl="0" indent="-342900">
              <a:lnSpc>
                <a:spcPct val="100000"/>
              </a:lnSpc>
              <a:spcBef>
                <a:spcPct val="20000"/>
              </a:spcBef>
            </a:pPr>
            <a:r>
              <a:rPr lang="en-GB" sz="3000" dirty="0">
                <a:solidFill>
                  <a:prstClr val="black"/>
                </a:solidFill>
                <a:latin typeface="Arial" panose="020B0604020202020204" pitchFamily="34" charset="0"/>
                <a:ea typeface="Times New Roman" charset="0"/>
                <a:cs typeface="Arial" panose="020B0604020202020204" pitchFamily="34" charset="0"/>
              </a:rPr>
              <a:t>They are the “go to” person for the Child, as part of having a secure base they are “the person who supports the child in exploring emotions and thoughts in a safe, supportive and empathic setting” </a:t>
            </a:r>
          </a:p>
          <a:p>
            <a:pPr marL="0" lvl="0" indent="0" algn="r">
              <a:lnSpc>
                <a:spcPct val="100000"/>
              </a:lnSpc>
              <a:spcBef>
                <a:spcPct val="20000"/>
              </a:spcBef>
              <a:buNone/>
            </a:pPr>
            <a:r>
              <a:rPr lang="en-GB" sz="1900" dirty="0">
                <a:solidFill>
                  <a:prstClr val="black"/>
                </a:solidFill>
                <a:latin typeface="Arial" panose="020B0604020202020204" pitchFamily="34" charset="0"/>
                <a:ea typeface="Times New Roman" charset="0"/>
                <a:cs typeface="Arial" panose="020B0604020202020204" pitchFamily="34" charset="0"/>
              </a:rPr>
              <a:t>Schofield and </a:t>
            </a:r>
            <a:r>
              <a:rPr lang="en-GB" sz="1900" dirty="0" err="1">
                <a:solidFill>
                  <a:prstClr val="black"/>
                </a:solidFill>
                <a:latin typeface="Arial" panose="020B0604020202020204" pitchFamily="34" charset="0"/>
                <a:ea typeface="Times New Roman" charset="0"/>
                <a:cs typeface="Arial" panose="020B0604020202020204" pitchFamily="34" charset="0"/>
              </a:rPr>
              <a:t>Beek</a:t>
            </a:r>
            <a:r>
              <a:rPr lang="en-GB" sz="1900" dirty="0">
                <a:solidFill>
                  <a:prstClr val="black"/>
                </a:solidFill>
                <a:latin typeface="Arial" panose="020B0604020202020204" pitchFamily="34" charset="0"/>
                <a:ea typeface="Times New Roman" charset="0"/>
                <a:cs typeface="Arial" panose="020B0604020202020204" pitchFamily="34" charset="0"/>
              </a:rPr>
              <a:t> (2006</a:t>
            </a:r>
            <a:r>
              <a:rPr lang="en-GB" sz="1900" dirty="0" smtClean="0">
                <a:solidFill>
                  <a:prstClr val="black"/>
                </a:solidFill>
                <a:latin typeface="Arial" panose="020B0604020202020204" pitchFamily="34" charset="0"/>
                <a:ea typeface="Times New Roman" charset="0"/>
                <a:cs typeface="Arial" panose="020B0604020202020204" pitchFamily="34" charset="0"/>
              </a:rPr>
              <a:t>).</a:t>
            </a:r>
            <a:endParaRPr lang="en-US" sz="1900" dirty="0">
              <a:solidFill>
                <a:prstClr val="black"/>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28319065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809411" cy="1325563"/>
          </a:xfrm>
        </p:spPr>
        <p:txBody>
          <a:bodyPr/>
          <a:lstStyle/>
          <a:p>
            <a:pPr algn="ctr"/>
            <a:r>
              <a:rPr lang="en-GB" dirty="0">
                <a:latin typeface="Arial" panose="020B0604020202020204" pitchFamily="34" charset="0"/>
                <a:cs typeface="Arial" panose="020B0604020202020204" pitchFamily="34" charset="0"/>
              </a:rPr>
              <a:t>LJW Key Principles</a:t>
            </a:r>
          </a:p>
        </p:txBody>
      </p:sp>
      <p:sp>
        <p:nvSpPr>
          <p:cNvPr id="3" name="Content Placeholder 2"/>
          <p:cNvSpPr>
            <a:spLocks noGrp="1"/>
          </p:cNvSpPr>
          <p:nvPr>
            <p:ph idx="1"/>
          </p:nvPr>
        </p:nvSpPr>
        <p:spPr/>
        <p:txBody>
          <a:bodyPr>
            <a:normAutofit fontScale="92500"/>
          </a:bodyPr>
          <a:lstStyle/>
          <a:p>
            <a:endParaRPr lang="en-GB" dirty="0" smtClean="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Life </a:t>
            </a:r>
            <a:r>
              <a:rPr lang="en-GB" dirty="0">
                <a:latin typeface="Arial" panose="020B0604020202020204" pitchFamily="34" charset="0"/>
                <a:cs typeface="Arial" panose="020B0604020202020204" pitchFamily="34" charset="0"/>
              </a:rPr>
              <a:t>Journey Work must begin as soon as a child becomes ‘Looked After’ (Comes into the care of the Local Authority) </a:t>
            </a:r>
          </a:p>
          <a:p>
            <a:r>
              <a:rPr lang="en-GB" dirty="0">
                <a:latin typeface="Arial" panose="020B0604020202020204" pitchFamily="34" charset="0"/>
                <a:cs typeface="Arial" panose="020B0604020202020204" pitchFamily="34" charset="0"/>
              </a:rPr>
              <a:t>Professionals must work together with birth families, foster carers and other professionals to achieve this</a:t>
            </a:r>
          </a:p>
          <a:p>
            <a:r>
              <a:rPr lang="en-GB" dirty="0">
                <a:latin typeface="Arial" panose="020B0604020202020204" pitchFamily="34" charset="0"/>
                <a:cs typeface="Arial" panose="020B0604020202020204" pitchFamily="34" charset="0"/>
              </a:rPr>
              <a:t>Life Journey conversations should be part of everyday life for the child. Information is best provided incrementally, as age appropriate and according to the needs of the child at that time. </a:t>
            </a:r>
          </a:p>
          <a:p>
            <a:r>
              <a:rPr lang="en-GB" dirty="0">
                <a:latin typeface="Arial" panose="020B0604020202020204" pitchFamily="34" charset="0"/>
                <a:cs typeface="Arial" panose="020B0604020202020204" pitchFamily="34" charset="0"/>
              </a:rPr>
              <a:t>Life Journey Work materials provide tools to assist in this, but we need to support and train adopters to carry on this important work. </a:t>
            </a: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3374039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8031480" cy="1325563"/>
          </a:xfrm>
        </p:spPr>
        <p:txBody>
          <a:bodyPr/>
          <a:lstStyle/>
          <a:p>
            <a:pPr algn="ctr"/>
            <a:r>
              <a:rPr lang="en-GB" dirty="0">
                <a:latin typeface="Arial" panose="020B0604020202020204" pitchFamily="34" charset="0"/>
                <a:cs typeface="Arial" panose="020B0604020202020204" pitchFamily="34" charset="0"/>
              </a:rPr>
              <a:t>LJW Key </a:t>
            </a:r>
            <a:r>
              <a:rPr lang="en-GB" dirty="0" smtClean="0">
                <a:latin typeface="Arial" panose="020B0604020202020204" pitchFamily="34" charset="0"/>
                <a:cs typeface="Arial" panose="020B0604020202020204" pitchFamily="34" charset="0"/>
              </a:rPr>
              <a:t>Principles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10000"/>
          </a:bodyPr>
          <a:lstStyle/>
          <a:p>
            <a:endParaRPr lang="en-GB" dirty="0" smtClean="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Each </a:t>
            </a:r>
            <a:r>
              <a:rPr lang="en-GB" dirty="0">
                <a:latin typeface="Arial" panose="020B0604020202020204" pitchFamily="34" charset="0"/>
                <a:cs typeface="Arial" panose="020B0604020202020204" pitchFamily="34" charset="0"/>
              </a:rPr>
              <a:t>Child will receive Life Journey Work materials (including a book and later life letter) that provide a ‘coherent narrative’, meaning the child’s story should be clear. </a:t>
            </a:r>
          </a:p>
          <a:p>
            <a:r>
              <a:rPr lang="en-GB" dirty="0">
                <a:latin typeface="Arial" panose="020B0604020202020204" pitchFamily="34" charset="0"/>
                <a:cs typeface="Arial" panose="020B0604020202020204" pitchFamily="34" charset="0"/>
              </a:rPr>
              <a:t>Life Journey Work materials should provide children with many of the answers, to many of the questions that they will have in the future about their early life experiences. </a:t>
            </a:r>
            <a:endParaRPr lang="en-US"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Collaboration between the prospective adopter/s and the key person involved in the production of Life Journey Materials should occur </a:t>
            </a:r>
          </a:p>
          <a:p>
            <a:r>
              <a:rPr lang="en-GB" dirty="0">
                <a:latin typeface="Arial" panose="020B0604020202020204" pitchFamily="34" charset="0"/>
                <a:cs typeface="Arial" panose="020B0604020202020204" pitchFamily="34" charset="0"/>
              </a:rPr>
              <a:t>Draft Life Journey Materials will be quality assured, taking into consideration the feedback of Prospective </a:t>
            </a:r>
            <a:r>
              <a:rPr lang="en-GB" dirty="0" smtClean="0">
                <a:latin typeface="Arial" panose="020B0604020202020204" pitchFamily="34" charset="0"/>
                <a:cs typeface="Arial" panose="020B0604020202020204" pitchFamily="34" charset="0"/>
              </a:rPr>
              <a:t>adopters</a:t>
            </a:r>
            <a:endParaRPr lang="en-GB"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32179702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57160" cy="1325563"/>
          </a:xfrm>
        </p:spPr>
        <p:txBody>
          <a:bodyPr/>
          <a:lstStyle/>
          <a:p>
            <a:pPr algn="ctr"/>
            <a:r>
              <a:rPr lang="en-GB" dirty="0">
                <a:latin typeface="Arial" panose="020B0604020202020204" pitchFamily="34" charset="0"/>
                <a:cs typeface="Arial" panose="020B0604020202020204" pitchFamily="34" charset="0"/>
              </a:rPr>
              <a:t>What to Expect</a:t>
            </a:r>
          </a:p>
        </p:txBody>
      </p:sp>
      <p:sp>
        <p:nvSpPr>
          <p:cNvPr id="3" name="Content Placeholder 2"/>
          <p:cNvSpPr>
            <a:spLocks noGrp="1"/>
          </p:cNvSpPr>
          <p:nvPr>
            <p:ph idx="1"/>
          </p:nvPr>
        </p:nvSpPr>
        <p:spPr/>
        <p:txBody>
          <a:bodyPr>
            <a:normAutofit lnSpcReduction="10000"/>
          </a:bodyPr>
          <a:lstStyle/>
          <a:p>
            <a:pPr marL="0" lvl="0" indent="0" algn="ctr">
              <a:lnSpc>
                <a:spcPct val="100000"/>
              </a:lnSpc>
              <a:spcBef>
                <a:spcPct val="20000"/>
              </a:spcBef>
              <a:buNone/>
            </a:pPr>
            <a:endParaRPr lang="en-GB" sz="3600" i="1" dirty="0" smtClean="0">
              <a:solidFill>
                <a:prstClr val="black"/>
              </a:solidFill>
              <a:latin typeface="Arial" panose="020B0604020202020204" pitchFamily="34" charset="0"/>
              <a:cs typeface="Arial" panose="020B0604020202020204" pitchFamily="34" charset="0"/>
            </a:endParaRPr>
          </a:p>
          <a:p>
            <a:pPr marL="0" lvl="0" indent="0" algn="ctr">
              <a:lnSpc>
                <a:spcPct val="100000"/>
              </a:lnSpc>
              <a:spcBef>
                <a:spcPct val="20000"/>
              </a:spcBef>
              <a:buNone/>
            </a:pPr>
            <a:r>
              <a:rPr lang="en-GB" sz="3600" i="1" dirty="0" smtClean="0">
                <a:solidFill>
                  <a:prstClr val="black"/>
                </a:solidFill>
                <a:latin typeface="Arial" panose="020B0604020202020204" pitchFamily="34" charset="0"/>
                <a:cs typeface="Arial" panose="020B0604020202020204" pitchFamily="34" charset="0"/>
              </a:rPr>
              <a:t>“</a:t>
            </a:r>
            <a:r>
              <a:rPr lang="en-GB" sz="3600" i="1" dirty="0">
                <a:solidFill>
                  <a:prstClr val="black"/>
                </a:solidFill>
                <a:latin typeface="Arial" panose="020B0604020202020204" pitchFamily="34" charset="0"/>
                <a:cs typeface="Arial" panose="020B0604020202020204" pitchFamily="34" charset="0"/>
              </a:rPr>
              <a:t>LJW provides an account of a child's life in words, pictures, memorabilia, anecdotes and documents. It provides an opportunity and a structure for the child to explore their emotions and talk about painful issues. It provides children with important factual information. It provides a narrative / explanations for the Child. It preserves memories.”</a:t>
            </a: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23878201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96349" cy="1325563"/>
          </a:xfrm>
        </p:spPr>
        <p:txBody>
          <a:bodyPr/>
          <a:lstStyle/>
          <a:p>
            <a:pPr algn="ctr"/>
            <a:r>
              <a:rPr lang="en-GB" dirty="0">
                <a:latin typeface="Arial" panose="020B0604020202020204" pitchFamily="34" charset="0"/>
                <a:cs typeface="Arial" panose="020B0604020202020204" pitchFamily="34" charset="0"/>
              </a:rPr>
              <a:t>The role of Adoptive Parents in Life Journey Work</a:t>
            </a:r>
          </a:p>
        </p:txBody>
      </p:sp>
      <p:sp>
        <p:nvSpPr>
          <p:cNvPr id="3" name="Content Placeholder 2"/>
          <p:cNvSpPr>
            <a:spLocks noGrp="1"/>
          </p:cNvSpPr>
          <p:nvPr>
            <p:ph idx="1"/>
          </p:nvPr>
        </p:nvSpPr>
        <p:spPr/>
        <p:txBody>
          <a:bodyPr>
            <a:normAutofit lnSpcReduction="10000"/>
          </a:bodyPr>
          <a:lstStyle/>
          <a:p>
            <a:pPr marL="0" lvl="0" indent="0" algn="ctr">
              <a:lnSpc>
                <a:spcPct val="100000"/>
              </a:lnSpc>
              <a:spcBef>
                <a:spcPct val="20000"/>
              </a:spcBef>
              <a:buNone/>
            </a:pPr>
            <a:endParaRPr lang="en-GB" sz="3600" i="1" dirty="0" smtClean="0">
              <a:solidFill>
                <a:prstClr val="black"/>
              </a:solidFill>
              <a:latin typeface="Arial" panose="020B0604020202020204" pitchFamily="34" charset="0"/>
              <a:ea typeface="Times New Roman" charset="0"/>
              <a:cs typeface="Arial" panose="020B0604020202020204" pitchFamily="34" charset="0"/>
            </a:endParaRPr>
          </a:p>
          <a:p>
            <a:pPr marL="0" lvl="0" indent="0" algn="ctr">
              <a:lnSpc>
                <a:spcPct val="100000"/>
              </a:lnSpc>
              <a:spcBef>
                <a:spcPct val="20000"/>
              </a:spcBef>
              <a:buNone/>
            </a:pPr>
            <a:r>
              <a:rPr lang="en-GB" sz="3600" i="1" dirty="0" smtClean="0">
                <a:solidFill>
                  <a:prstClr val="black"/>
                </a:solidFill>
                <a:latin typeface="Arial" panose="020B0604020202020204" pitchFamily="34" charset="0"/>
                <a:ea typeface="Times New Roman" charset="0"/>
                <a:cs typeface="Arial" panose="020B0604020202020204" pitchFamily="34" charset="0"/>
              </a:rPr>
              <a:t>Children </a:t>
            </a:r>
            <a:r>
              <a:rPr lang="en-GB" sz="3600" i="1" dirty="0">
                <a:solidFill>
                  <a:prstClr val="black"/>
                </a:solidFill>
                <a:latin typeface="Arial" panose="020B0604020202020204" pitchFamily="34" charset="0"/>
                <a:ea typeface="Times New Roman" charset="0"/>
                <a:cs typeface="Arial" panose="020B0604020202020204" pitchFamily="34" charset="0"/>
              </a:rPr>
              <a:t>separated from their birth families need honest information about and explanation for their life changes </a:t>
            </a:r>
            <a:r>
              <a:rPr lang="en-GB" sz="3600" b="1" i="1" dirty="0">
                <a:solidFill>
                  <a:prstClr val="black"/>
                </a:solidFill>
                <a:latin typeface="Arial" panose="020B0604020202020204" pitchFamily="34" charset="0"/>
                <a:ea typeface="Times New Roman" charset="0"/>
                <a:cs typeface="Arial" panose="020B0604020202020204" pitchFamily="34" charset="0"/>
              </a:rPr>
              <a:t>immediately</a:t>
            </a:r>
            <a:r>
              <a:rPr lang="en-GB" sz="3600" i="1" dirty="0">
                <a:solidFill>
                  <a:prstClr val="black"/>
                </a:solidFill>
                <a:latin typeface="Arial" panose="020B0604020202020204" pitchFamily="34" charset="0"/>
                <a:ea typeface="Times New Roman" charset="0"/>
                <a:cs typeface="Arial" panose="020B0604020202020204" pitchFamily="34" charset="0"/>
              </a:rPr>
              <a:t> the separation takes place, and who better to explain this than the person who is nurturing them</a:t>
            </a:r>
            <a:r>
              <a:rPr lang="en-GB" sz="3600" dirty="0">
                <a:solidFill>
                  <a:prstClr val="black"/>
                </a:solidFill>
                <a:latin typeface="Arial" panose="020B0604020202020204" pitchFamily="34" charset="0"/>
                <a:ea typeface="Times New Roman" charset="0"/>
                <a:cs typeface="Arial" panose="020B0604020202020204" pitchFamily="34" charset="0"/>
              </a:rPr>
              <a:t> </a:t>
            </a:r>
          </a:p>
          <a:p>
            <a:pPr marL="0" lvl="0" indent="0" algn="ctr">
              <a:lnSpc>
                <a:spcPct val="100000"/>
              </a:lnSpc>
              <a:spcBef>
                <a:spcPct val="20000"/>
              </a:spcBef>
              <a:buNone/>
            </a:pPr>
            <a:endParaRPr lang="en-GB" sz="3200" dirty="0">
              <a:solidFill>
                <a:prstClr val="black"/>
              </a:solidFill>
              <a:latin typeface="Arial" panose="020B0604020202020204" pitchFamily="34" charset="0"/>
              <a:ea typeface="Times New Roman" charset="0"/>
              <a:cs typeface="Arial" panose="020B0604020202020204" pitchFamily="34" charset="0"/>
            </a:endParaRPr>
          </a:p>
          <a:p>
            <a:pPr marL="0" lvl="0" indent="0" algn="r">
              <a:lnSpc>
                <a:spcPct val="100000"/>
              </a:lnSpc>
              <a:spcBef>
                <a:spcPct val="20000"/>
              </a:spcBef>
              <a:buNone/>
            </a:pPr>
            <a:r>
              <a:rPr lang="en-GB" sz="1900" b="1" dirty="0">
                <a:solidFill>
                  <a:prstClr val="black"/>
                </a:solidFill>
                <a:latin typeface="Arial" panose="020B0604020202020204" pitchFamily="34" charset="0"/>
                <a:ea typeface="Times New Roman" charset="0"/>
                <a:cs typeface="Arial" panose="020B0604020202020204" pitchFamily="34" charset="0"/>
              </a:rPr>
              <a:t>         (Livingston Smith, 2014</a:t>
            </a:r>
            <a:r>
              <a:rPr lang="en-GB" sz="1800" b="1" dirty="0">
                <a:solidFill>
                  <a:prstClr val="black"/>
                </a:solidFill>
                <a:latin typeface="Calibri" charset="0"/>
                <a:ea typeface="Times New Roman" charset="0"/>
              </a:rPr>
              <a:t>) </a:t>
            </a:r>
            <a:endParaRPr lang="en-US" sz="1800" b="1" dirty="0">
              <a:solidFill>
                <a:prstClr val="black"/>
              </a:solidFill>
              <a:latin typeface="Times New Roman" charset="0"/>
              <a:ea typeface="Times New Roman"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3193453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874726" cy="1325563"/>
          </a:xfrm>
        </p:spPr>
        <p:txBody>
          <a:bodyPr/>
          <a:lstStyle/>
          <a:p>
            <a:pPr algn="ctr"/>
            <a:r>
              <a:rPr lang="en-GB" dirty="0">
                <a:latin typeface="Arial" panose="020B0604020202020204" pitchFamily="34" charset="0"/>
                <a:cs typeface="Arial" panose="020B0604020202020204" pitchFamily="34" charset="0"/>
              </a:rPr>
              <a:t>Using your words</a:t>
            </a:r>
          </a:p>
        </p:txBody>
      </p:sp>
      <p:sp>
        <p:nvSpPr>
          <p:cNvPr id="3" name="Content Placeholder 2"/>
          <p:cNvSpPr>
            <a:spLocks noGrp="1"/>
          </p:cNvSpPr>
          <p:nvPr>
            <p:ph idx="1"/>
          </p:nvPr>
        </p:nvSpPr>
        <p:spPr/>
        <p:txBody>
          <a:bodyPr>
            <a:normAutofit fontScale="92500" lnSpcReduction="10000"/>
          </a:bodyPr>
          <a:lstStyle/>
          <a:p>
            <a:endParaRPr lang="en-GB" sz="3600" dirty="0" smtClean="0">
              <a:latin typeface="Arial" panose="020B0604020202020204" pitchFamily="34" charset="0"/>
              <a:cs typeface="Arial" panose="020B0604020202020204" pitchFamily="34" charset="0"/>
            </a:endParaRPr>
          </a:p>
          <a:p>
            <a:r>
              <a:rPr lang="en-GB" sz="3600" dirty="0" smtClean="0">
                <a:latin typeface="Arial" panose="020B0604020202020204" pitchFamily="34" charset="0"/>
                <a:cs typeface="Arial" panose="020B0604020202020204" pitchFamily="34" charset="0"/>
              </a:rPr>
              <a:t>It </a:t>
            </a:r>
            <a:r>
              <a:rPr lang="en-GB" sz="3600" dirty="0">
                <a:latin typeface="Arial" panose="020B0604020202020204" pitchFamily="34" charset="0"/>
                <a:cs typeface="Arial" panose="020B0604020202020204" pitchFamily="34" charset="0"/>
              </a:rPr>
              <a:t>is important that you feel confident in their Child’s Life Journey materials. </a:t>
            </a:r>
          </a:p>
          <a:p>
            <a:r>
              <a:rPr lang="en-GB" sz="3600" dirty="0">
                <a:latin typeface="Arial" panose="020B0604020202020204" pitchFamily="34" charset="0"/>
                <a:cs typeface="Arial" panose="020B0604020202020204" pitchFamily="34" charset="0"/>
              </a:rPr>
              <a:t>It may be that the wording does not sit comfortably with you, or you are unsure about the timing of the sharing of difficult information. </a:t>
            </a:r>
          </a:p>
          <a:p>
            <a:r>
              <a:rPr lang="en-GB" sz="3600" dirty="0">
                <a:latin typeface="Arial" panose="020B0604020202020204" pitchFamily="34" charset="0"/>
                <a:cs typeface="Arial" panose="020B0604020202020204" pitchFamily="34" charset="0"/>
              </a:rPr>
              <a:t>It is best to say if this is the case, as it may stop you from sharing vital information with your child, now or in the future. </a:t>
            </a: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29198219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57160" cy="1325563"/>
          </a:xfrm>
        </p:spPr>
        <p:txBody>
          <a:bodyPr/>
          <a:lstStyle/>
          <a:p>
            <a:pPr algn="ctr"/>
            <a:r>
              <a:rPr lang="en-GB" dirty="0">
                <a:latin typeface="Arial" panose="020B0604020202020204" pitchFamily="34" charset="0"/>
                <a:cs typeface="Arial" panose="020B0604020202020204" pitchFamily="34" charset="0"/>
              </a:rPr>
              <a:t>Discussion - Life journey materials</a:t>
            </a:r>
          </a:p>
        </p:txBody>
      </p:sp>
      <p:sp>
        <p:nvSpPr>
          <p:cNvPr id="3" name="Content Placeholder 2"/>
          <p:cNvSpPr>
            <a:spLocks noGrp="1"/>
          </p:cNvSpPr>
          <p:nvPr>
            <p:ph idx="1"/>
          </p:nvPr>
        </p:nvSpPr>
        <p:spPr/>
        <p:txBody>
          <a:bodyPr>
            <a:normAutofit/>
          </a:bodyPr>
          <a:lstStyle/>
          <a:p>
            <a:pPr marL="0" indent="0">
              <a:buNone/>
            </a:pPr>
            <a:endParaRPr lang="en-GB" sz="4000" dirty="0" smtClean="0">
              <a:latin typeface="Arial" panose="020B0604020202020204" pitchFamily="34" charset="0"/>
              <a:cs typeface="Arial" panose="020B0604020202020204" pitchFamily="34" charset="0"/>
            </a:endParaRPr>
          </a:p>
          <a:p>
            <a:pPr marL="0" indent="0">
              <a:buNone/>
            </a:pPr>
            <a:r>
              <a:rPr lang="en-GB" sz="3800" dirty="0" smtClean="0">
                <a:latin typeface="Arial" panose="020B0604020202020204" pitchFamily="34" charset="0"/>
                <a:cs typeface="Arial" panose="020B0604020202020204" pitchFamily="34" charset="0"/>
              </a:rPr>
              <a:t>Please </a:t>
            </a:r>
            <a:r>
              <a:rPr lang="en-GB" sz="3800" dirty="0">
                <a:latin typeface="Arial" panose="020B0604020202020204" pitchFamily="34" charset="0"/>
                <a:cs typeface="Arial" panose="020B0604020202020204" pitchFamily="34" charset="0"/>
              </a:rPr>
              <a:t>have a look at the sample Life Journey books and Later Life Letters provided in the toolkit. </a:t>
            </a:r>
          </a:p>
          <a:p>
            <a:r>
              <a:rPr lang="en-GB" sz="3800" dirty="0">
                <a:latin typeface="Arial" panose="020B0604020202020204" pitchFamily="34" charset="0"/>
                <a:cs typeface="Arial" panose="020B0604020202020204" pitchFamily="34" charset="0"/>
              </a:rPr>
              <a:t>What do you like? </a:t>
            </a:r>
          </a:p>
          <a:p>
            <a:r>
              <a:rPr lang="en-GB" sz="3800" dirty="0">
                <a:latin typeface="Arial" panose="020B0604020202020204" pitchFamily="34" charset="0"/>
                <a:cs typeface="Arial" panose="020B0604020202020204" pitchFamily="34" charset="0"/>
              </a:rPr>
              <a:t>What do you dislike</a:t>
            </a:r>
            <a:r>
              <a:rPr lang="en-GB" sz="3800" dirty="0" smtClean="0">
                <a:latin typeface="Arial" panose="020B0604020202020204" pitchFamily="34" charset="0"/>
                <a:cs typeface="Arial" panose="020B0604020202020204" pitchFamily="34" charset="0"/>
              </a:rPr>
              <a:t>?</a:t>
            </a:r>
            <a:endParaRPr lang="en-GB" sz="38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37994754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83286" cy="1325563"/>
          </a:xfrm>
        </p:spPr>
        <p:txBody>
          <a:bodyPr/>
          <a:lstStyle/>
          <a:p>
            <a:pPr algn="ctr"/>
            <a:r>
              <a:rPr lang="en-GB" dirty="0">
                <a:latin typeface="Arial" panose="020B0604020202020204" pitchFamily="34" charset="0"/>
                <a:cs typeface="Arial" panose="020B0604020202020204" pitchFamily="34" charset="0"/>
              </a:rPr>
              <a:t>Talking to </a:t>
            </a:r>
            <a:r>
              <a:rPr lang="en-GB" dirty="0" smtClean="0">
                <a:latin typeface="Arial" panose="020B0604020202020204" pitchFamily="34" charset="0"/>
                <a:cs typeface="Arial" panose="020B0604020202020204" pitchFamily="34" charset="0"/>
              </a:rPr>
              <a:t>Children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endParaRPr lang="en-GB" sz="3600" dirty="0" smtClean="0">
              <a:latin typeface="Arial" panose="020B0604020202020204" pitchFamily="34" charset="0"/>
              <a:cs typeface="Arial" panose="020B0604020202020204" pitchFamily="34" charset="0"/>
            </a:endParaRPr>
          </a:p>
          <a:p>
            <a:r>
              <a:rPr lang="en-GB" sz="3600" dirty="0" smtClean="0">
                <a:latin typeface="Arial" panose="020B0604020202020204" pitchFamily="34" charset="0"/>
                <a:cs typeface="Arial" panose="020B0604020202020204" pitchFamily="34" charset="0"/>
              </a:rPr>
              <a:t>What </a:t>
            </a:r>
            <a:r>
              <a:rPr lang="en-GB" sz="3600" dirty="0">
                <a:latin typeface="Arial" panose="020B0604020202020204" pitchFamily="34" charset="0"/>
                <a:cs typeface="Arial" panose="020B0604020202020204" pitchFamily="34" charset="0"/>
              </a:rPr>
              <a:t>resources are available to help Adopters in talking with their children?</a:t>
            </a:r>
          </a:p>
          <a:p>
            <a:endParaRPr lang="en-GB" sz="3600" dirty="0">
              <a:solidFill>
                <a:schemeClr val="accent2"/>
              </a:solidFill>
              <a:latin typeface="Arial" panose="020B0604020202020204" pitchFamily="34" charset="0"/>
              <a:cs typeface="Arial" panose="020B0604020202020204" pitchFamily="34" charset="0"/>
            </a:endParaRPr>
          </a:p>
          <a:p>
            <a:r>
              <a:rPr lang="en-GB" sz="3600" dirty="0">
                <a:latin typeface="Arial" panose="020B0604020202020204" pitchFamily="34" charset="0"/>
                <a:cs typeface="Arial" panose="020B0604020202020204" pitchFamily="34" charset="0"/>
              </a:rPr>
              <a:t>The National Adoption Service has provided a toolkit to assist families in life journey conversations and sharing their Child’s Life Journey materials. </a:t>
            </a: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4717186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96349" cy="1325563"/>
          </a:xfrm>
        </p:spPr>
        <p:txBody>
          <a:bodyPr/>
          <a:lstStyle/>
          <a:p>
            <a:pPr algn="ctr"/>
            <a:r>
              <a:rPr lang="en-GB" dirty="0">
                <a:latin typeface="Arial" panose="020B0604020202020204" pitchFamily="34" charset="0"/>
                <a:cs typeface="Arial" panose="020B0604020202020204" pitchFamily="34" charset="0"/>
              </a:rPr>
              <a:t>Resources for Adopters</a:t>
            </a:r>
          </a:p>
        </p:txBody>
      </p:sp>
      <p:sp>
        <p:nvSpPr>
          <p:cNvPr id="3" name="Content Placeholder 2"/>
          <p:cNvSpPr>
            <a:spLocks noGrp="1"/>
          </p:cNvSpPr>
          <p:nvPr>
            <p:ph idx="1"/>
          </p:nvPr>
        </p:nvSpPr>
        <p:spPr/>
        <p:txBody>
          <a:bodyPr>
            <a:normAutofit lnSpcReduction="10000"/>
          </a:bodyPr>
          <a:lstStyle/>
          <a:p>
            <a:pPr marL="342900" lvl="0" indent="-342900">
              <a:lnSpc>
                <a:spcPct val="100000"/>
              </a:lnSpc>
              <a:spcBef>
                <a:spcPct val="20000"/>
              </a:spcBef>
            </a:pPr>
            <a:endParaRPr lang="en-GB" sz="3200" dirty="0" smtClean="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200" dirty="0" smtClean="0">
                <a:solidFill>
                  <a:prstClr val="black"/>
                </a:solidFill>
                <a:latin typeface="Arial" panose="020B0604020202020204" pitchFamily="34" charset="0"/>
                <a:cs typeface="Arial" panose="020B0604020202020204" pitchFamily="34" charset="0"/>
              </a:rPr>
              <a:t>Resources </a:t>
            </a:r>
            <a:r>
              <a:rPr lang="en-GB" sz="3200" dirty="0">
                <a:solidFill>
                  <a:prstClr val="black"/>
                </a:solidFill>
                <a:latin typeface="Arial" panose="020B0604020202020204" pitchFamily="34" charset="0"/>
                <a:cs typeface="Arial" panose="020B0604020202020204" pitchFamily="34" charset="0"/>
              </a:rPr>
              <a:t>are available to help adopters in talking with their children</a:t>
            </a:r>
          </a:p>
          <a:p>
            <a:pPr marL="342900" lvl="0" indent="-342900">
              <a:lnSpc>
                <a:spcPct val="100000"/>
              </a:lnSpc>
              <a:spcBef>
                <a:spcPct val="20000"/>
              </a:spcBef>
            </a:pPr>
            <a:r>
              <a:rPr lang="en-GB" sz="3200" dirty="0">
                <a:solidFill>
                  <a:prstClr val="black"/>
                </a:solidFill>
                <a:latin typeface="Arial" panose="020B0604020202020204" pitchFamily="34" charset="0"/>
                <a:cs typeface="Arial" panose="020B0604020202020204" pitchFamily="34" charset="0"/>
              </a:rPr>
              <a:t>The toolkit covers subjects such as telling difficult information and top tips in talking to children about adoption. </a:t>
            </a:r>
          </a:p>
          <a:p>
            <a:pPr marL="342900" lvl="0" indent="-342900">
              <a:lnSpc>
                <a:spcPct val="100000"/>
              </a:lnSpc>
              <a:spcBef>
                <a:spcPct val="20000"/>
              </a:spcBef>
            </a:pPr>
            <a:r>
              <a:rPr lang="en-GB" sz="3200" dirty="0">
                <a:solidFill>
                  <a:prstClr val="black"/>
                </a:solidFill>
                <a:latin typeface="Arial" panose="020B0604020202020204" pitchFamily="34" charset="0"/>
                <a:cs typeface="Arial" panose="020B0604020202020204" pitchFamily="34" charset="0"/>
              </a:rPr>
              <a:t>The toolkit also provides practical activities you can use and a list of useful books and resources you might find helpful. </a:t>
            </a: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22419056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70223" cy="1325563"/>
          </a:xfrm>
        </p:spPr>
        <p:txBody>
          <a:bodyPr>
            <a:normAutofit fontScale="90000"/>
          </a:bodyPr>
          <a:lstStyle/>
          <a:p>
            <a:pPr algn="ctr"/>
            <a:r>
              <a:rPr lang="en-GB" dirty="0">
                <a:latin typeface="Arial" panose="020B0604020202020204" pitchFamily="34" charset="0"/>
                <a:cs typeface="Arial" panose="020B0604020202020204" pitchFamily="34" charset="0"/>
              </a:rPr>
              <a:t>The NAS Post Adoption Training and Development </a:t>
            </a:r>
            <a:r>
              <a:rPr lang="en-GB" dirty="0" smtClean="0">
                <a:latin typeface="Arial" panose="020B0604020202020204" pitchFamily="34" charset="0"/>
                <a:cs typeface="Arial" panose="020B0604020202020204" pitchFamily="34" charset="0"/>
              </a:rPr>
              <a:t>Framework</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342900" lvl="0" indent="-342900">
              <a:lnSpc>
                <a:spcPct val="100000"/>
              </a:lnSpc>
              <a:spcBef>
                <a:spcPct val="20000"/>
              </a:spcBef>
            </a:pPr>
            <a:endParaRPr lang="en-GB" dirty="0" smtClean="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dirty="0" smtClean="0">
                <a:solidFill>
                  <a:prstClr val="black"/>
                </a:solidFill>
                <a:latin typeface="Arial" panose="020B0604020202020204" pitchFamily="34" charset="0"/>
                <a:cs typeface="Arial" panose="020B0604020202020204" pitchFamily="34" charset="0"/>
              </a:rPr>
              <a:t>These </a:t>
            </a:r>
            <a:r>
              <a:rPr lang="en-GB" dirty="0">
                <a:solidFill>
                  <a:prstClr val="black"/>
                </a:solidFill>
                <a:latin typeface="Arial" panose="020B0604020202020204" pitchFamily="34" charset="0"/>
                <a:cs typeface="Arial" panose="020B0604020202020204" pitchFamily="34" charset="0"/>
              </a:rPr>
              <a:t>materials have been developed for the National Adoption Service for adoptive families</a:t>
            </a:r>
          </a:p>
          <a:p>
            <a:pPr marL="342900" lvl="0" indent="-342900">
              <a:lnSpc>
                <a:spcPct val="100000"/>
              </a:lnSpc>
              <a:spcBef>
                <a:spcPct val="20000"/>
              </a:spcBef>
            </a:pPr>
            <a:r>
              <a:rPr lang="en-GB" dirty="0">
                <a:solidFill>
                  <a:prstClr val="black"/>
                </a:solidFill>
                <a:latin typeface="Arial" panose="020B0604020202020204" pitchFamily="34" charset="0"/>
                <a:cs typeface="Arial" panose="020B0604020202020204" pitchFamily="34" charset="0"/>
              </a:rPr>
              <a:t>Their purpose is to provide a learning and development resource for adopters post placement</a:t>
            </a:r>
          </a:p>
          <a:p>
            <a:pPr marL="342900" lvl="0" indent="-342900">
              <a:lnSpc>
                <a:spcPct val="100000"/>
              </a:lnSpc>
              <a:spcBef>
                <a:spcPct val="20000"/>
              </a:spcBef>
            </a:pPr>
            <a:r>
              <a:rPr lang="en-GB" dirty="0">
                <a:solidFill>
                  <a:prstClr val="black"/>
                </a:solidFill>
                <a:latin typeface="Arial" panose="020B0604020202020204" pitchFamily="34" charset="0"/>
                <a:cs typeface="Arial" panose="020B0604020202020204" pitchFamily="34" charset="0"/>
              </a:rPr>
              <a:t>These tools can be used by groups or by individuals.</a:t>
            </a:r>
          </a:p>
          <a:p>
            <a:pPr marL="342900" lvl="0" indent="-342900">
              <a:lnSpc>
                <a:spcPct val="100000"/>
              </a:lnSpc>
              <a:spcBef>
                <a:spcPct val="20000"/>
              </a:spcBef>
            </a:pPr>
            <a:r>
              <a:rPr lang="en-GB" dirty="0">
                <a:solidFill>
                  <a:prstClr val="black"/>
                </a:solidFill>
                <a:latin typeface="Arial" panose="020B0604020202020204" pitchFamily="34" charset="0"/>
                <a:cs typeface="Arial" panose="020B0604020202020204" pitchFamily="34" charset="0"/>
              </a:rPr>
              <a:t>There is lots of information in the notes below each slide so it is important to read these too as they provide much more information, and some useful ideas for more reading</a:t>
            </a:r>
            <a:r>
              <a:rPr lang="en-GB" dirty="0" smtClean="0">
                <a:solidFill>
                  <a:prstClr val="black"/>
                </a:solidFill>
                <a:latin typeface="Arial" panose="020B0604020202020204" pitchFamily="34" charset="0"/>
                <a:cs typeface="Arial" panose="020B0604020202020204" pitchFamily="34" charset="0"/>
              </a:rPr>
              <a:t>.</a:t>
            </a:r>
            <a:endParaRPr lang="en-GB" dirty="0">
              <a:solidFill>
                <a:prstClr val="black"/>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7649187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848600" cy="1325563"/>
          </a:xfrm>
        </p:spPr>
        <p:txBody>
          <a:bodyPr/>
          <a:lstStyle/>
          <a:p>
            <a:pPr algn="ctr"/>
            <a:r>
              <a:rPr lang="en-GB" dirty="0">
                <a:latin typeface="Arial" panose="020B0604020202020204" pitchFamily="34" charset="0"/>
                <a:cs typeface="Arial" panose="020B0604020202020204" pitchFamily="34" charset="0"/>
              </a:rPr>
              <a:t>Children’s stories</a:t>
            </a:r>
          </a:p>
        </p:txBody>
      </p:sp>
      <p:sp>
        <p:nvSpPr>
          <p:cNvPr id="3" name="Content Placeholder 2"/>
          <p:cNvSpPr>
            <a:spLocks noGrp="1"/>
          </p:cNvSpPr>
          <p:nvPr>
            <p:ph idx="1"/>
          </p:nvPr>
        </p:nvSpPr>
        <p:spPr/>
        <p:txBody>
          <a:bodyPr>
            <a:normAutofit lnSpcReduction="10000"/>
          </a:bodyPr>
          <a:lstStyle/>
          <a:p>
            <a:pPr marL="342900" lvl="0" indent="-342900">
              <a:lnSpc>
                <a:spcPct val="100000"/>
              </a:lnSpc>
              <a:spcBef>
                <a:spcPct val="20000"/>
              </a:spcBef>
            </a:pPr>
            <a:endParaRPr lang="en-GB" sz="3000" dirty="0" smtClean="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000" dirty="0" smtClean="0">
                <a:solidFill>
                  <a:prstClr val="black"/>
                </a:solidFill>
                <a:latin typeface="Arial" panose="020B0604020202020204" pitchFamily="34" charset="0"/>
                <a:cs typeface="Arial" panose="020B0604020202020204" pitchFamily="34" charset="0"/>
              </a:rPr>
              <a:t>There </a:t>
            </a:r>
            <a:r>
              <a:rPr lang="en-GB" sz="3000" dirty="0">
                <a:solidFill>
                  <a:prstClr val="black"/>
                </a:solidFill>
                <a:latin typeface="Arial" panose="020B0604020202020204" pitchFamily="34" charset="0"/>
                <a:cs typeface="Arial" panose="020B0604020202020204" pitchFamily="34" charset="0"/>
              </a:rPr>
              <a:t>are a number of children’s stories available to help children prepare for adoption and to explore feelings about adoption, when children are in their adoptive families. </a:t>
            </a:r>
          </a:p>
          <a:p>
            <a:pPr marL="342900" lvl="0" indent="-342900">
              <a:lnSpc>
                <a:spcPct val="100000"/>
              </a:lnSpc>
              <a:spcBef>
                <a:spcPct val="20000"/>
              </a:spcBef>
            </a:pPr>
            <a:r>
              <a:rPr lang="en-GB" sz="3000" dirty="0">
                <a:solidFill>
                  <a:prstClr val="black"/>
                </a:solidFill>
                <a:latin typeface="Arial" panose="020B0604020202020204" pitchFamily="34" charset="0"/>
                <a:cs typeface="Arial" panose="020B0604020202020204" pitchFamily="34" charset="0"/>
              </a:rPr>
              <a:t>There are a couple of suggested reading lists within the toolkit, of course there are always new books being published too!</a:t>
            </a:r>
          </a:p>
          <a:p>
            <a:pPr marL="342900" lvl="0" indent="-342900">
              <a:lnSpc>
                <a:spcPct val="100000"/>
              </a:lnSpc>
              <a:spcBef>
                <a:spcPct val="20000"/>
              </a:spcBef>
            </a:pPr>
            <a:r>
              <a:rPr lang="en-GB" sz="3000" dirty="0">
                <a:solidFill>
                  <a:prstClr val="black"/>
                </a:solidFill>
                <a:latin typeface="Arial" panose="020B0604020202020204" pitchFamily="34" charset="0"/>
                <a:cs typeface="Arial" panose="020B0604020202020204" pitchFamily="34" charset="0"/>
              </a:rPr>
              <a:t>“Metaphorical stories” by Katie Wrench is available for free within the toolkit and is well worth a read.   </a:t>
            </a: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12838298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83286" cy="1325563"/>
          </a:xfrm>
        </p:spPr>
        <p:txBody>
          <a:bodyPr/>
          <a:lstStyle/>
          <a:p>
            <a:pPr algn="ctr"/>
            <a:r>
              <a:rPr lang="en-GB" dirty="0">
                <a:latin typeface="Arial" panose="020B0604020202020204" pitchFamily="34" charset="0"/>
                <a:cs typeface="Arial" panose="020B0604020202020204" pitchFamily="34" charset="0"/>
              </a:rPr>
              <a:t>Lifelong conversations</a:t>
            </a:r>
          </a:p>
        </p:txBody>
      </p:sp>
      <p:sp>
        <p:nvSpPr>
          <p:cNvPr id="3" name="Content Placeholder 2"/>
          <p:cNvSpPr>
            <a:spLocks noGrp="1"/>
          </p:cNvSpPr>
          <p:nvPr>
            <p:ph idx="1"/>
          </p:nvPr>
        </p:nvSpPr>
        <p:spPr/>
        <p:txBody>
          <a:bodyPr>
            <a:normAutofit lnSpcReduction="10000"/>
          </a:bodyPr>
          <a:lstStyle/>
          <a:p>
            <a:pPr marL="342900" lvl="0" indent="-342900">
              <a:lnSpc>
                <a:spcPct val="100000"/>
              </a:lnSpc>
              <a:spcBef>
                <a:spcPct val="20000"/>
              </a:spcBef>
            </a:pPr>
            <a:endParaRPr lang="en-US" sz="3200" dirty="0" smtClean="0">
              <a:latin typeface="Arial" panose="020B0604020202020204" pitchFamily="34" charset="0"/>
              <a:cs typeface="Arial" panose="020B0604020202020204" pitchFamily="34" charset="0"/>
            </a:endParaRPr>
          </a:p>
          <a:p>
            <a:pPr marL="342900" lvl="0" indent="-342900">
              <a:lnSpc>
                <a:spcPct val="100000"/>
              </a:lnSpc>
              <a:spcBef>
                <a:spcPct val="20000"/>
              </a:spcBef>
            </a:pPr>
            <a:r>
              <a:rPr lang="en-US" sz="3200" dirty="0" smtClean="0">
                <a:latin typeface="Arial" panose="020B0604020202020204" pitchFamily="34" charset="0"/>
                <a:cs typeface="Arial" panose="020B0604020202020204" pitchFamily="34" charset="0"/>
              </a:rPr>
              <a:t>As </a:t>
            </a:r>
            <a:r>
              <a:rPr lang="en-US" sz="3200" dirty="0">
                <a:latin typeface="Arial" panose="020B0604020202020204" pitchFamily="34" charset="0"/>
                <a:cs typeface="Arial" panose="020B0604020202020204" pitchFamily="34" charset="0"/>
              </a:rPr>
              <a:t>children move through developmental stages the meaning and implications of being adopted change for them.  </a:t>
            </a:r>
          </a:p>
          <a:p>
            <a:pPr marL="342900" lvl="0" indent="-342900">
              <a:lnSpc>
                <a:spcPct val="100000"/>
              </a:lnSpc>
              <a:spcBef>
                <a:spcPct val="20000"/>
              </a:spcBef>
            </a:pPr>
            <a:r>
              <a:rPr lang="en-GB" sz="3200" dirty="0">
                <a:latin typeface="Arial" panose="020B0604020202020204" pitchFamily="34" charset="0"/>
                <a:cs typeface="Arial" panose="020B0604020202020204" pitchFamily="34" charset="0"/>
              </a:rPr>
              <a:t>They may have new questions, or need to re-work complex feelings that they have come to terms with before.</a:t>
            </a:r>
          </a:p>
          <a:p>
            <a:pPr marL="342900" lvl="0" indent="-342900">
              <a:lnSpc>
                <a:spcPct val="100000"/>
              </a:lnSpc>
              <a:spcBef>
                <a:spcPct val="20000"/>
              </a:spcBef>
            </a:pPr>
            <a:r>
              <a:rPr lang="en-GB" sz="3200" dirty="0">
                <a:latin typeface="Arial" panose="020B0604020202020204" pitchFamily="34" charset="0"/>
                <a:cs typeface="Arial" panose="020B0604020202020204" pitchFamily="34" charset="0"/>
              </a:rPr>
              <a:t> This is all to be expected – think of the questions you asked about events when you were 3, and again at 13.  </a:t>
            </a: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32503569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04909" cy="1325563"/>
          </a:xfrm>
        </p:spPr>
        <p:txBody>
          <a:bodyPr/>
          <a:lstStyle/>
          <a:p>
            <a:pPr algn="ctr"/>
            <a:r>
              <a:rPr lang="en-GB" dirty="0">
                <a:latin typeface="Arial" panose="020B0604020202020204" pitchFamily="34" charset="0"/>
                <a:cs typeface="Arial" panose="020B0604020202020204" pitchFamily="34" charset="0"/>
              </a:rPr>
              <a:t>Accessing Support</a:t>
            </a:r>
          </a:p>
        </p:txBody>
      </p:sp>
      <p:sp>
        <p:nvSpPr>
          <p:cNvPr id="3" name="Content Placeholder 2"/>
          <p:cNvSpPr>
            <a:spLocks noGrp="1"/>
          </p:cNvSpPr>
          <p:nvPr>
            <p:ph idx="1"/>
          </p:nvPr>
        </p:nvSpPr>
        <p:spPr/>
        <p:txBody>
          <a:bodyPr>
            <a:normAutofit fontScale="92500"/>
          </a:bodyPr>
          <a:lstStyle/>
          <a:p>
            <a:pPr marL="342900" lvl="0" indent="-342900">
              <a:lnSpc>
                <a:spcPct val="100000"/>
              </a:lnSpc>
              <a:spcBef>
                <a:spcPct val="20000"/>
              </a:spcBef>
            </a:pPr>
            <a:endParaRPr lang="en-GB" sz="3200" dirty="0" smtClean="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200" dirty="0" smtClean="0">
                <a:solidFill>
                  <a:prstClr val="black"/>
                </a:solidFill>
                <a:latin typeface="Arial" panose="020B0604020202020204" pitchFamily="34" charset="0"/>
                <a:cs typeface="Arial" panose="020B0604020202020204" pitchFamily="34" charset="0"/>
              </a:rPr>
              <a:t>It </a:t>
            </a:r>
            <a:r>
              <a:rPr lang="en-GB" sz="3200" dirty="0">
                <a:solidFill>
                  <a:prstClr val="black"/>
                </a:solidFill>
                <a:latin typeface="Arial" panose="020B0604020202020204" pitchFamily="34" charset="0"/>
                <a:cs typeface="Arial" panose="020B0604020202020204" pitchFamily="34" charset="0"/>
              </a:rPr>
              <a:t>is not always easy to talk about Life Journey information.</a:t>
            </a:r>
          </a:p>
          <a:p>
            <a:pPr marL="342900" lvl="0" indent="-342900">
              <a:lnSpc>
                <a:spcPct val="100000"/>
              </a:lnSpc>
              <a:spcBef>
                <a:spcPct val="20000"/>
              </a:spcBef>
            </a:pPr>
            <a:endParaRPr lang="en-GB" sz="3200" dirty="0">
              <a:solidFill>
                <a:prstClr val="black"/>
              </a:solidFill>
              <a:latin typeface="Arial" panose="020B0604020202020204" pitchFamily="34" charset="0"/>
              <a:cs typeface="Arial" panose="020B0604020202020204" pitchFamily="34" charset="0"/>
            </a:endParaRPr>
          </a:p>
          <a:p>
            <a:pPr marL="0" lvl="0" indent="0">
              <a:lnSpc>
                <a:spcPct val="100000"/>
              </a:lnSpc>
              <a:spcBef>
                <a:spcPct val="20000"/>
              </a:spcBef>
              <a:buNone/>
            </a:pPr>
            <a:r>
              <a:rPr lang="en-GB" sz="3200" dirty="0">
                <a:solidFill>
                  <a:prstClr val="black"/>
                </a:solidFill>
                <a:latin typeface="Arial" panose="020B0604020202020204" pitchFamily="34" charset="0"/>
                <a:cs typeface="Arial" panose="020B0604020202020204" pitchFamily="34" charset="0"/>
              </a:rPr>
              <a:t>The National Adoption Service Good Practice Guide states:</a:t>
            </a:r>
          </a:p>
          <a:p>
            <a:pPr marL="457200" lvl="1" indent="0">
              <a:lnSpc>
                <a:spcPct val="100000"/>
              </a:lnSpc>
              <a:spcBef>
                <a:spcPct val="20000"/>
              </a:spcBef>
              <a:buNone/>
            </a:pPr>
            <a:r>
              <a:rPr lang="en-GB" sz="3200" i="1" dirty="0">
                <a:solidFill>
                  <a:prstClr val="black"/>
                </a:solidFill>
                <a:latin typeface="Arial" panose="020B0604020202020204" pitchFamily="34" charset="0"/>
                <a:cs typeface="Arial" panose="020B0604020202020204" pitchFamily="34" charset="0"/>
              </a:rPr>
              <a:t>“Support should be available for the Prospective Adopters and Child to continue to build a secure base. This will include support in continuing LJW with the Child.” </a:t>
            </a: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39497617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809411" cy="1325563"/>
          </a:xfrm>
        </p:spPr>
        <p:txBody>
          <a:bodyPr/>
          <a:lstStyle/>
          <a:p>
            <a:r>
              <a:rPr lang="en-GB" dirty="0" smtClean="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endParaRPr lang="en-GB" sz="3600" dirty="0" smtClean="0">
              <a:latin typeface="Arial" panose="020B0604020202020204" pitchFamily="34" charset="0"/>
              <a:cs typeface="Arial" panose="020B0604020202020204" pitchFamily="34" charset="0"/>
            </a:endParaRPr>
          </a:p>
          <a:p>
            <a:r>
              <a:rPr lang="en-GB" sz="3600" dirty="0" smtClean="0">
                <a:latin typeface="Arial" panose="020B0604020202020204" pitchFamily="34" charset="0"/>
                <a:cs typeface="Arial" panose="020B0604020202020204" pitchFamily="34" charset="0"/>
              </a:rPr>
              <a:t>This </a:t>
            </a:r>
            <a:r>
              <a:rPr lang="en-GB" sz="3600" dirty="0">
                <a:latin typeface="Arial" panose="020B0604020202020204" pitchFamily="34" charset="0"/>
                <a:cs typeface="Arial" panose="020B0604020202020204" pitchFamily="34" charset="0"/>
              </a:rPr>
              <a:t>course is part of a series developed by the National Adoption Service to support adopters after approval.</a:t>
            </a:r>
          </a:p>
          <a:p>
            <a:r>
              <a:rPr lang="en-GB" sz="3600" dirty="0">
                <a:latin typeface="Arial" panose="020B0604020202020204" pitchFamily="34" charset="0"/>
                <a:cs typeface="Arial" panose="020B0604020202020204" pitchFamily="34" charset="0"/>
              </a:rPr>
              <a:t>These can be accessed at the National Adoption Service website.</a:t>
            </a:r>
          </a:p>
          <a:p>
            <a:r>
              <a:rPr lang="en-GB" sz="3600" dirty="0">
                <a:latin typeface="Arial" panose="020B0604020202020204" pitchFamily="34" charset="0"/>
                <a:cs typeface="Arial" panose="020B0604020202020204" pitchFamily="34" charset="0"/>
              </a:rPr>
              <a:t>Please talk to your adoption support team for further </a:t>
            </a:r>
            <a:r>
              <a:rPr lang="en-GB" sz="3600" dirty="0" smtClean="0">
                <a:latin typeface="Arial" panose="020B0604020202020204" pitchFamily="34" charset="0"/>
                <a:cs typeface="Arial" panose="020B0604020202020204" pitchFamily="34" charset="0"/>
              </a:rPr>
              <a:t>information</a:t>
            </a:r>
            <a:endParaRPr lang="en-GB" sz="36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841997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96349" cy="1325563"/>
          </a:xfrm>
        </p:spPr>
        <p:txBody>
          <a:bodyPr/>
          <a:lstStyle/>
          <a:p>
            <a:pPr algn="ctr"/>
            <a:r>
              <a:rPr lang="en-GB" dirty="0">
                <a:latin typeface="Arial" panose="020B0604020202020204" pitchFamily="34" charset="0"/>
                <a:cs typeface="Arial" panose="020B0604020202020204" pitchFamily="34" charset="0"/>
              </a:rPr>
              <a:t>What is Life Journey Work?</a:t>
            </a:r>
          </a:p>
        </p:txBody>
      </p:sp>
      <p:sp>
        <p:nvSpPr>
          <p:cNvPr id="3" name="Content Placeholder 2"/>
          <p:cNvSpPr>
            <a:spLocks noGrp="1"/>
          </p:cNvSpPr>
          <p:nvPr>
            <p:ph idx="1"/>
          </p:nvPr>
        </p:nvSpPr>
        <p:spPr/>
        <p:txBody>
          <a:bodyPr>
            <a:normAutofit lnSpcReduction="10000"/>
          </a:bodyPr>
          <a:lstStyle/>
          <a:p>
            <a:pPr marL="0" lvl="0" indent="0">
              <a:lnSpc>
                <a:spcPct val="100000"/>
              </a:lnSpc>
              <a:spcBef>
                <a:spcPct val="20000"/>
              </a:spcBef>
              <a:buNone/>
            </a:pPr>
            <a:endParaRPr lang="en-GB" sz="3000" dirty="0" smtClean="0">
              <a:latin typeface="Arial" panose="020B0604020202020204" pitchFamily="34" charset="0"/>
              <a:cs typeface="Arial" panose="020B0604020202020204" pitchFamily="34" charset="0"/>
            </a:endParaRPr>
          </a:p>
          <a:p>
            <a:pPr marL="0" lvl="0" indent="0">
              <a:lnSpc>
                <a:spcPct val="100000"/>
              </a:lnSpc>
              <a:spcBef>
                <a:spcPct val="20000"/>
              </a:spcBef>
              <a:buNone/>
            </a:pPr>
            <a:r>
              <a:rPr lang="en-GB" sz="3000" dirty="0" smtClean="0">
                <a:latin typeface="Arial" panose="020B0604020202020204" pitchFamily="34" charset="0"/>
                <a:cs typeface="Arial" panose="020B0604020202020204" pitchFamily="34" charset="0"/>
              </a:rPr>
              <a:t>Life </a:t>
            </a:r>
            <a:r>
              <a:rPr lang="en-GB" sz="3000" dirty="0">
                <a:latin typeface="Arial" panose="020B0604020202020204" pitchFamily="34" charset="0"/>
                <a:cs typeface="Arial" panose="020B0604020202020204" pitchFamily="34" charset="0"/>
              </a:rPr>
              <a:t>Journey Work involves engaging with children to enable them to make sense of information about: </a:t>
            </a:r>
          </a:p>
          <a:p>
            <a:pPr marL="342900" lvl="0" indent="-342900">
              <a:lnSpc>
                <a:spcPct val="100000"/>
              </a:lnSpc>
              <a:spcBef>
                <a:spcPct val="20000"/>
              </a:spcBef>
            </a:pPr>
            <a:r>
              <a:rPr lang="en-GB" sz="3000" dirty="0">
                <a:latin typeface="Arial" panose="020B0604020202020204" pitchFamily="34" charset="0"/>
                <a:cs typeface="Arial" panose="020B0604020202020204" pitchFamily="34" charset="0"/>
              </a:rPr>
              <a:t>Their birth family</a:t>
            </a:r>
          </a:p>
          <a:p>
            <a:pPr marL="342900" lvl="0" indent="-342900">
              <a:lnSpc>
                <a:spcPct val="100000"/>
              </a:lnSpc>
              <a:spcBef>
                <a:spcPct val="20000"/>
              </a:spcBef>
            </a:pPr>
            <a:r>
              <a:rPr lang="en-GB" sz="3000" dirty="0">
                <a:latin typeface="Arial" panose="020B0604020202020204" pitchFamily="34" charset="0"/>
                <a:cs typeface="Arial" panose="020B0604020202020204" pitchFamily="34" charset="0"/>
              </a:rPr>
              <a:t>Their “Life Journey” thus far</a:t>
            </a:r>
          </a:p>
          <a:p>
            <a:pPr marL="342900" lvl="0" indent="-342900">
              <a:lnSpc>
                <a:spcPct val="100000"/>
              </a:lnSpc>
              <a:spcBef>
                <a:spcPct val="20000"/>
              </a:spcBef>
            </a:pPr>
            <a:r>
              <a:rPr lang="en-GB" sz="3000" dirty="0">
                <a:latin typeface="Arial" panose="020B0604020202020204" pitchFamily="34" charset="0"/>
                <a:cs typeface="Arial" panose="020B0604020202020204" pitchFamily="34" charset="0"/>
              </a:rPr>
              <a:t>The reasons for the decisions that were made, that led to the plan for adoption</a:t>
            </a:r>
          </a:p>
          <a:p>
            <a:pPr marL="342900" lvl="0" indent="-342900">
              <a:lnSpc>
                <a:spcPct val="100000"/>
              </a:lnSpc>
              <a:spcBef>
                <a:spcPct val="20000"/>
              </a:spcBef>
            </a:pPr>
            <a:r>
              <a:rPr lang="en-GB" sz="3000" dirty="0">
                <a:latin typeface="Arial" panose="020B0604020202020204" pitchFamily="34" charset="0"/>
                <a:cs typeface="Arial" panose="020B0604020202020204" pitchFamily="34" charset="0"/>
              </a:rPr>
              <a:t>Their adoptive family</a:t>
            </a:r>
          </a:p>
          <a:p>
            <a:pPr marL="342900" lvl="0" indent="-342900">
              <a:lnSpc>
                <a:spcPct val="100000"/>
              </a:lnSpc>
              <a:spcBef>
                <a:spcPct val="20000"/>
              </a:spcBef>
            </a:pPr>
            <a:r>
              <a:rPr lang="en-GB" sz="3000" dirty="0">
                <a:latin typeface="Arial" panose="020B0604020202020204" pitchFamily="34" charset="0"/>
                <a:cs typeface="Arial" panose="020B0604020202020204" pitchFamily="34" charset="0"/>
              </a:rPr>
              <a:t>Their sense of identity </a:t>
            </a: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1040972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57160" cy="1325563"/>
          </a:xfrm>
        </p:spPr>
        <p:txBody>
          <a:bodyPr/>
          <a:lstStyle/>
          <a:p>
            <a:pPr algn="ctr"/>
            <a:r>
              <a:rPr lang="en-GB" dirty="0">
                <a:latin typeface="Arial" panose="020B0604020202020204" pitchFamily="34" charset="0"/>
                <a:cs typeface="Arial" panose="020B0604020202020204" pitchFamily="34" charset="0"/>
              </a:rPr>
              <a:t>Discussion</a:t>
            </a:r>
          </a:p>
        </p:txBody>
      </p:sp>
      <p:sp>
        <p:nvSpPr>
          <p:cNvPr id="3" name="Content Placeholder 2"/>
          <p:cNvSpPr>
            <a:spLocks noGrp="1"/>
          </p:cNvSpPr>
          <p:nvPr>
            <p:ph idx="1"/>
          </p:nvPr>
        </p:nvSpPr>
        <p:spPr/>
        <p:txBody>
          <a:bodyPr>
            <a:normAutofit/>
          </a:bodyPr>
          <a:lstStyle/>
          <a:p>
            <a:endParaRPr lang="en-GB" sz="3200" dirty="0" smtClean="0">
              <a:latin typeface="Arial" panose="020B0604020202020204" pitchFamily="34" charset="0"/>
              <a:cs typeface="Arial" panose="020B0604020202020204" pitchFamily="34" charset="0"/>
            </a:endParaRPr>
          </a:p>
          <a:p>
            <a:r>
              <a:rPr lang="en-GB" sz="3200" dirty="0" smtClean="0">
                <a:latin typeface="Arial" panose="020B0604020202020204" pitchFamily="34" charset="0"/>
                <a:cs typeface="Arial" panose="020B0604020202020204" pitchFamily="34" charset="0"/>
              </a:rPr>
              <a:t>Why </a:t>
            </a:r>
            <a:r>
              <a:rPr lang="en-GB" sz="3200" dirty="0">
                <a:latin typeface="Arial" panose="020B0604020202020204" pitchFamily="34" charset="0"/>
                <a:cs typeface="Arial" panose="020B0604020202020204" pitchFamily="34" charset="0"/>
              </a:rPr>
              <a:t>is Life Journey Work important? What are your thoughts? </a:t>
            </a:r>
          </a:p>
          <a:p>
            <a:endParaRPr lang="en-GB" sz="3200" dirty="0">
              <a:latin typeface="Arial" panose="020B0604020202020204" pitchFamily="34" charset="0"/>
              <a:cs typeface="Arial" panose="020B0604020202020204" pitchFamily="34" charset="0"/>
            </a:endParaRPr>
          </a:p>
          <a:p>
            <a:pPr marL="0" indent="0">
              <a:buNone/>
            </a:pPr>
            <a:endParaRPr lang="en-GB" sz="3200" dirty="0">
              <a:latin typeface="Arial" panose="020B0604020202020204" pitchFamily="34" charset="0"/>
              <a:cs typeface="Arial" panose="020B0604020202020204" pitchFamily="34" charset="0"/>
            </a:endParaRPr>
          </a:p>
          <a:p>
            <a:r>
              <a:rPr lang="en-GB" sz="3200" dirty="0">
                <a:latin typeface="Arial" panose="020B0604020202020204" pitchFamily="34" charset="0"/>
                <a:cs typeface="Arial" panose="020B0604020202020204" pitchFamily="34" charset="0"/>
              </a:rPr>
              <a:t>List the possible benefits of  your child / children learning about his/ her/ their “Life Journey” information.</a:t>
            </a:r>
          </a:p>
          <a:p>
            <a:r>
              <a:rPr lang="en-GB" sz="3200" dirty="0" smtClean="0">
                <a:latin typeface="Arial" panose="020B0604020202020204" pitchFamily="34" charset="0"/>
                <a:cs typeface="Arial" panose="020B0604020202020204" pitchFamily="34" charset="0"/>
              </a:rPr>
              <a:t>You </a:t>
            </a:r>
            <a:r>
              <a:rPr lang="en-GB" sz="3200" dirty="0">
                <a:latin typeface="Arial" panose="020B0604020202020204" pitchFamily="34" charset="0"/>
                <a:cs typeface="Arial" panose="020B0604020202020204" pitchFamily="34" charset="0"/>
              </a:rPr>
              <a:t>may have some reservations, if so, list these too.</a:t>
            </a: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562362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926977" cy="1325563"/>
          </a:xfrm>
        </p:spPr>
        <p:txBody>
          <a:bodyPr/>
          <a:lstStyle/>
          <a:p>
            <a:pPr algn="ctr"/>
            <a:r>
              <a:rPr lang="en-GB" dirty="0">
                <a:latin typeface="Arial" panose="020B0604020202020204" pitchFamily="34" charset="0"/>
                <a:cs typeface="Arial" panose="020B0604020202020204" pitchFamily="34" charset="0"/>
              </a:rPr>
              <a:t>Why is Life Journey Work important?</a:t>
            </a:r>
          </a:p>
        </p:txBody>
      </p:sp>
      <p:sp>
        <p:nvSpPr>
          <p:cNvPr id="3" name="Content Placeholder 2"/>
          <p:cNvSpPr>
            <a:spLocks noGrp="1"/>
          </p:cNvSpPr>
          <p:nvPr>
            <p:ph idx="1"/>
          </p:nvPr>
        </p:nvSpPr>
        <p:spPr/>
        <p:txBody>
          <a:bodyPr>
            <a:normAutofit fontScale="92500"/>
          </a:bodyPr>
          <a:lstStyle/>
          <a:p>
            <a:pPr marL="0" lvl="0" indent="0">
              <a:lnSpc>
                <a:spcPct val="100000"/>
              </a:lnSpc>
              <a:spcBef>
                <a:spcPct val="20000"/>
              </a:spcBef>
              <a:buNone/>
            </a:pPr>
            <a:endParaRPr lang="en-GB" sz="3200" i="1" dirty="0" smtClean="0">
              <a:latin typeface="Arial" panose="020B0604020202020204" pitchFamily="34" charset="0"/>
              <a:cs typeface="Arial" panose="020B0604020202020204" pitchFamily="34" charset="0"/>
            </a:endParaRPr>
          </a:p>
          <a:p>
            <a:pPr marL="0" lvl="0" indent="0">
              <a:lnSpc>
                <a:spcPct val="100000"/>
              </a:lnSpc>
              <a:spcBef>
                <a:spcPct val="20000"/>
              </a:spcBef>
              <a:buNone/>
            </a:pPr>
            <a:r>
              <a:rPr lang="en-GB" sz="3200" i="1" dirty="0" smtClean="0">
                <a:latin typeface="Arial" panose="020B0604020202020204" pitchFamily="34" charset="0"/>
                <a:cs typeface="Arial" panose="020B0604020202020204" pitchFamily="34" charset="0"/>
              </a:rPr>
              <a:t>“</a:t>
            </a:r>
            <a:r>
              <a:rPr lang="en-GB" sz="3200" i="1" dirty="0">
                <a:latin typeface="Arial" panose="020B0604020202020204" pitchFamily="34" charset="0"/>
                <a:cs typeface="Arial" panose="020B0604020202020204" pitchFamily="34" charset="0"/>
              </a:rPr>
              <a:t>We need to acknowledge and value the role of the Life Story as an integral element to the lifelong attachment and bonding process for the adopted person and their new family. </a:t>
            </a:r>
          </a:p>
          <a:p>
            <a:pPr marL="0" lvl="0" indent="0">
              <a:lnSpc>
                <a:spcPct val="100000"/>
              </a:lnSpc>
              <a:spcBef>
                <a:spcPct val="20000"/>
              </a:spcBef>
              <a:buNone/>
            </a:pPr>
            <a:r>
              <a:rPr lang="en-GB" sz="3200" i="1" dirty="0">
                <a:latin typeface="Arial" panose="020B0604020202020204" pitchFamily="34" charset="0"/>
                <a:cs typeface="Arial" panose="020B0604020202020204" pitchFamily="34" charset="0"/>
              </a:rPr>
              <a:t>The primary purpose of Life Story is to promote permanence and attachments within the adoptive family and to support the healthy development of the young person’s identity, so they are able to grow up a psychologically healthy adult.” </a:t>
            </a:r>
          </a:p>
          <a:p>
            <a:pPr marL="0" lvl="0" indent="0" algn="r">
              <a:lnSpc>
                <a:spcPct val="100000"/>
              </a:lnSpc>
              <a:spcBef>
                <a:spcPct val="20000"/>
              </a:spcBef>
              <a:buNone/>
            </a:pPr>
            <a:endParaRPr lang="en-GB" sz="1100" dirty="0" smtClean="0">
              <a:latin typeface="Arial" panose="020B0604020202020204" pitchFamily="34" charset="0"/>
              <a:cs typeface="Arial" panose="020B0604020202020204" pitchFamily="34" charset="0"/>
            </a:endParaRPr>
          </a:p>
          <a:p>
            <a:pPr marL="0" lvl="0" indent="0" algn="r">
              <a:lnSpc>
                <a:spcPct val="100000"/>
              </a:lnSpc>
              <a:spcBef>
                <a:spcPct val="20000"/>
              </a:spcBef>
              <a:buNone/>
            </a:pPr>
            <a:r>
              <a:rPr lang="en-GB" sz="1100" dirty="0" smtClean="0">
                <a:latin typeface="Arial" panose="020B0604020202020204" pitchFamily="34" charset="0"/>
                <a:cs typeface="Arial" panose="020B0604020202020204" pitchFamily="34" charset="0"/>
              </a:rPr>
              <a:t>(</a:t>
            </a:r>
            <a:r>
              <a:rPr lang="en-GB" sz="1100" dirty="0">
                <a:latin typeface="Arial" panose="020B0604020202020204" pitchFamily="34" charset="0"/>
                <a:cs typeface="Arial" panose="020B0604020202020204" pitchFamily="34" charset="0"/>
              </a:rPr>
              <a:t>National Adoption Service Adoption Life Story Literature Review by Joan Hunt, AFA </a:t>
            </a:r>
            <a:r>
              <a:rPr lang="en-GB" sz="1100" dirty="0" err="1">
                <a:latin typeface="Arial" panose="020B0604020202020204" pitchFamily="34" charset="0"/>
                <a:cs typeface="Arial" panose="020B0604020202020204" pitchFamily="34" charset="0"/>
              </a:rPr>
              <a:t>Cymru</a:t>
            </a:r>
            <a:r>
              <a:rPr lang="en-GB" sz="1100" dirty="0">
                <a:latin typeface="Arial" panose="020B0604020202020204" pitchFamily="34" charset="0"/>
                <a:cs typeface="Arial" panose="020B0604020202020204" pitchFamily="34" charset="0"/>
              </a:rPr>
              <a:t>) </a:t>
            </a: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13158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96349" cy="1325563"/>
          </a:xfrm>
        </p:spPr>
        <p:txBody>
          <a:bodyPr/>
          <a:lstStyle/>
          <a:p>
            <a:pPr algn="ctr"/>
            <a:r>
              <a:rPr lang="en-GB" dirty="0" smtClean="0">
                <a:latin typeface="Arial" panose="020B0604020202020204" pitchFamily="34" charset="0"/>
                <a:cs typeface="Arial" panose="020B0604020202020204" pitchFamily="34" charset="0"/>
              </a:rPr>
              <a:t>Why</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10000"/>
          </a:bodyPr>
          <a:lstStyle/>
          <a:p>
            <a:pPr marL="342900" lvl="0" indent="-342900">
              <a:lnSpc>
                <a:spcPct val="100000"/>
              </a:lnSpc>
              <a:spcBef>
                <a:spcPct val="20000"/>
              </a:spcBef>
            </a:pPr>
            <a:endParaRPr lang="en-GB" sz="3000" dirty="0" smtClean="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000" dirty="0" smtClean="0">
                <a:solidFill>
                  <a:prstClr val="black"/>
                </a:solidFill>
                <a:latin typeface="Arial" panose="020B0604020202020204" pitchFamily="34" charset="0"/>
                <a:cs typeface="Arial" panose="020B0604020202020204" pitchFamily="34" charset="0"/>
              </a:rPr>
              <a:t>Life </a:t>
            </a:r>
            <a:r>
              <a:rPr lang="en-GB" sz="3000" dirty="0">
                <a:solidFill>
                  <a:prstClr val="black"/>
                </a:solidFill>
                <a:latin typeface="Arial" panose="020B0604020202020204" pitchFamily="34" charset="0"/>
                <a:cs typeface="Arial" panose="020B0604020202020204" pitchFamily="34" charset="0"/>
              </a:rPr>
              <a:t>Journey Work is a process that can be therapeutic when undertaken in the context of a secure base relationship.</a:t>
            </a:r>
          </a:p>
          <a:p>
            <a:pPr marL="742950" lvl="1" indent="-285750">
              <a:lnSpc>
                <a:spcPct val="100000"/>
              </a:lnSpc>
              <a:spcBef>
                <a:spcPct val="20000"/>
              </a:spcBef>
              <a:buFont typeface="Arial" pitchFamily="34" charset="0"/>
              <a:buChar char="–"/>
            </a:pPr>
            <a:r>
              <a:rPr lang="en-GB" sz="2600" dirty="0">
                <a:solidFill>
                  <a:prstClr val="black"/>
                </a:solidFill>
                <a:latin typeface="Arial" panose="020B0604020202020204" pitchFamily="34" charset="0"/>
                <a:cs typeface="Arial" panose="020B0604020202020204" pitchFamily="34" charset="0"/>
              </a:rPr>
              <a:t>It is essential for mental health</a:t>
            </a:r>
          </a:p>
          <a:p>
            <a:pPr marL="742950" lvl="1" indent="-285750">
              <a:lnSpc>
                <a:spcPct val="100000"/>
              </a:lnSpc>
              <a:spcBef>
                <a:spcPct val="20000"/>
              </a:spcBef>
              <a:buFont typeface="Arial" pitchFamily="34" charset="0"/>
              <a:buChar char="–"/>
            </a:pPr>
            <a:r>
              <a:rPr lang="en-GB" sz="2600" dirty="0">
                <a:solidFill>
                  <a:prstClr val="black"/>
                </a:solidFill>
                <a:latin typeface="Arial" panose="020B0604020202020204" pitchFamily="34" charset="0"/>
                <a:cs typeface="Arial" panose="020B0604020202020204" pitchFamily="34" charset="0"/>
              </a:rPr>
              <a:t>It supports building attachments and identity </a:t>
            </a:r>
          </a:p>
          <a:p>
            <a:pPr marL="742950" lvl="1" indent="-285750">
              <a:lnSpc>
                <a:spcPct val="100000"/>
              </a:lnSpc>
              <a:spcBef>
                <a:spcPct val="20000"/>
              </a:spcBef>
              <a:buFont typeface="Arial" pitchFamily="34" charset="0"/>
              <a:buChar char="–"/>
            </a:pPr>
            <a:r>
              <a:rPr lang="en-GB" sz="2600" dirty="0">
                <a:solidFill>
                  <a:prstClr val="black"/>
                </a:solidFill>
                <a:latin typeface="Arial" panose="020B0604020202020204" pitchFamily="34" charset="0"/>
                <a:cs typeface="Arial" panose="020B0604020202020204" pitchFamily="34" charset="0"/>
              </a:rPr>
              <a:t>It is a life long process (Brodzinsky)</a:t>
            </a:r>
          </a:p>
          <a:p>
            <a:pPr marL="0" lvl="0" indent="0">
              <a:lnSpc>
                <a:spcPct val="100000"/>
              </a:lnSpc>
              <a:spcBef>
                <a:spcPct val="20000"/>
              </a:spcBef>
              <a:buNone/>
            </a:pPr>
            <a:endParaRPr lang="en-GB" sz="3000" dirty="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000" dirty="0">
                <a:solidFill>
                  <a:prstClr val="black"/>
                </a:solidFill>
                <a:latin typeface="Arial" panose="020B0604020202020204" pitchFamily="34" charset="0"/>
                <a:cs typeface="Arial" panose="020B0604020202020204" pitchFamily="34" charset="0"/>
              </a:rPr>
              <a:t>If we get this right we can decrease the need for adoption support later on (Wales cohort study, Catherine Shelton et al, 2018</a:t>
            </a:r>
            <a:r>
              <a:rPr lang="en-GB" sz="3000" dirty="0" smtClean="0">
                <a:solidFill>
                  <a:prstClr val="black"/>
                </a:solidFill>
                <a:latin typeface="Arial" panose="020B0604020202020204" pitchFamily="34" charset="0"/>
                <a:cs typeface="Arial" panose="020B0604020202020204" pitchFamily="34" charset="0"/>
              </a:rPr>
              <a:t>)</a:t>
            </a:r>
            <a:endParaRPr lang="en-GB" sz="3000" dirty="0">
              <a:solidFill>
                <a:prstClr val="black"/>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3999015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83286" cy="1325563"/>
          </a:xfrm>
        </p:spPr>
        <p:txBody>
          <a:bodyPr/>
          <a:lstStyle/>
          <a:p>
            <a:pPr algn="ctr"/>
            <a:r>
              <a:rPr lang="en-GB" dirty="0">
                <a:latin typeface="Arial" panose="020B0604020202020204" pitchFamily="34" charset="0"/>
                <a:cs typeface="Arial" panose="020B0604020202020204" pitchFamily="34" charset="0"/>
              </a:rPr>
              <a:t>Unconscious negative beliefs.</a:t>
            </a:r>
          </a:p>
        </p:txBody>
      </p:sp>
      <p:sp>
        <p:nvSpPr>
          <p:cNvPr id="3" name="Content Placeholder 2"/>
          <p:cNvSpPr>
            <a:spLocks noGrp="1"/>
          </p:cNvSpPr>
          <p:nvPr>
            <p:ph idx="1"/>
          </p:nvPr>
        </p:nvSpPr>
        <p:spPr/>
        <p:txBody>
          <a:bodyPr/>
          <a:lstStyle/>
          <a:p>
            <a:pPr marL="0" lvl="0" indent="0">
              <a:lnSpc>
                <a:spcPct val="100000"/>
              </a:lnSpc>
              <a:spcBef>
                <a:spcPct val="20000"/>
              </a:spcBef>
              <a:buNone/>
            </a:pPr>
            <a:r>
              <a:rPr lang="en-GB" sz="3200" dirty="0">
                <a:solidFill>
                  <a:prstClr val="black"/>
                </a:solidFill>
                <a:latin typeface="Arial" panose="020B0604020202020204" pitchFamily="34" charset="0"/>
                <a:cs typeface="Arial" panose="020B0604020202020204" pitchFamily="34" charset="0"/>
              </a:rPr>
              <a:t>Published author, Joy Rees suggests that adopted children often have negative beliefs that they are not fully aware of, but affect how they see the world. </a:t>
            </a:r>
          </a:p>
          <a:p>
            <a:endParaRPr lang="en-GB" dirty="0"/>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
        <p:nvSpPr>
          <p:cNvPr id="6" name="Speech Bubble: Oval 8">
            <a:extLst>
              <a:ext uri="{FF2B5EF4-FFF2-40B4-BE49-F238E27FC236}">
                <a16:creationId xmlns:a16="http://schemas.microsoft.com/office/drawing/2014/main" id="{EAA49577-7007-49FF-B225-0097CFB46938}"/>
              </a:ext>
            </a:extLst>
          </p:cNvPr>
          <p:cNvSpPr/>
          <p:nvPr/>
        </p:nvSpPr>
        <p:spPr>
          <a:xfrm>
            <a:off x="360000" y="3672000"/>
            <a:ext cx="3642320" cy="2694636"/>
          </a:xfrm>
          <a:prstGeom prst="wedgeEllipseCallout">
            <a:avLst>
              <a:gd name="adj1" fmla="val 41525"/>
              <a:gd name="adj2" fmla="val 5169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altLang="en-US" sz="2000" b="1" i="1" dirty="0">
                <a:solidFill>
                  <a:schemeClr val="tx1"/>
                </a:solidFill>
                <a:latin typeface="Arial" panose="020B0604020202020204" pitchFamily="34" charset="0"/>
                <a:cs typeface="Arial" panose="020B0604020202020204" pitchFamily="34" charset="0"/>
              </a:rPr>
              <a:t>If my birth parents had been given more support I could have stayed with them</a:t>
            </a:r>
          </a:p>
        </p:txBody>
      </p:sp>
      <p:sp>
        <p:nvSpPr>
          <p:cNvPr id="7" name="Speech Bubble: Oval 4">
            <a:extLst>
              <a:ext uri="{FF2B5EF4-FFF2-40B4-BE49-F238E27FC236}">
                <a16:creationId xmlns:a16="http://schemas.microsoft.com/office/drawing/2014/main" id="{F619584D-C32C-4653-AECB-4FBA8739723C}"/>
              </a:ext>
            </a:extLst>
          </p:cNvPr>
          <p:cNvSpPr/>
          <p:nvPr/>
        </p:nvSpPr>
        <p:spPr>
          <a:xfrm>
            <a:off x="4392000" y="3600000"/>
            <a:ext cx="3539480" cy="2362200"/>
          </a:xfrm>
          <a:prstGeom prst="wedgeEllipseCallou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altLang="en-US" sz="2400" i="1" dirty="0">
                <a:solidFill>
                  <a:schemeClr val="tx1"/>
                </a:solidFill>
                <a:latin typeface="Arial" panose="020B0604020202020204" pitchFamily="34" charset="0"/>
                <a:cs typeface="Arial" panose="020B0604020202020204" pitchFamily="34" charset="0"/>
              </a:rPr>
              <a:t>My birth parents were on drugs / mentally ill so the same will happen to me?</a:t>
            </a:r>
          </a:p>
        </p:txBody>
      </p:sp>
      <p:sp>
        <p:nvSpPr>
          <p:cNvPr id="8" name="Speech Bubble: Rectangle with Corners Rounded 7">
            <a:extLst>
              <a:ext uri="{FF2B5EF4-FFF2-40B4-BE49-F238E27FC236}">
                <a16:creationId xmlns:a16="http://schemas.microsoft.com/office/drawing/2014/main" id="{7D58D297-8F3F-4328-A3B1-FE813FB2AA91}"/>
              </a:ext>
            </a:extLst>
          </p:cNvPr>
          <p:cNvSpPr/>
          <p:nvPr/>
        </p:nvSpPr>
        <p:spPr>
          <a:xfrm>
            <a:off x="8820000" y="3240000"/>
            <a:ext cx="2438400" cy="3224213"/>
          </a:xfrm>
          <a:prstGeom prst="wedgeRoundRectCallout">
            <a:avLst>
              <a:gd name="adj1" fmla="val -86140"/>
              <a:gd name="adj2" fmla="val 38638"/>
              <a:gd name="adj3" fmla="val 16667"/>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altLang="en-US" sz="2400" i="1" dirty="0">
                <a:solidFill>
                  <a:schemeClr val="tx1"/>
                </a:solidFill>
                <a:latin typeface="Arial" panose="020B0604020202020204" pitchFamily="34" charset="0"/>
                <a:cs typeface="Arial" panose="020B0604020202020204" pitchFamily="34" charset="0"/>
              </a:rPr>
              <a:t>I must be very bad because I can’t live with my brothers and sisters</a:t>
            </a:r>
          </a:p>
        </p:txBody>
      </p:sp>
    </p:spTree>
    <p:extLst>
      <p:ext uri="{BB962C8B-B14F-4D97-AF65-F5344CB8AC3E}">
        <p14:creationId xmlns:p14="http://schemas.microsoft.com/office/powerpoint/2010/main" val="3846735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887789" cy="1325563"/>
          </a:xfrm>
        </p:spPr>
        <p:txBody>
          <a:bodyPr/>
          <a:lstStyle/>
          <a:p>
            <a:pPr algn="ctr"/>
            <a:r>
              <a:rPr lang="en-GB" dirty="0">
                <a:latin typeface="Arial" panose="020B0604020202020204" pitchFamily="34" charset="0"/>
                <a:cs typeface="Arial" panose="020B0604020202020204" pitchFamily="34" charset="0"/>
              </a:rPr>
              <a:t>Good </a:t>
            </a:r>
            <a:r>
              <a:rPr lang="en-GB" dirty="0" smtClean="0">
                <a:latin typeface="Arial" panose="020B0604020202020204" pitchFamily="34" charset="0"/>
                <a:cs typeface="Arial" panose="020B0604020202020204" pitchFamily="34" charset="0"/>
              </a:rPr>
              <a:t>Messages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pPr marL="342900" lvl="0" indent="-342900">
              <a:lnSpc>
                <a:spcPct val="100000"/>
              </a:lnSpc>
              <a:spcBef>
                <a:spcPct val="20000"/>
              </a:spcBef>
            </a:pPr>
            <a:endParaRPr lang="en-GB" sz="3200" dirty="0" smtClean="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200" dirty="0" smtClean="0">
                <a:solidFill>
                  <a:prstClr val="black"/>
                </a:solidFill>
                <a:latin typeface="Arial" panose="020B0604020202020204" pitchFamily="34" charset="0"/>
                <a:cs typeface="Arial" panose="020B0604020202020204" pitchFamily="34" charset="0"/>
              </a:rPr>
              <a:t>It </a:t>
            </a:r>
            <a:r>
              <a:rPr lang="en-GB" sz="3200" dirty="0">
                <a:solidFill>
                  <a:prstClr val="black"/>
                </a:solidFill>
                <a:latin typeface="Arial" panose="020B0604020202020204" pitchFamily="34" charset="0"/>
                <a:cs typeface="Arial" panose="020B0604020202020204" pitchFamily="34" charset="0"/>
              </a:rPr>
              <a:t>is therefore important to provide children with the following messages</a:t>
            </a:r>
            <a:endParaRPr lang="en-GB" sz="3200" i="1" dirty="0">
              <a:solidFill>
                <a:prstClr val="black"/>
              </a:solidFill>
              <a:latin typeface="Arial" panose="020B0604020202020204" pitchFamily="34" charset="0"/>
              <a:cs typeface="Arial" panose="020B0604020202020204" pitchFamily="34" charset="0"/>
            </a:endParaRPr>
          </a:p>
          <a:p>
            <a:pPr marL="742950" lvl="1" indent="-285750">
              <a:lnSpc>
                <a:spcPct val="100000"/>
              </a:lnSpc>
              <a:spcBef>
                <a:spcPct val="20000"/>
              </a:spcBef>
              <a:buFont typeface="Arial" pitchFamily="34" charset="0"/>
              <a:buChar char="–"/>
            </a:pPr>
            <a:r>
              <a:rPr lang="en-GB" sz="3000" i="1" dirty="0">
                <a:solidFill>
                  <a:prstClr val="black"/>
                </a:solidFill>
                <a:latin typeface="Arial" panose="020B0604020202020204" pitchFamily="34" charset="0"/>
                <a:cs typeface="Arial" panose="020B0604020202020204" pitchFamily="34" charset="0"/>
              </a:rPr>
              <a:t>Past events are not their fault</a:t>
            </a:r>
          </a:p>
          <a:p>
            <a:pPr marL="742950" lvl="1" indent="-285750">
              <a:lnSpc>
                <a:spcPct val="100000"/>
              </a:lnSpc>
              <a:spcBef>
                <a:spcPct val="20000"/>
              </a:spcBef>
              <a:buFont typeface="Arial" pitchFamily="34" charset="0"/>
              <a:buChar char="–"/>
            </a:pPr>
            <a:r>
              <a:rPr lang="en-GB" sz="3000" i="1" dirty="0">
                <a:solidFill>
                  <a:prstClr val="black"/>
                </a:solidFill>
                <a:latin typeface="Arial" panose="020B0604020202020204" pitchFamily="34" charset="0"/>
                <a:cs typeface="Arial" panose="020B0604020202020204" pitchFamily="34" charset="0"/>
              </a:rPr>
              <a:t>They are loved and loveable</a:t>
            </a:r>
          </a:p>
          <a:p>
            <a:pPr marL="742950" lvl="1" indent="-285750">
              <a:lnSpc>
                <a:spcPct val="100000"/>
              </a:lnSpc>
              <a:spcBef>
                <a:spcPct val="20000"/>
              </a:spcBef>
              <a:buFont typeface="Arial" pitchFamily="34" charset="0"/>
              <a:buChar char="–"/>
            </a:pPr>
            <a:r>
              <a:rPr lang="en-GB" sz="3000" i="1" dirty="0">
                <a:solidFill>
                  <a:prstClr val="black"/>
                </a:solidFill>
                <a:latin typeface="Arial" panose="020B0604020202020204" pitchFamily="34" charset="0"/>
                <a:cs typeface="Arial" panose="020B0604020202020204" pitchFamily="34" charset="0"/>
              </a:rPr>
              <a:t>They deserved better care and parenting</a:t>
            </a:r>
          </a:p>
          <a:p>
            <a:pPr marL="742950" lvl="1" indent="-285750">
              <a:lnSpc>
                <a:spcPct val="100000"/>
              </a:lnSpc>
              <a:spcBef>
                <a:spcPct val="20000"/>
              </a:spcBef>
              <a:buFont typeface="Arial" pitchFamily="34" charset="0"/>
              <a:buChar char="–"/>
            </a:pPr>
            <a:r>
              <a:rPr lang="en-GB" sz="3000" i="1" dirty="0">
                <a:solidFill>
                  <a:prstClr val="black"/>
                </a:solidFill>
                <a:latin typeface="Arial" panose="020B0604020202020204" pitchFamily="34" charset="0"/>
                <a:cs typeface="Arial" panose="020B0604020202020204" pitchFamily="34" charset="0"/>
              </a:rPr>
              <a:t>They are claimed and belongs</a:t>
            </a:r>
          </a:p>
          <a:p>
            <a:pPr marL="742950" lvl="1" indent="-285750">
              <a:lnSpc>
                <a:spcPct val="100000"/>
              </a:lnSpc>
              <a:spcBef>
                <a:spcPct val="20000"/>
              </a:spcBef>
              <a:buFont typeface="Arial" pitchFamily="34" charset="0"/>
              <a:buChar char="–"/>
            </a:pPr>
            <a:r>
              <a:rPr lang="en-GB" sz="3000" i="1" dirty="0">
                <a:solidFill>
                  <a:prstClr val="black"/>
                </a:solidFill>
                <a:latin typeface="Arial" panose="020B0604020202020204" pitchFamily="34" charset="0"/>
                <a:cs typeface="Arial" panose="020B0604020202020204" pitchFamily="34" charset="0"/>
              </a:rPr>
              <a:t>Adults can be trusted and they understand</a:t>
            </a:r>
            <a:endParaRPr lang="en-GB" sz="3000" dirty="0">
              <a:solidFill>
                <a:prstClr val="black"/>
              </a:solidFill>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701516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835537" cy="1325563"/>
          </a:xfrm>
        </p:spPr>
        <p:txBody>
          <a:bodyPr/>
          <a:lstStyle/>
          <a:p>
            <a:pPr algn="ctr"/>
            <a:r>
              <a:rPr lang="en-GB" dirty="0">
                <a:latin typeface="Arial" panose="020B0604020202020204" pitchFamily="34" charset="0"/>
                <a:cs typeface="Arial" panose="020B0604020202020204" pitchFamily="34" charset="0"/>
              </a:rPr>
              <a:t>What can Adopters expect?</a:t>
            </a:r>
          </a:p>
        </p:txBody>
      </p:sp>
      <p:sp>
        <p:nvSpPr>
          <p:cNvPr id="3" name="Content Placeholder 2"/>
          <p:cNvSpPr>
            <a:spLocks noGrp="1"/>
          </p:cNvSpPr>
          <p:nvPr>
            <p:ph idx="1"/>
          </p:nvPr>
        </p:nvSpPr>
        <p:spPr/>
        <p:txBody>
          <a:bodyPr/>
          <a:lstStyle/>
          <a:p>
            <a:pPr marL="0" lvl="0" indent="0" algn="ctr">
              <a:lnSpc>
                <a:spcPct val="100000"/>
              </a:lnSpc>
              <a:spcBef>
                <a:spcPct val="20000"/>
              </a:spcBef>
              <a:buNone/>
            </a:pPr>
            <a:endParaRPr lang="en-GB" dirty="0" smtClean="0">
              <a:solidFill>
                <a:prstClr val="black"/>
              </a:solidFill>
              <a:latin typeface="Arial" panose="020B0604020202020204" pitchFamily="34" charset="0"/>
              <a:cs typeface="Arial" panose="020B0604020202020204" pitchFamily="34" charset="0"/>
            </a:endParaRPr>
          </a:p>
          <a:p>
            <a:pPr marL="0" lvl="0" indent="0" algn="ctr">
              <a:lnSpc>
                <a:spcPct val="100000"/>
              </a:lnSpc>
              <a:spcBef>
                <a:spcPct val="20000"/>
              </a:spcBef>
              <a:buNone/>
            </a:pPr>
            <a:r>
              <a:rPr lang="en-GB" dirty="0" smtClean="0">
                <a:solidFill>
                  <a:prstClr val="black"/>
                </a:solidFill>
                <a:latin typeface="Arial" panose="020B0604020202020204" pitchFamily="34" charset="0"/>
                <a:cs typeface="Arial" panose="020B0604020202020204" pitchFamily="34" charset="0"/>
              </a:rPr>
              <a:t>“</a:t>
            </a:r>
            <a:r>
              <a:rPr lang="en-GB" i="1" dirty="0">
                <a:solidFill>
                  <a:prstClr val="black"/>
                </a:solidFill>
                <a:latin typeface="Arial" panose="020B0604020202020204" pitchFamily="34" charset="0"/>
                <a:cs typeface="Arial" panose="020B0604020202020204" pitchFamily="34" charset="0"/>
              </a:rPr>
              <a:t>All children in Wales, who are unable to be cared for by their birth families will have an understanding of their family history and of their unique journey.” </a:t>
            </a:r>
          </a:p>
          <a:p>
            <a:pPr marL="0" lvl="0" indent="0" algn="ctr">
              <a:lnSpc>
                <a:spcPct val="100000"/>
              </a:lnSpc>
              <a:spcBef>
                <a:spcPct val="20000"/>
              </a:spcBef>
              <a:buNone/>
            </a:pPr>
            <a:r>
              <a:rPr lang="en-GB" sz="1800" dirty="0">
                <a:solidFill>
                  <a:prstClr val="black"/>
                </a:solidFill>
                <a:latin typeface="Arial" panose="020B0604020202020204" pitchFamily="34" charset="0"/>
                <a:cs typeface="Arial" panose="020B0604020202020204" pitchFamily="34" charset="0"/>
              </a:rPr>
              <a:t>(National Adoption Service for Wales Life Journey Work Good Practice Guide)</a:t>
            </a:r>
          </a:p>
          <a:p>
            <a:pPr marL="0" lvl="0" indent="0">
              <a:lnSpc>
                <a:spcPct val="100000"/>
              </a:lnSpc>
              <a:spcBef>
                <a:spcPct val="20000"/>
              </a:spcBef>
              <a:buNone/>
            </a:pPr>
            <a:endParaRPr lang="en-GB" sz="3200" dirty="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200" dirty="0">
                <a:solidFill>
                  <a:prstClr val="black"/>
                </a:solidFill>
                <a:latin typeface="Arial" panose="020B0604020202020204" pitchFamily="34" charset="0"/>
                <a:cs typeface="Arial" panose="020B0604020202020204" pitchFamily="34" charset="0"/>
              </a:rPr>
              <a:t>All children placed for adoption should be provided with good quality Life Journey materials to support this. </a:t>
            </a:r>
            <a:endParaRPr lang="en-GB" sz="3200" i="1" dirty="0">
              <a:solidFill>
                <a:prstClr val="black"/>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16269232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299</TotalTime>
  <Words>5010</Words>
  <Application>Microsoft Office PowerPoint</Application>
  <PresentationFormat>Widescreen</PresentationFormat>
  <Paragraphs>350</Paragraphs>
  <Slides>23</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Times New Roman</vt:lpstr>
      <vt:lpstr>Office Theme</vt:lpstr>
      <vt:lpstr>PowerPoint Presentation</vt:lpstr>
      <vt:lpstr>The NAS Post Adoption Training and Development Framework</vt:lpstr>
      <vt:lpstr>What is Life Journey Work?</vt:lpstr>
      <vt:lpstr>Discussion</vt:lpstr>
      <vt:lpstr>Why is Life Journey Work important?</vt:lpstr>
      <vt:lpstr>Why</vt:lpstr>
      <vt:lpstr>Unconscious negative beliefs.</vt:lpstr>
      <vt:lpstr>Good Messages</vt:lpstr>
      <vt:lpstr>What can Adopters expect?</vt:lpstr>
      <vt:lpstr>The NAS Life Journey Work Toolkit</vt:lpstr>
      <vt:lpstr>The key role of adoptive parents</vt:lpstr>
      <vt:lpstr>LJW Key Principles</vt:lpstr>
      <vt:lpstr>LJW Key Principles</vt:lpstr>
      <vt:lpstr>What to Expect</vt:lpstr>
      <vt:lpstr>The role of Adoptive Parents in Life Journey Work</vt:lpstr>
      <vt:lpstr>Using your words</vt:lpstr>
      <vt:lpstr>Discussion - Life journey materials</vt:lpstr>
      <vt:lpstr>Talking to Children</vt:lpstr>
      <vt:lpstr>Resources for Adopters</vt:lpstr>
      <vt:lpstr>Children’s stories</vt:lpstr>
      <vt:lpstr>Lifelong conversations</vt:lpstr>
      <vt:lpstr>Accessing Support</vt:lpstr>
      <vt:lpstr> </vt:lpstr>
    </vt:vector>
  </TitlesOfParts>
  <Company>City of Cardiff Council - Cyngor Dinas Caerdydd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Lopez, Helena</dc:creator>
  <cp:lastModifiedBy>Lopez, Helena</cp:lastModifiedBy>
  <cp:revision>51</cp:revision>
  <dcterms:created xsi:type="dcterms:W3CDTF">2020-04-23T09:46:07Z</dcterms:created>
  <dcterms:modified xsi:type="dcterms:W3CDTF">2020-06-09T13:45:45Z</dcterms:modified>
</cp:coreProperties>
</file>