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h3JGzGJQMALa2XVAkpql+g==" hashData="RVCD5Slntw2dhHJ+fZWjglWJv/DLyXS1qhTgGaf5ne4Bigy2O1B6fkw0SwtXDxIh2Ng29nqJ4GXctW7Z2LoXg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000" autoAdjust="0"/>
  </p:normalViewPr>
  <p:slideViewPr>
    <p:cSldViewPr snapToGrid="0">
      <p:cViewPr varScale="1">
        <p:scale>
          <a:sx n="55" d="100"/>
          <a:sy n="55" d="100"/>
        </p:scale>
        <p:origin x="13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09/06/2020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uea.ac.uk/providingasecurebase/the-secure-base-model"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2892254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2270482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David Brodzinsky is someone who writes about how children's understanding of, and questions about, their past changes as they develop into adulthood.  He talks about something he calls “communicative openness”.  This is when adoptive parents are totally open about the family’s adoption story and the child/ young grows up, from their earliest years, knowing they are adopted and having a developmentally appropriate narrative about what this means.  Through this openness parents are demonstrating that the child is free to ask any questions they have as they arise.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important because the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meaning and implications of being adopted change for a child as they moves through developmental stages, and family experiences and life cycle tasks.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He suggests that at around 6-8 years of age that children begin to have a more realistic sense of what adoption means.  Prior to that they be aware that they are adopted but they are, he suggests, much less likely to have negative feelings.  As they hit their middle years and beyond they may start to feel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more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ambivalent about being adopted and experience some confusion about their identity and family relationships.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You might also have some feelings of ambivalence, this is really normal, and its ok for you to feel this way.  Just try not to share this with the child in an overwhelming way and make sure you have good support so that you can talk this through with someone.</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Reference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Children's Adjustment To Adoption - Developmental and Clinical Issues: developmental and clinical issues: development and clinical issues clinical psychology and psychiatry; Brodzinsky, Smith &amp; Brodzinsky, 1998, sage.</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1462384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Good Outcomes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best outcome from a well thought through and supported contact plan is that your child will be better able to recover from previous harm, revise their working models of the world, becomes less defensive, more open and resilient.”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And when this is the case children and young people are up for exploration, learning and play.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Research shows that the majority of people who have grown up as adopted children, are clear that in most cases  contact is (or would have been) beneficial and assisted with the development of identity and their emotional development.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because it helps people feel that their birth family, and their adopted family are all acceptable parts of their identity.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Being open about these things helps children process what has happened to them, so they can develop a constructive and therapeutic narrative about the past – a link to life journey work – have a look at the course on this.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doesn’t mean that its always plain sailing! Sometimes coming to terms with things is means processing painful memories and losses.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Making changes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it may be about changing or adapting the arrangements as a child's needs change.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What’s important is not to stop communicating – if there’s a problem or you want to make a change let people know so they can manage expectations in the people who are also impacted by the contact.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documents aren’t legally binding but if people are expecting to get letters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its really difficult for them to adapt.  If they know that things are changing they can come to terms with this.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Attachment theory has some useful ideas to help us think about keeping the child at the heart of these arrangements.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Whilst considering the arrangements for contact – how will the child access their secure base?</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Do the arrangements being made ensure that the child is held in mind, or do adults needs predominate?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Read more about the significance of a secure base in the Attachment course.  We know that children need an adult access to their secure base to help them manage their emotions at times of stress.  If contact happens without the child being able to have an adult alongside them who they are able to use to make themselves feel safe and who can help them with their emotions before, during and  the contact.  For example, practicing some basic </a:t>
            </a:r>
            <a:r>
              <a:rPr kumimoji="0" lang="en-GB" sz="1200" b="0" i="1" u="none" strike="noStrike" kern="1200" cap="none" spc="0" normalizeH="0" baseline="0" noProof="0" dirty="0" smtClean="0">
                <a:ln>
                  <a:noFill/>
                </a:ln>
                <a:solidFill>
                  <a:prstClr val="black"/>
                </a:solidFill>
                <a:effectLst/>
                <a:uLnTx/>
                <a:uFillTx/>
                <a:latin typeface="+mn-lt"/>
                <a:ea typeface="+mn-ea"/>
                <a:cs typeface="+mn-cs"/>
              </a:rPr>
              <a:t>re</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laxation techniques might help.  Sometimes, for some children, contact can trigger a previous trauma.  This is different from being sad when remembering something and if you think its happening it would be good to get some advice from your adoption support worker or therapist about how to help the child to manage this.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really important that children and young people are able to acknowledge the mixed feelings, happy and sad , that may accompany contact.  Reading about the domains of Sensitivity and Family Membership from within the Secure Base Model might be useful in terms of thinking about this in more depth and gathering some thoughts about how to help tackle some of these issues.  This model helps caregivers to think about how they can demonstrate to children and young people that they are held in min and safe, and how you can help children to recognise and regulate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Contact and the secure base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there is a secure base –  this frees the child to be more confident in themselves, their bodies, their relationships, play and learning.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the absence of a secure base the child can be overwhelmed with anxiety and this limits their self esteem and confident engagement in the world.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Contact can help and hinder this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Add in a link to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Bodzinsky</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its helpful for wellbeing.  Different understanding a different stages.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855734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We’ll talk first about contact with birth families.  Later slides will look at contact with siblings, foster parents and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the child is first placed, you are likely to be asked your views about the contact plan e.g. on what occasions and where the birth family send cards; is there direct contact with anyone etc.  Its can be confusing to know what to do because the legal decision making (PR) is shared with the local authority, and final contact arrangements may not have been agreed yet .  You'll be responsible after the Adoption Order is granted so people should be working in partnership with you at this stage.  Unless there is a court order in place that refers to contact arrangements can be changed at any time.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may be different contact arrangements in respect of birth parents and other birth relatives too.  At this stage for many children there probably isn’t direct contact and final contacts should have taken place before you met your child.   You are likely to be asked to write a ‘settling in letter’ or to agree to plans for longer term contact arrangements fairly quickly.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Having to think about these things, especially as you may not feel that you know the child well in the early days, can all feel a bit overwhelming – so its ok to ask for help or ideas.  Use some of the ideas in this presentation to frame questions that you need answered to make a decision.  You can also look at the Legal Guide on the NAS website and the Legal presentation in this series for more information.  Advice is also available via the AFA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Cymru</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ad Adoption UK helplines.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your child does have positive contact with birth family members or others, this can be a really positive factor for their future development  Research suggests that positive relationships with interested caring adults can be helpful for a child in building their resilience (Dalzell and Sawyer, 2011) so we shouldn’t end positive connections for them lightly.  If this is the case for your child do talk through with people any feelings you may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want to do some more reading Research in Practice, the University of East Anglia and the Centre for Research on Children and Families have a useful information pack on the Contact in Adoption website www.contact.rip.org.uk. Do remember that the legislation refers to England so make sure that you understand the welsh perspective if you access this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Exercise: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are doing these materials in a group you could undertake the following exercise: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preparation training you may have been asked to write a letter to imaginary family  - you will have thought about what you might share , how open you think you might be? Now you know your child, think about how this task will feel different.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26529729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1289420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1083772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can be a framework to help you, the adoptive parent, to think about your child’s contact needs now and in the future because you need to be able to develop strategies to help you evaluate this for yourself now and in the future.  You might be in a position of thinking about starting contact, or stopping it, or changing how it happens.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order to decide on what contact is in the best interests of your child it can be helpful to think about the dynamics between the other parties need to be considered.  In this instance the model is applied to birth families.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way in which these factors interact is important</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developmental risks and benefits does each party bring?</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are the positives and the risks in each domain? Remember that these change over time.</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Is there information that is missing? Who can you ask?</a:t>
            </a:r>
          </a:p>
          <a:p>
            <a:pPr marL="628650" marR="0" lvl="1" indent="-171450"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Sometimes its hard to think about the factors from our own family – is there someone in your  support network who could help you to do this?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1221127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next few slides are quite detailed, but adoptive parents have found them useful in terms of helping them check out their own feelings and thinking</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3306555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34043715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771374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courses may be useful for professionals but their primary audience is adopters, and their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have tried to include sufficient information for those self learners looking at this on its own.  However if the material doesn’t seem to ask your adoptions support team for some help in getting to grips with the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its very nature a short course will never cover all that is known on a subject.  The courses have been developed by experienced social workers and adopters who have pooled their thinking about what might be useful.  There is always more to know, and some authors who will seem useful to you, others less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Try out some new thinking but if it’s not helpful ask other people for ideas and other training courses, books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friends, colleagues, other adopters, helplines, your adoption support service.  By reading around you will come across someone who talks to your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as a course,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ICEBREAKER </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you will deal with INTRODUCTIONS (of yourself and participants) – e.g.. Round room, introducing one another, show of hands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a REGISTER needs completion</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BADGES will be used</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HOUSE-KEEPING/GROUND RULES (e.g. fire drill, fire exit, refreshments, parking, mobile phones, confidentiality, safe-guarding, let everyone speak, everyone is entitled to their opinion, timekeeping, opportunities to ask questions/discuss)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Arrangements you will have in place if a participant becomes DISTRESSED or needs to leave the training room if they are finding the topic emotive</a:t>
            </a:r>
          </a:p>
          <a:p>
            <a:pPr marL="180657" marR="0" lvl="0" indent="-180657"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on a one-to-one basis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GROUND RULES (e.g.. confidentiality, safe-guarding, everyone is entitled to their opinion, timekeeping)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Explain course in context of the other 2 hour courses in the National Adoption Service online training suite and wider training/support available in Wales for adoptive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607103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3313694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Discussion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Birth family including grandparents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Birth siblings and those the child think of as siblings.  In reconstituted families this may include children who would not be legally defined as siblings, but with whom the child has grown up.  Having a relationship with siblings is a protective factor for emotional health in all but  a few circumstances.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Contact with previous foster carers.  Recent research (Reference) supports the view that contact with previous foster carers is important in helping adopted children manage their grief and loss after separation.  This research indicated that adult needs may dictate what actually happens, and that this can leave children unsupported when dealing with the  grief of being separated from foster carers who have been primary care givers.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Significant others?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Benefits – explore peoples views and concerns.  The purpose of this course is to provide information and ideas to help people feel more supported in this challenging area.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2209105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Settling in letters can be really reassuring and helpful for birth families when they are starting to have to come to terms with the reality of the child’s adoption.  They can send an important signal about your family and a willingness to develop an appropriate relationship with the birth family.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271096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a really important topic that Welsh Government and the National Adoption Service are currently working on so please look out for more detailed and specific information.  Do talk things through carefully with people who know your child.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we know at the moment is that adopters can be anxious about supporting contact with siblings who are still in contact with other birth family members or who have difficult behaviours.  If this is the case the positive impact of the relationships means that its worth exploring any concerns fully to see what the specific risks are, if any.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Research with children, young people and adults who are (or were) adopted and who are still in the care system and who are separated from their siblings highlights the strong feelings of loss and grief. When assessing sibling relationships  research suggests that exceptional circumstances which may indicate that siblings should be placed separately are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Intense rivalry and jealousy</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Exploitation, often based on gender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Chronic scapegoating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Maintaining unhelpful sibling relationships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Highly sexualised behaviour with each other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Acting as triggers to each other’s traumatic material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Social works are advised to consider separating siblings when being together would: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Interrupt a normal parent-child relationship</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Mean one child’s needs could not be met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Mean a destructive relationship continues even after attempts to normalise it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Threaten someone’s safety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6195996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Search:  ‘ The children were fine’: acknowledging complex feelings in the move from foster care into adoption,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Sophie Boswell and Lynne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Cudmore</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
            </a:r>
            <a:br>
              <a:rPr kumimoji="0" lang="en-GB" sz="1200" b="1" i="0" u="none" strike="noStrike" kern="1200" cap="none" spc="0" normalizeH="0" baseline="0" noProof="0" dirty="0" smtClean="0">
                <a:ln>
                  <a:noFill/>
                </a:ln>
                <a:solidFill>
                  <a:prstClr val="black"/>
                </a:solidFill>
                <a:effectLst/>
                <a:uLnTx/>
                <a:uFillTx/>
                <a:latin typeface="+mn-lt"/>
                <a:ea typeface="+mn-ea"/>
                <a:cs typeface="+mn-cs"/>
              </a:rPr>
            </a:br>
            <a:r>
              <a:rPr kumimoji="0" lang="en-GB" sz="1200" b="1" i="0" u="none" strike="noStrike" kern="1200" cap="none" spc="0" normalizeH="0" baseline="0" noProof="0" dirty="0" smtClean="0">
                <a:ln>
                  <a:noFill/>
                </a:ln>
                <a:solidFill>
                  <a:prstClr val="black"/>
                </a:solidFill>
                <a:effectLst/>
                <a:uLnTx/>
                <a:uFillTx/>
                <a:latin typeface="+mn-lt"/>
                <a:ea typeface="+mn-ea"/>
                <a:cs typeface="+mn-cs"/>
              </a:rPr>
              <a:t>(Adoption and Fostering, </a:t>
            </a:r>
            <a:r>
              <a:rPr kumimoji="0" lang="en-GB" sz="1200" b="1" i="0" u="none" strike="noStrike" kern="1200" cap="none" spc="0" normalizeH="0" baseline="0" noProof="0" dirty="0" err="1" smtClean="0">
                <a:ln>
                  <a:noFill/>
                </a:ln>
                <a:solidFill>
                  <a:prstClr val="black"/>
                </a:solidFill>
                <a:effectLst/>
                <a:uLnTx/>
                <a:uFillTx/>
                <a:latin typeface="+mn-lt"/>
                <a:ea typeface="+mn-ea"/>
                <a:cs typeface="+mn-cs"/>
              </a:rPr>
              <a:t>CoramBAAF</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 2014)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paper can be accessed via on http://www.thechildrenwerefine.co.uk/</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24</a:t>
            </a:fld>
            <a:endParaRPr lang="en-GB"/>
          </a:p>
        </p:txBody>
      </p:sp>
    </p:spTree>
    <p:extLst>
      <p:ext uri="{BB962C8B-B14F-4D97-AF65-F5344CB8AC3E}">
        <p14:creationId xmlns:p14="http://schemas.microsoft.com/office/powerpoint/2010/main" val="18938325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25</a:t>
            </a:fld>
            <a:endParaRPr lang="en-GB"/>
          </a:p>
        </p:txBody>
      </p:sp>
    </p:spTree>
    <p:extLst>
      <p:ext uri="{BB962C8B-B14F-4D97-AF65-F5344CB8AC3E}">
        <p14:creationId xmlns:p14="http://schemas.microsoft.com/office/powerpoint/2010/main" val="36942215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Links: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 may wish to look at the module on Life journey work and also look up the Secure Base Model </a:t>
            </a:r>
            <a:r>
              <a:rPr kumimoji="0" lang="en-GB" sz="1200" b="0" i="0" u="sng" strike="noStrike" kern="1200" cap="none" spc="0" normalizeH="0" baseline="0" noProof="0" dirty="0" smtClean="0">
                <a:ln>
                  <a:noFill/>
                </a:ln>
                <a:solidFill>
                  <a:prstClr val="black"/>
                </a:solidFill>
                <a:effectLst/>
                <a:uLnTx/>
                <a:uFillTx/>
                <a:latin typeface="+mn-lt"/>
                <a:ea typeface="+mn-ea"/>
                <a:cs typeface="+mn-cs"/>
                <a:hlinkClick r:id="rId3"/>
              </a:rPr>
              <a:t>https://www.uea.ac.uk/providingasecurebase/the-secure-base-model</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are very few services to help birth families with contact. So adopters are really the key to the success of this.  They directly support the child writing letters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they can be flexible.  They can make it work or scupper it.  Parents may be getting no support.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26</a:t>
            </a:fld>
            <a:endParaRPr lang="en-GB"/>
          </a:p>
        </p:txBody>
      </p:sp>
    </p:spTree>
    <p:extLst>
      <p:ext uri="{BB962C8B-B14F-4D97-AF65-F5344CB8AC3E}">
        <p14:creationId xmlns:p14="http://schemas.microsoft.com/office/powerpoint/2010/main" val="24258715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27</a:t>
            </a:fld>
            <a:endParaRPr lang="en-GB"/>
          </a:p>
        </p:txBody>
      </p:sp>
    </p:spTree>
    <p:extLst>
      <p:ext uri="{BB962C8B-B14F-4D97-AF65-F5344CB8AC3E}">
        <p14:creationId xmlns:p14="http://schemas.microsoft.com/office/powerpoint/2010/main" val="24697989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28</a:t>
            </a:fld>
            <a:endParaRPr lang="en-GB"/>
          </a:p>
        </p:txBody>
      </p:sp>
    </p:spTree>
    <p:extLst>
      <p:ext uri="{BB962C8B-B14F-4D97-AF65-F5344CB8AC3E}">
        <p14:creationId xmlns:p14="http://schemas.microsoft.com/office/powerpoint/2010/main" val="3365740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276398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2829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2379730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 practical terms the material in these slides should help you to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Think about who might be significant for your child to have contact with and how this could happen – what are the benefits and what might be the risks?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Consider how to support your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through this process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considered the relevance of a legal framework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Think about contact with birth families, foster carers and siblings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considered your own feelings associated with contact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You’ve heard about contact in pre approval training. What we are hoping from this pack is that you can re visit those ideas and think about what may have changed is that you are now thinking about a specific child.  This may make you think about contact with other people and you might also feel really different about things too.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Openness is a factor in wellbeing – you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Contact can mean: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Open adoption – this means that adopted children have direct contact with birth family 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There's a lot to think through and adopters say that it can feel overwhelming – so much information and decisions to be made.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Contact arrangements need to be individual to each child, things change – we need to be flexible and open minded to ensure that arrangements meet the needs of the children involved.  It’s about keeping the door open to the child's background and past.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Just because things are agreed in advance doesn’t mean it always has to stay that way.  You can ask for things to change as the child’s needs change, or as you understand them better.  This material may answer your questions , if not we hope it shows you where to go with your questions.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2429970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2602189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links to ‘communicative openness’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best communication is to be positive and honest, but how do you do this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can be left wondering why they aren’t living with birth families if we are not realistic about what happened.</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may have very mixed emotions and they will change over time see the attachment module </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They can be happy and sad; you need to be comfortable with the child feeling confusion, sadness, doubt etc.</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need to be helped to feel secure to manage emotions about contact – happy and sad.  Remember it’s the feeling of being at risk, in danger, unsafe, uncertain, that triggers the dysregulation in the child and/or the child to look for proximity to the attachment figure. The adult’s job is to hold them through these emotions and help them regulate – good and bad.  Look at the attachment course for further information.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ok to feel uncertain about what’s ahead.  Think about what support you might need to help you think these things through. </a:t>
            </a:r>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715281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160568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AF3BAD-B324-4F92-AB2A-D1C91D858C98}"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1280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F68A9-223E-42D3-9A34-1399C22DB5F7}"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7539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BA3A5A-1500-42FB-8B8B-29404D7F76A5}"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1186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2869B4-C881-4501-9FA4-5BAB34B4F17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41177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425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450A9-5FB2-4CAC-88A9-D8A7778E1B6E}"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159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BDEF8-8BB1-4208-87AA-213224F34F7A}" type="datetime1">
              <a:rPr lang="en-GB" smtClean="0"/>
              <a:t>09/06/2020</a:t>
            </a:fld>
            <a:endParaRPr lang="en-GB"/>
          </a:p>
        </p:txBody>
      </p:sp>
      <p:sp>
        <p:nvSpPr>
          <p:cNvPr id="8" name="Footer Placeholder 7"/>
          <p:cNvSpPr>
            <a:spLocks noGrp="1"/>
          </p:cNvSpPr>
          <p:nvPr>
            <p:ph type="ftr" sz="quarter" idx="11"/>
          </p:nvPr>
        </p:nvSpPr>
        <p:spPr/>
        <p:txBody>
          <a:bodyPr/>
          <a:lstStyle/>
          <a:p>
            <a:r>
              <a:rPr lang="en-GB" smtClean="0"/>
              <a:t>Achieving More Together / Cyflawni Mwy Gyda'n Gilydd</a:t>
            </a:r>
            <a:endParaRPr lang="en-GB"/>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75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4A0C23-8FB9-497C-87BF-305A22A27AB7}" type="datetime1">
              <a:rPr lang="en-GB" smtClean="0"/>
              <a:t>09/06/2020</a:t>
            </a:fld>
            <a:endParaRPr lang="en-GB"/>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929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09/06/2020</a:t>
            </a:fld>
            <a:endParaRPr lang="en-GB"/>
          </a:p>
        </p:txBody>
      </p:sp>
      <p:sp>
        <p:nvSpPr>
          <p:cNvPr id="3" name="Footer Placeholder 2"/>
          <p:cNvSpPr>
            <a:spLocks noGrp="1"/>
          </p:cNvSpPr>
          <p:nvPr>
            <p:ph type="ftr" sz="quarter" idx="11"/>
          </p:nvPr>
        </p:nvSpPr>
        <p:spPr/>
        <p:txBody>
          <a:bodyPr/>
          <a:lstStyle/>
          <a:p>
            <a:r>
              <a:rPr lang="en-GB" smtClean="0"/>
              <a:t>Achieving More Together / Cyflawni Mwy Gyda'n Gilydd</a:t>
            </a:r>
            <a:endParaRPr lang="en-GB"/>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6895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8458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1220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83AF3-A9B5-46AF-A1F3-2CE79431FE0E}" type="datetime1">
              <a:rPr lang="en-GB" smtClean="0"/>
              <a:t>09/06/2020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Achieving More Together / Cyflawni Mwy Gyda'n Gilydd</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343104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smtClean="0">
                <a:ln>
                  <a:noFill/>
                </a:ln>
                <a:solidFill>
                  <a:srgbClr val="8064A2">
                    <a:lumMod val="75000"/>
                  </a:srgbClr>
                </a:solidFill>
                <a:effectLst/>
                <a:uLnTx/>
                <a:uFillTx/>
              </a:rPr>
              <a:t>Achieving More Together / </a:t>
            </a:r>
            <a:r>
              <a:rPr kumimoji="0" lang="en-GB" sz="3200" b="1" i="0" u="none" strike="noStrike" kern="0" cap="none" spc="0" normalizeH="0" baseline="0" noProof="0" dirty="0" err="1" smtClean="0">
                <a:ln>
                  <a:noFill/>
                </a:ln>
                <a:solidFill>
                  <a:srgbClr val="604A7B"/>
                </a:solidFill>
                <a:effectLst/>
                <a:uLnTx/>
                <a:uFillTx/>
              </a:rPr>
              <a:t>Cyflawni</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Mwy</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Gyda’n</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Gilydd</a:t>
            </a:r>
            <a:endParaRPr kumimoji="0" lang="en-GB" sz="3200" b="1" i="0" u="none" strike="noStrike" kern="0" cap="none" spc="0" normalizeH="0" baseline="0" noProof="0" dirty="0" smtClean="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Risks</a:t>
            </a: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r>
              <a:rPr lang="en-GB" sz="2000" dirty="0" smtClean="0">
                <a:solidFill>
                  <a:prstClr val="black"/>
                </a:solidFill>
                <a:latin typeface="Arial" panose="020B0604020202020204" pitchFamily="34" charset="0"/>
                <a:cs typeface="Arial" panose="020B0604020202020204" pitchFamily="34" charset="0"/>
              </a:rPr>
              <a:t>Adoptive families often dread birth families or other discovering where the child is now living.</a:t>
            </a:r>
          </a:p>
          <a:p>
            <a:pPr marL="342900" lvl="0" indent="-342900">
              <a:lnSpc>
                <a:spcPct val="100000"/>
              </a:lnSpc>
              <a:spcBef>
                <a:spcPct val="20000"/>
              </a:spcBef>
            </a:pPr>
            <a:r>
              <a:rPr lang="en-GB" sz="2000" dirty="0" smtClean="0">
                <a:solidFill>
                  <a:prstClr val="black"/>
                </a:solidFill>
                <a:latin typeface="Arial" panose="020B0604020202020204" pitchFamily="34" charset="0"/>
                <a:cs typeface="Arial" panose="020B0604020202020204" pitchFamily="34" charset="0"/>
              </a:rPr>
              <a:t>If it happens it’s worth taking a breath and try to think through what is the actual risk.</a:t>
            </a:r>
          </a:p>
          <a:p>
            <a:pPr marL="742950" lvl="1" indent="-285750">
              <a:lnSpc>
                <a:spcPct val="100000"/>
              </a:lnSpc>
              <a:spcBef>
                <a:spcPct val="20000"/>
              </a:spcBef>
              <a:buFont typeface="Arial" pitchFamily="34" charset="0"/>
              <a:buChar char="–"/>
            </a:pPr>
            <a:r>
              <a:rPr lang="en-GB" sz="2000" dirty="0" smtClean="0">
                <a:solidFill>
                  <a:prstClr val="black"/>
                </a:solidFill>
                <a:latin typeface="Arial" panose="020B0604020202020204" pitchFamily="34" charset="0"/>
                <a:cs typeface="Arial" panose="020B0604020202020204" pitchFamily="34" charset="0"/>
              </a:rPr>
              <a:t>Is there evidence that a birth parent will cause harm</a:t>
            </a:r>
          </a:p>
          <a:p>
            <a:pPr marL="742950" lvl="1" indent="-285750">
              <a:lnSpc>
                <a:spcPct val="100000"/>
              </a:lnSpc>
              <a:spcBef>
                <a:spcPct val="20000"/>
              </a:spcBef>
              <a:buFont typeface="Arial" pitchFamily="34" charset="0"/>
              <a:buChar char="–"/>
            </a:pPr>
            <a:r>
              <a:rPr lang="en-GB" sz="2000" dirty="0" smtClean="0">
                <a:solidFill>
                  <a:prstClr val="black"/>
                </a:solidFill>
                <a:latin typeface="Arial" panose="020B0604020202020204" pitchFamily="34" charset="0"/>
                <a:cs typeface="Arial" panose="020B0604020202020204" pitchFamily="34" charset="0"/>
              </a:rPr>
              <a:t>What is the risk for the child if they establish contact without you being involved – both emotional and practical risks need to be thought about. </a:t>
            </a:r>
          </a:p>
          <a:p>
            <a:pPr marL="342900" lvl="0" indent="-342900">
              <a:lnSpc>
                <a:spcPct val="100000"/>
              </a:lnSpc>
              <a:spcBef>
                <a:spcPct val="20000"/>
              </a:spcBef>
            </a:pPr>
            <a:r>
              <a:rPr lang="en-GB" sz="2000" dirty="0" smtClean="0">
                <a:solidFill>
                  <a:prstClr val="black"/>
                </a:solidFill>
                <a:latin typeface="Arial" panose="020B0604020202020204" pitchFamily="34" charset="0"/>
                <a:cs typeface="Arial" panose="020B0604020202020204" pitchFamily="34" charset="0"/>
              </a:rPr>
              <a:t>Identify someone in your support network to talk things through with and ask your adoption support team for help</a:t>
            </a:r>
          </a:p>
          <a:p>
            <a:r>
              <a:rPr lang="en-GB" sz="2000" dirty="0">
                <a:latin typeface="Arial" panose="020B0604020202020204" pitchFamily="34" charset="0"/>
                <a:cs typeface="Arial" panose="020B0604020202020204" pitchFamily="34" charset="0"/>
              </a:rPr>
              <a:t>With digital media so easily accessible to children and young people, its increasingly likely that you may not be in a  position to control all communication channels as your child gets older.</a:t>
            </a:r>
          </a:p>
          <a:p>
            <a:r>
              <a:rPr lang="en-GB" sz="2000" dirty="0">
                <a:latin typeface="Arial" panose="020B0604020202020204" pitchFamily="34" charset="0"/>
                <a:cs typeface="Arial" panose="020B0604020202020204" pitchFamily="34" charset="0"/>
              </a:rPr>
              <a:t>Having an open line of communication and helping your child think through the risks and benefits of contact is essential so they can make the right choices for them in the future</a:t>
            </a:r>
            <a:r>
              <a:rPr lang="en-GB" sz="2000" dirty="0" smtClean="0">
                <a:latin typeface="Arial" panose="020B0604020202020204" pitchFamily="34" charset="0"/>
                <a:cs typeface="Arial" panose="020B0604020202020204" pitchFamily="34" charset="0"/>
              </a:rPr>
              <a:t>.</a:t>
            </a:r>
            <a:endParaRPr lang="en-GB" sz="2000" dirty="0" smtClean="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538894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Contact in a connected </a:t>
            </a:r>
            <a:r>
              <a:rPr lang="en-GB" dirty="0" smtClean="0">
                <a:latin typeface="Arial" panose="020B0604020202020204" pitchFamily="34" charset="0"/>
                <a:cs typeface="Arial" panose="020B0604020202020204" pitchFamily="34" charset="0"/>
              </a:rPr>
              <a:t>world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Easy </a:t>
            </a:r>
            <a:r>
              <a:rPr lang="en-GB" sz="2400" dirty="0">
                <a:solidFill>
                  <a:prstClr val="black"/>
                </a:solidFill>
                <a:latin typeface="Arial" panose="020B0604020202020204" pitchFamily="34" charset="0"/>
                <a:cs typeface="Arial" panose="020B0604020202020204" pitchFamily="34" charset="0"/>
              </a:rPr>
              <a:t>access to the internet means that it can be inevitable that children and young people can look for birth relatives, siblings and others on line.</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Many </a:t>
            </a:r>
            <a:r>
              <a:rPr lang="en-GB" sz="2400" dirty="0">
                <a:solidFill>
                  <a:prstClr val="black"/>
                </a:solidFill>
                <a:latin typeface="Arial" panose="020B0604020202020204" pitchFamily="34" charset="0"/>
                <a:cs typeface="Arial" panose="020B0604020202020204" pitchFamily="34" charset="0"/>
              </a:rPr>
              <a:t>parents also worry that their adopted children will be traced.</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Being open and willing to discuss these things is really important.  It helps children to be open with you and increases the likelihood that you will know if this becomes an issue for them.</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If </a:t>
            </a:r>
            <a:r>
              <a:rPr lang="en-GB" sz="2400" dirty="0">
                <a:solidFill>
                  <a:prstClr val="black"/>
                </a:solidFill>
                <a:latin typeface="Arial" panose="020B0604020202020204" pitchFamily="34" charset="0"/>
                <a:cs typeface="Arial" panose="020B0604020202020204" pitchFamily="34" charset="0"/>
              </a:rPr>
              <a:t>you can stand alongside them, however painful, it means they have help to enable them to feel secure and to help them to regulate their emotions</a:t>
            </a:r>
            <a:r>
              <a:rPr lang="en-GB"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504431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Making decisions about contact</a:t>
            </a:r>
          </a:p>
        </p:txBody>
      </p:sp>
      <p:sp>
        <p:nvSpPr>
          <p:cNvPr id="3" name="Content Placeholder 2"/>
          <p:cNvSpPr>
            <a:spLocks noGrp="1"/>
          </p:cNvSpPr>
          <p:nvPr>
            <p:ph idx="1"/>
          </p:nvPr>
        </p:nvSpPr>
        <p:spPr/>
        <p:txBody>
          <a:bodyPr>
            <a:normAutofit fontScale="92500"/>
          </a:bodyPr>
          <a:lstStyle/>
          <a:p>
            <a:pPr marL="342900" lvl="0" indent="-342900">
              <a:lnSpc>
                <a:spcPct val="100000"/>
              </a:lnSpc>
              <a:spcBef>
                <a:spcPct val="20000"/>
              </a:spcBef>
            </a:pPr>
            <a:endParaRPr lang="en-GB" sz="25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500" dirty="0" smtClean="0">
                <a:solidFill>
                  <a:prstClr val="black"/>
                </a:solidFill>
                <a:latin typeface="Arial" panose="020B0604020202020204" pitchFamily="34" charset="0"/>
                <a:cs typeface="Arial" panose="020B0604020202020204" pitchFamily="34" charset="0"/>
              </a:rPr>
              <a:t>The </a:t>
            </a:r>
            <a:r>
              <a:rPr lang="en-GB" sz="2500" dirty="0">
                <a:solidFill>
                  <a:prstClr val="black"/>
                </a:solidFill>
                <a:latin typeface="Arial" panose="020B0604020202020204" pitchFamily="34" charset="0"/>
                <a:cs typeface="Arial" panose="020B0604020202020204" pitchFamily="34" charset="0"/>
              </a:rPr>
              <a:t>starting point for thinking about contact for your child is to remember that the aim of contact arrangements is that they are developmentally beneficial for the child.  </a:t>
            </a:r>
          </a:p>
          <a:p>
            <a:pPr marL="742950" lvl="1" indent="-285750">
              <a:lnSpc>
                <a:spcPct val="100000"/>
              </a:lnSpc>
              <a:spcBef>
                <a:spcPct val="20000"/>
              </a:spcBef>
              <a:buFont typeface="Arial" pitchFamily="34" charset="0"/>
              <a:buChar char="–"/>
            </a:pPr>
            <a:r>
              <a:rPr lang="en-GB" sz="2200" dirty="0">
                <a:solidFill>
                  <a:prstClr val="black"/>
                </a:solidFill>
                <a:latin typeface="Arial" panose="020B0604020202020204" pitchFamily="34" charset="0"/>
                <a:cs typeface="Arial" panose="020B0604020202020204" pitchFamily="34" charset="0"/>
              </a:rPr>
              <a:t>At times people forget this and the arrangements made reflect the needs of the adults involved and not those of the child.</a:t>
            </a: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To make decisions you need to consider the risks and benefits of each arrangement.</a:t>
            </a: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These will change over time, as peoples circumstances change, and as the child’s thinking develops with their age and growing understanding.</a:t>
            </a:r>
          </a:p>
          <a:p>
            <a:pPr marL="342900" lvl="0" indent="-342900">
              <a:lnSpc>
                <a:spcPct val="100000"/>
              </a:lnSpc>
              <a:spcBef>
                <a:spcPct val="20000"/>
              </a:spcBef>
            </a:pPr>
            <a:r>
              <a:rPr lang="en-GB" sz="2500" dirty="0">
                <a:solidFill>
                  <a:prstClr val="black"/>
                </a:solidFill>
                <a:latin typeface="Arial" panose="020B0604020202020204" pitchFamily="34" charset="0"/>
                <a:cs typeface="Arial" panose="020B0604020202020204" pitchFamily="34" charset="0"/>
              </a:rPr>
              <a:t>They will need to develop these skills too</a:t>
            </a:r>
            <a:r>
              <a:rPr lang="en-GB" sz="2500" dirty="0" smtClean="0">
                <a:solidFill>
                  <a:prstClr val="black"/>
                </a:solidFill>
                <a:latin typeface="Arial" panose="020B0604020202020204" pitchFamily="34" charset="0"/>
                <a:cs typeface="Arial" panose="020B0604020202020204" pitchFamily="34" charset="0"/>
              </a:rPr>
              <a:t>.</a:t>
            </a:r>
            <a:endParaRPr lang="en-GB" sz="25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54510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Making the contact </a:t>
            </a:r>
            <a:r>
              <a:rPr lang="en-GB" dirty="0" smtClean="0">
                <a:latin typeface="Arial" panose="020B0604020202020204" pitchFamily="34" charset="0"/>
                <a:cs typeface="Arial" panose="020B0604020202020204" pitchFamily="34" charset="0"/>
              </a:rPr>
              <a:t>plan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It’s </a:t>
            </a:r>
            <a:r>
              <a:rPr lang="en-GB" dirty="0">
                <a:solidFill>
                  <a:prstClr val="black"/>
                </a:solidFill>
                <a:latin typeface="Arial" panose="020B0604020202020204" pitchFamily="34" charset="0"/>
                <a:cs typeface="Arial" panose="020B0604020202020204" pitchFamily="34" charset="0"/>
              </a:rPr>
              <a:t>good practice to have an agreement with adopters about what future contact will look like by matching panel.</a:t>
            </a: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Where </a:t>
            </a:r>
            <a:r>
              <a:rPr lang="en-GB" dirty="0">
                <a:solidFill>
                  <a:prstClr val="black"/>
                </a:solidFill>
                <a:latin typeface="Arial" panose="020B0604020202020204" pitchFamily="34" charset="0"/>
                <a:cs typeface="Arial" panose="020B0604020202020204" pitchFamily="34" charset="0"/>
              </a:rPr>
              <a:t>there is no legal order relating to contact, the frequency and type of contact is an informal arrangement and is up to the adoptive family.</a:t>
            </a: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Contact </a:t>
            </a:r>
            <a:r>
              <a:rPr lang="en-GB" dirty="0">
                <a:solidFill>
                  <a:prstClr val="black"/>
                </a:solidFill>
                <a:latin typeface="Arial" panose="020B0604020202020204" pitchFamily="34" charset="0"/>
                <a:cs typeface="Arial" panose="020B0604020202020204" pitchFamily="34" charset="0"/>
              </a:rPr>
              <a:t>isn’t always comfortable for the adults, so its important to be clear about its benefits, and any genuine risks, from the child’s perspective</a:t>
            </a:r>
            <a:r>
              <a:rPr lang="en-GB" dirty="0" smtClean="0">
                <a:solidFill>
                  <a:prstClr val="black"/>
                </a:solidFill>
                <a:latin typeface="Arial" panose="020B0604020202020204" pitchFamily="34" charset="0"/>
                <a:cs typeface="Arial" panose="020B0604020202020204" pitchFamily="34" charset="0"/>
              </a:rPr>
              <a:t>.</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892172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Your </a:t>
            </a:r>
            <a:r>
              <a:rPr lang="en-GB" dirty="0" smtClean="0">
                <a:latin typeface="Arial" panose="020B0604020202020204" pitchFamily="34" charset="0"/>
                <a:cs typeface="Arial" panose="020B0604020202020204" pitchFamily="34" charset="0"/>
              </a:rPr>
              <a:t>role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342900" lvl="0" indent="-342900">
              <a:lnSpc>
                <a:spcPct val="100000"/>
              </a:lnSpc>
              <a:spcBef>
                <a:spcPts val="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ts val="0"/>
              </a:spcBef>
            </a:pPr>
            <a:r>
              <a:rPr lang="en-GB" sz="3000" dirty="0" smtClean="0">
                <a:solidFill>
                  <a:prstClr val="black"/>
                </a:solidFill>
                <a:latin typeface="Arial" panose="020B0604020202020204" pitchFamily="34" charset="0"/>
                <a:cs typeface="Arial" panose="020B0604020202020204" pitchFamily="34" charset="0"/>
              </a:rPr>
              <a:t>The </a:t>
            </a:r>
            <a:r>
              <a:rPr lang="en-GB" sz="3000" dirty="0">
                <a:solidFill>
                  <a:prstClr val="black"/>
                </a:solidFill>
                <a:latin typeface="Arial" panose="020B0604020202020204" pitchFamily="34" charset="0"/>
                <a:cs typeface="Arial" panose="020B0604020202020204" pitchFamily="34" charset="0"/>
              </a:rPr>
              <a:t>key tasks for adoptive parents when thinking about contact are to</a:t>
            </a:r>
          </a:p>
          <a:p>
            <a:pPr marL="742950" lvl="1" indent="-285750">
              <a:lnSpc>
                <a:spcPct val="100000"/>
              </a:lnSpc>
              <a:spcBef>
                <a:spcPts val="0"/>
              </a:spcBef>
              <a:buFont typeface="Arial" pitchFamily="34" charset="0"/>
              <a:buChar char="–"/>
            </a:pPr>
            <a:r>
              <a:rPr lang="en-GB" sz="3000" dirty="0">
                <a:solidFill>
                  <a:prstClr val="black"/>
                </a:solidFill>
                <a:latin typeface="Arial" panose="020B0604020202020204" pitchFamily="34" charset="0"/>
                <a:cs typeface="Arial" panose="020B0604020202020204" pitchFamily="34" charset="0"/>
              </a:rPr>
              <a:t>understand whether the planned contact is appropriate.</a:t>
            </a:r>
          </a:p>
          <a:p>
            <a:pPr marL="742950" lvl="1" indent="-285750">
              <a:lnSpc>
                <a:spcPct val="100000"/>
              </a:lnSpc>
              <a:spcBef>
                <a:spcPts val="0"/>
              </a:spcBef>
              <a:buFont typeface="Arial" pitchFamily="34" charset="0"/>
              <a:buChar char="–"/>
            </a:pPr>
            <a:r>
              <a:rPr lang="en-GB" sz="3000" dirty="0">
                <a:solidFill>
                  <a:prstClr val="black"/>
                </a:solidFill>
                <a:latin typeface="Arial" panose="020B0604020202020204" pitchFamily="34" charset="0"/>
                <a:cs typeface="Arial" panose="020B0604020202020204" pitchFamily="34" charset="0"/>
              </a:rPr>
              <a:t>maintain a secure base for their child.</a:t>
            </a:r>
          </a:p>
          <a:p>
            <a:pPr marL="742950" lvl="1" indent="-285750">
              <a:lnSpc>
                <a:spcPct val="100000"/>
              </a:lnSpc>
              <a:spcBef>
                <a:spcPts val="0"/>
              </a:spcBef>
              <a:buFont typeface="Arial" pitchFamily="34" charset="0"/>
              <a:buChar char="–"/>
            </a:pPr>
            <a:r>
              <a:rPr lang="en-GB" sz="3000" dirty="0">
                <a:solidFill>
                  <a:prstClr val="black"/>
                </a:solidFill>
                <a:latin typeface="Arial" panose="020B0604020202020204" pitchFamily="34" charset="0"/>
                <a:cs typeface="Arial" panose="020B0604020202020204" pitchFamily="34" charset="0"/>
              </a:rPr>
              <a:t>weigh up the positives and the risks and to decide what is right for their child.</a:t>
            </a:r>
          </a:p>
          <a:p>
            <a:pPr marL="742950" lvl="1" indent="-285750">
              <a:lnSpc>
                <a:spcPct val="100000"/>
              </a:lnSpc>
              <a:spcBef>
                <a:spcPts val="0"/>
              </a:spcBef>
              <a:buFont typeface="Arial" pitchFamily="34" charset="0"/>
              <a:buChar char="–"/>
            </a:pPr>
            <a:r>
              <a:rPr lang="en-GB" sz="3000" dirty="0">
                <a:solidFill>
                  <a:prstClr val="black"/>
                </a:solidFill>
                <a:latin typeface="Arial" panose="020B0604020202020204" pitchFamily="34" charset="0"/>
                <a:cs typeface="Arial" panose="020B0604020202020204" pitchFamily="34" charset="0"/>
              </a:rPr>
              <a:t>Remember contact arrangements may need to change</a:t>
            </a:r>
            <a:r>
              <a:rPr lang="en-GB" sz="3000" dirty="0" smtClean="0">
                <a:solidFill>
                  <a:prstClr val="black"/>
                </a:solidFill>
                <a:latin typeface="Arial" panose="020B0604020202020204" pitchFamily="34" charset="0"/>
                <a:cs typeface="Arial" panose="020B0604020202020204" pitchFamily="34" charset="0"/>
              </a:rPr>
              <a:t>.</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19818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Making decisions</a:t>
            </a: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Good </a:t>
            </a:r>
            <a:r>
              <a:rPr lang="en-GB" sz="2400" dirty="0">
                <a:solidFill>
                  <a:prstClr val="black"/>
                </a:solidFill>
                <a:latin typeface="Arial" panose="020B0604020202020204" pitchFamily="34" charset="0"/>
                <a:cs typeface="Arial" panose="020B0604020202020204" pitchFamily="34" charset="0"/>
              </a:rPr>
              <a:t>questions to think about when deciding whether the contact arrangements are likely to support a child's development are</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Are the people involved constructive and supportive? Or bitter and resentful?</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Can they perform their role sensitively and constructively for the child? </a:t>
            </a:r>
          </a:p>
          <a:p>
            <a:pPr marL="742950" lvl="1" indent="-285750">
              <a:lnSpc>
                <a:spcPct val="100000"/>
              </a:lnSpc>
              <a:spcBef>
                <a:spcPct val="20000"/>
              </a:spcBef>
              <a:buFont typeface="Arial" pitchFamily="34" charset="0"/>
              <a:buChar char="–"/>
            </a:pPr>
            <a:r>
              <a:rPr lang="en-GB" dirty="0">
                <a:solidFill>
                  <a:prstClr val="black"/>
                </a:solidFill>
                <a:latin typeface="Arial" panose="020B0604020202020204" pitchFamily="34" charset="0"/>
                <a:cs typeface="Arial" panose="020B0604020202020204" pitchFamily="34" charset="0"/>
              </a:rPr>
              <a:t>Will they work within the constraints of the contact arrangements and seek appropriate support for their own needs.</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The next few slides give a few more ideas about factors that you weigh up to inform your thinking</a:t>
            </a:r>
            <a:r>
              <a:rPr lang="en-GB"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157107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48600" cy="1325563"/>
          </a:xfrm>
        </p:spPr>
        <p:txBody>
          <a:bodyPr>
            <a:noAutofit/>
          </a:bodyPr>
          <a:lstStyle/>
          <a:p>
            <a:pPr algn="ctr"/>
            <a:r>
              <a:rPr lang="en-GB" dirty="0">
                <a:latin typeface="Arial" panose="020B0604020202020204" pitchFamily="34" charset="0"/>
                <a:cs typeface="Arial" panose="020B0604020202020204" pitchFamily="34" charset="0"/>
              </a:rPr>
              <a:t>A framework to help you think about contact </a:t>
            </a:r>
            <a:r>
              <a:rPr lang="en-GB" sz="1000" dirty="0">
                <a:latin typeface="Arial" panose="020B0604020202020204" pitchFamily="34" charset="0"/>
                <a:cs typeface="Arial" panose="020B0604020202020204" pitchFamily="34" charset="0"/>
              </a:rPr>
              <a:t>(taken from Schofield and </a:t>
            </a:r>
            <a:r>
              <a:rPr lang="en-GB" sz="1000" dirty="0" err="1">
                <a:latin typeface="Arial" panose="020B0604020202020204" pitchFamily="34" charset="0"/>
                <a:cs typeface="Arial" panose="020B0604020202020204" pitchFamily="34" charset="0"/>
              </a:rPr>
              <a:t>Beek</a:t>
            </a:r>
            <a:r>
              <a:rPr lang="en-GB" sz="1000" dirty="0">
                <a:latin typeface="Arial" panose="020B0604020202020204" pitchFamily="34" charset="0"/>
                <a:cs typeface="Arial" panose="020B0604020202020204" pitchFamily="34" charset="0"/>
              </a:rPr>
              <a:t>, </a:t>
            </a:r>
            <a:r>
              <a:rPr lang="en-GB" sz="1000" dirty="0" err="1">
                <a:latin typeface="Arial" panose="020B0604020202020204" pitchFamily="34" charset="0"/>
                <a:cs typeface="Arial" panose="020B0604020202020204" pitchFamily="34" charset="0"/>
              </a:rPr>
              <a:t>CoramBAAF</a:t>
            </a:r>
            <a:r>
              <a:rPr lang="en-GB" sz="1000" dirty="0">
                <a:latin typeface="Arial" panose="020B0604020202020204" pitchFamily="34" charset="0"/>
                <a:cs typeface="Arial" panose="020B0604020202020204" pitchFamily="34" charset="0"/>
              </a:rPr>
              <a:t>, 2018</a:t>
            </a:r>
          </a:p>
        </p:txBody>
      </p:sp>
      <p:pic>
        <p:nvPicPr>
          <p:cNvPr id="5" name="Content Placeholder 4"/>
          <p:cNvPicPr>
            <a:picLocks noGrp="1" noChangeAspect="1"/>
          </p:cNvPicPr>
          <p:nvPr>
            <p:ph idx="1"/>
          </p:nvPr>
        </p:nvPicPr>
        <p:blipFill>
          <a:blip r:embed="rId3"/>
          <a:stretch>
            <a:fillRect/>
          </a:stretch>
        </p:blipFill>
        <p:spPr>
          <a:xfrm>
            <a:off x="2707370" y="1825625"/>
            <a:ext cx="6777260" cy="4351338"/>
          </a:xfrm>
          <a:prstGeom prst="rect">
            <a:avLst/>
          </a:prstGeom>
        </p:spPr>
      </p:pic>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cxnSp>
        <p:nvCxnSpPr>
          <p:cNvPr id="6" name="Straight Arrow Connector 5">
            <a:extLst>
              <a:ext uri="{FF2B5EF4-FFF2-40B4-BE49-F238E27FC236}">
                <a16:creationId xmlns:a16="http://schemas.microsoft.com/office/drawing/2014/main" id="{1EFCC966-4099-46F5-BEBE-A53D7F5C6A0D}"/>
              </a:ext>
            </a:extLst>
          </p:cNvPr>
          <p:cNvCxnSpPr>
            <a:cxnSpLocks/>
          </p:cNvCxnSpPr>
          <p:nvPr/>
        </p:nvCxnSpPr>
        <p:spPr>
          <a:xfrm rot="-120000" flipV="1">
            <a:off x="3024000" y="2060849"/>
            <a:ext cx="2428249" cy="2844000"/>
          </a:xfrm>
          <a:prstGeom prst="straightConnector1">
            <a:avLst/>
          </a:prstGeom>
          <a:noFill/>
          <a:ln w="76200" cap="flat" cmpd="sng" algn="ctr">
            <a:solidFill>
              <a:srgbClr val="4F81BD">
                <a:shade val="95000"/>
                <a:satMod val="105000"/>
              </a:srgbClr>
            </a:solidFill>
            <a:prstDash val="solid"/>
            <a:headEnd type="triangle"/>
            <a:tailEnd type="triangle"/>
          </a:ln>
          <a:effectLst/>
        </p:spPr>
      </p:cxnSp>
      <p:cxnSp>
        <p:nvCxnSpPr>
          <p:cNvPr id="7" name="Straight Arrow Connector 6">
            <a:extLst>
              <a:ext uri="{FF2B5EF4-FFF2-40B4-BE49-F238E27FC236}">
                <a16:creationId xmlns:a16="http://schemas.microsoft.com/office/drawing/2014/main" id="{10F22BF5-B855-4B00-A13C-D5E20CE10446}"/>
              </a:ext>
            </a:extLst>
          </p:cNvPr>
          <p:cNvCxnSpPr>
            <a:cxnSpLocks/>
          </p:cNvCxnSpPr>
          <p:nvPr/>
        </p:nvCxnSpPr>
        <p:spPr>
          <a:xfrm rot="120000">
            <a:off x="6696000" y="2092295"/>
            <a:ext cx="2363328" cy="2808000"/>
          </a:xfrm>
          <a:prstGeom prst="straightConnector1">
            <a:avLst/>
          </a:prstGeom>
          <a:ln w="762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47B75D5-2C22-4E05-ACEC-352926063C56}"/>
              </a:ext>
            </a:extLst>
          </p:cNvPr>
          <p:cNvCxnSpPr>
            <a:cxnSpLocks/>
          </p:cNvCxnSpPr>
          <p:nvPr/>
        </p:nvCxnSpPr>
        <p:spPr>
          <a:xfrm flipH="1">
            <a:off x="4032000" y="5580000"/>
            <a:ext cx="3960000" cy="0"/>
          </a:xfrm>
          <a:prstGeom prst="straightConnector1">
            <a:avLst/>
          </a:prstGeom>
          <a:ln w="76200">
            <a:solidFill>
              <a:schemeClr val="accent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Arrow: Up 8">
            <a:extLst>
              <a:ext uri="{FF2B5EF4-FFF2-40B4-BE49-F238E27FC236}">
                <a16:creationId xmlns:a16="http://schemas.microsoft.com/office/drawing/2014/main" id="{98B1588A-2072-465E-AD1D-E13BFAA92BCB}"/>
              </a:ext>
            </a:extLst>
          </p:cNvPr>
          <p:cNvSpPr>
            <a:spLocks noChangeAspect="1"/>
          </p:cNvSpPr>
          <p:nvPr/>
        </p:nvSpPr>
        <p:spPr>
          <a:xfrm>
            <a:off x="5832000" y="2880000"/>
            <a:ext cx="415357" cy="432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Left 7">
            <a:extLst>
              <a:ext uri="{FF2B5EF4-FFF2-40B4-BE49-F238E27FC236}">
                <a16:creationId xmlns:a16="http://schemas.microsoft.com/office/drawing/2014/main" id="{0CAF7A02-9230-4784-8CBA-6F2EC80C443F}"/>
              </a:ext>
            </a:extLst>
          </p:cNvPr>
          <p:cNvSpPr/>
          <p:nvPr/>
        </p:nvSpPr>
        <p:spPr>
          <a:xfrm rot="19585493">
            <a:off x="3852000" y="4068000"/>
            <a:ext cx="1564153"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Right 5">
            <a:extLst>
              <a:ext uri="{FF2B5EF4-FFF2-40B4-BE49-F238E27FC236}">
                <a16:creationId xmlns:a16="http://schemas.microsoft.com/office/drawing/2014/main" id="{96B64A09-254B-4922-AB84-1CAC5CD59839}"/>
              </a:ext>
            </a:extLst>
          </p:cNvPr>
          <p:cNvSpPr/>
          <p:nvPr/>
        </p:nvSpPr>
        <p:spPr>
          <a:xfrm rot="2009741">
            <a:off x="6732000" y="4140000"/>
            <a:ext cx="16361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543281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61663" cy="1325563"/>
          </a:xfrm>
        </p:spPr>
        <p:txBody>
          <a:bodyPr/>
          <a:lstStyle/>
          <a:p>
            <a:pPr algn="ctr"/>
            <a:r>
              <a:rPr lang="en-GB" dirty="0">
                <a:latin typeface="Arial" panose="020B0604020202020204" pitchFamily="34" charset="0"/>
                <a:cs typeface="Arial" panose="020B0604020202020204" pitchFamily="34" charset="0"/>
              </a:rPr>
              <a:t>Things to think about: your child</a:t>
            </a:r>
          </a:p>
        </p:txBody>
      </p:sp>
      <p:sp>
        <p:nvSpPr>
          <p:cNvPr id="3" name="Content Placeholder 2"/>
          <p:cNvSpPr>
            <a:spLocks noGrp="1"/>
          </p:cNvSpPr>
          <p:nvPr>
            <p:ph sz="half" idx="1"/>
          </p:nvPr>
        </p:nvSpPr>
        <p:spPr/>
        <p:txBody>
          <a:bodyPr>
            <a:normAutofit lnSpcReduction="10000"/>
          </a:bodyPr>
          <a:lstStyle/>
          <a:p>
            <a:pPr marL="0" lvl="0" indent="0">
              <a:lnSpc>
                <a:spcPct val="100000"/>
              </a:lnSpc>
              <a:spcBef>
                <a:spcPct val="20000"/>
              </a:spcBef>
              <a:buNone/>
            </a:pPr>
            <a:endParaRPr lang="en-GB" sz="18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smtClean="0">
                <a:solidFill>
                  <a:prstClr val="black"/>
                </a:solidFill>
                <a:latin typeface="Arial" panose="020B0604020202020204" pitchFamily="34" charset="0"/>
                <a:cs typeface="Arial" panose="020B0604020202020204" pitchFamily="34" charset="0"/>
              </a:rPr>
              <a:t>Factors </a:t>
            </a:r>
            <a:r>
              <a:rPr lang="en-GB" sz="1800" b="1" dirty="0">
                <a:solidFill>
                  <a:prstClr val="black"/>
                </a:solidFill>
                <a:latin typeface="Arial" panose="020B0604020202020204" pitchFamily="34" charset="0"/>
                <a:cs typeface="Arial" panose="020B0604020202020204" pitchFamily="34" charset="0"/>
              </a:rPr>
              <a:t>Associated with Beneficial Contact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Infant placement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Child does not have an established pre-placement relationship with birth relatives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Child senses that adopters are a secure base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Healthy psychosocial development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Good cognitive/ emotional intelligence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Absence of major behavioural problems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Established positive (or neutral) relationship with  birth </a:t>
            </a:r>
            <a:r>
              <a:rPr lang="en-GB" sz="1800" dirty="0" smtClean="0">
                <a:solidFill>
                  <a:prstClr val="black"/>
                </a:solidFill>
                <a:latin typeface="Arial" panose="020B0604020202020204" pitchFamily="34" charset="0"/>
                <a:cs typeface="Arial" panose="020B0604020202020204" pitchFamily="34" charset="0"/>
              </a:rPr>
              <a:t>relative</a:t>
            </a:r>
            <a:endParaRPr lang="en-GB" sz="1800" dirty="0">
              <a:solidFill>
                <a:prstClr val="black"/>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p:txBody>
          <a:bodyPr>
            <a:normAutofit lnSpcReduction="10000"/>
          </a:bodyPr>
          <a:lstStyle/>
          <a:p>
            <a:pPr marL="0" lvl="0" indent="0">
              <a:lnSpc>
                <a:spcPct val="100000"/>
              </a:lnSpc>
              <a:spcBef>
                <a:spcPct val="20000"/>
              </a:spcBef>
              <a:buNone/>
            </a:pPr>
            <a:endParaRPr lang="en-GB" sz="18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smtClean="0">
                <a:solidFill>
                  <a:prstClr val="black"/>
                </a:solidFill>
                <a:latin typeface="Arial" panose="020B0604020202020204" pitchFamily="34" charset="0"/>
                <a:cs typeface="Arial" panose="020B0604020202020204" pitchFamily="34" charset="0"/>
              </a:rPr>
              <a:t>Factors </a:t>
            </a:r>
            <a:r>
              <a:rPr lang="en-GB" sz="1800" b="1" dirty="0">
                <a:solidFill>
                  <a:prstClr val="black"/>
                </a:solidFill>
                <a:latin typeface="Arial" panose="020B0604020202020204" pitchFamily="34" charset="0"/>
                <a:cs typeface="Arial" panose="020B0604020202020204" pitchFamily="34" charset="0"/>
              </a:rPr>
              <a:t>Associated with Difficult contact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Insecure attachment/ placement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Major behavioural and mental health problems.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Older child has a troubled/ traumatic pre-placement relationship</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Child is </a:t>
            </a:r>
            <a:r>
              <a:rPr lang="en-GB" sz="1800" dirty="0" err="1">
                <a:solidFill>
                  <a:prstClr val="black"/>
                </a:solidFill>
                <a:latin typeface="Arial" panose="020B0604020202020204" pitchFamily="34" charset="0"/>
                <a:cs typeface="Arial" panose="020B0604020202020204" pitchFamily="34" charset="0"/>
              </a:rPr>
              <a:t>retraumatised</a:t>
            </a:r>
            <a:r>
              <a:rPr lang="en-GB" sz="1800" dirty="0">
                <a:solidFill>
                  <a:prstClr val="black"/>
                </a:solidFill>
                <a:latin typeface="Arial" panose="020B0604020202020204" pitchFamily="34" charset="0"/>
                <a:cs typeface="Arial" panose="020B0604020202020204" pitchFamily="34" charset="0"/>
              </a:rPr>
              <a:t> by contact ( the child experiences this as the adopters not being able to keep them safe)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Child does not wish to have contact</a:t>
            </a:r>
          </a:p>
          <a:p>
            <a:pPr marL="342900" lvl="0" indent="-342900">
              <a:lnSpc>
                <a:spcPct val="100000"/>
              </a:lnSpc>
              <a:spcBef>
                <a:spcPct val="20000"/>
              </a:spcBef>
            </a:pPr>
            <a:endParaRPr lang="en-GB" sz="18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endParaRPr lang="en-GB" sz="1800" dirty="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dirty="0">
                <a:solidFill>
                  <a:prstClr val="black"/>
                </a:solidFill>
                <a:latin typeface="Arial" panose="020B0604020202020204" pitchFamily="34" charset="0"/>
                <a:cs typeface="Arial" panose="020B0604020202020204" pitchFamily="34" charset="0"/>
              </a:rPr>
              <a:t>(Taken from Neil and Howe</a:t>
            </a:r>
            <a:r>
              <a:rPr lang="en-GB" sz="1800" dirty="0" smtClean="0">
                <a:solidFill>
                  <a:prstClr val="black"/>
                </a:solidFill>
                <a:latin typeface="Arial" panose="020B0604020202020204" pitchFamily="34" charset="0"/>
                <a:cs typeface="Arial" panose="020B0604020202020204" pitchFamily="34" charset="0"/>
              </a:rPr>
              <a:t>)</a:t>
            </a:r>
            <a:endParaRPr lang="en-GB" sz="1800" dirty="0">
              <a:solidFill>
                <a:prstClr val="black"/>
              </a:solidFill>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843504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162025" y="0"/>
            <a:ext cx="3029975" cy="2292295"/>
          </a:xfrm>
          <a:prstGeom prst="rect">
            <a:avLst/>
          </a:prstGeom>
        </p:spPr>
      </p:pic>
      <p:sp>
        <p:nvSpPr>
          <p:cNvPr id="5" name="Title 4"/>
          <p:cNvSpPr>
            <a:spLocks noGrp="1"/>
          </p:cNvSpPr>
          <p:nvPr>
            <p:ph type="title"/>
          </p:nvPr>
        </p:nvSpPr>
        <p:spPr>
          <a:xfrm>
            <a:off x="838200" y="365125"/>
            <a:ext cx="7874726" cy="1325563"/>
          </a:xfrm>
        </p:spPr>
        <p:txBody>
          <a:bodyPr/>
          <a:lstStyle/>
          <a:p>
            <a:pPr algn="ctr"/>
            <a:r>
              <a:rPr lang="en-GB" dirty="0">
                <a:latin typeface="Arial" panose="020B0604020202020204" pitchFamily="34" charset="0"/>
                <a:cs typeface="Arial" panose="020B0604020202020204" pitchFamily="34" charset="0"/>
              </a:rPr>
              <a:t>Things to think about: the adopters</a:t>
            </a:r>
          </a:p>
        </p:txBody>
      </p:sp>
      <p:sp>
        <p:nvSpPr>
          <p:cNvPr id="6" name="Content Placeholder 5"/>
          <p:cNvSpPr>
            <a:spLocks noGrp="1"/>
          </p:cNvSpPr>
          <p:nvPr>
            <p:ph sz="half" idx="1"/>
          </p:nvPr>
        </p:nvSpPr>
        <p:spPr/>
        <p:txBody>
          <a:bodyPr>
            <a:normAutofit fontScale="92500" lnSpcReduction="10000"/>
          </a:bodyPr>
          <a:lstStyle/>
          <a:p>
            <a:pPr marL="0" lvl="0" indent="0">
              <a:lnSpc>
                <a:spcPct val="100000"/>
              </a:lnSpc>
              <a:spcBef>
                <a:spcPct val="20000"/>
              </a:spcBef>
              <a:buNone/>
            </a:pPr>
            <a:endParaRPr lang="en-GB" sz="18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smtClean="0">
                <a:solidFill>
                  <a:prstClr val="black"/>
                </a:solidFill>
                <a:latin typeface="Arial" panose="020B0604020202020204" pitchFamily="34" charset="0"/>
                <a:cs typeface="Arial" panose="020B0604020202020204" pitchFamily="34" charset="0"/>
              </a:rPr>
              <a:t>Factors </a:t>
            </a:r>
            <a:r>
              <a:rPr lang="en-GB" sz="1800" b="1" dirty="0">
                <a:solidFill>
                  <a:prstClr val="black"/>
                </a:solidFill>
                <a:latin typeface="Arial" panose="020B0604020202020204" pitchFamily="34" charset="0"/>
                <a:cs typeface="Arial" panose="020B0604020202020204" pitchFamily="34" charset="0"/>
              </a:rPr>
              <a:t>Associated with Beneficial Contact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Possess a good enough level of sensitivity, empathy, mind mindedness, reflection communicative openness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Recognise the developmental benefits of openness and contact – even if anxious themselves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Recognise, acknowledge and understand that the child will be curious about their background and their family</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Accept birth family and able to present their perspective to the child.</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Convey a positive attitude towards the birth family including acknowledging the reasons for the child to be placed</a:t>
            </a:r>
            <a:r>
              <a:rPr lang="en-GB" sz="1800" dirty="0" smtClean="0">
                <a:solidFill>
                  <a:prstClr val="black"/>
                </a:solidFill>
                <a:latin typeface="Arial" panose="020B0604020202020204" pitchFamily="34" charset="0"/>
                <a:cs typeface="Arial" panose="020B0604020202020204" pitchFamily="34" charset="0"/>
              </a:rPr>
              <a:t>.</a:t>
            </a:r>
            <a:endParaRPr lang="en-GB" sz="1800" dirty="0">
              <a:solidFill>
                <a:prstClr val="black"/>
              </a:solidFill>
              <a:latin typeface="Arial" panose="020B0604020202020204" pitchFamily="34" charset="0"/>
              <a:cs typeface="Arial" panose="020B0604020202020204" pitchFamily="34" charset="0"/>
            </a:endParaRPr>
          </a:p>
        </p:txBody>
      </p:sp>
      <p:sp>
        <p:nvSpPr>
          <p:cNvPr id="7" name="Content Placeholder 6"/>
          <p:cNvSpPr>
            <a:spLocks noGrp="1"/>
          </p:cNvSpPr>
          <p:nvPr>
            <p:ph sz="half" idx="2"/>
          </p:nvPr>
        </p:nvSpPr>
        <p:spPr/>
        <p:txBody>
          <a:bodyPr>
            <a:normAutofit fontScale="92500" lnSpcReduction="10000"/>
          </a:bodyPr>
          <a:lstStyle/>
          <a:p>
            <a:pPr marL="342900" lvl="0" indent="-342900">
              <a:lnSpc>
                <a:spcPct val="100000"/>
              </a:lnSpc>
              <a:spcBef>
                <a:spcPct val="20000"/>
              </a:spcBef>
            </a:pPr>
            <a:endParaRPr lang="en-GB" sz="19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endParaRPr lang="en-GB" sz="19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Resolved </a:t>
            </a:r>
            <a:r>
              <a:rPr lang="en-GB" sz="1800" dirty="0">
                <a:solidFill>
                  <a:prstClr val="black"/>
                </a:solidFill>
                <a:latin typeface="Arial" panose="020B0604020202020204" pitchFamily="34" charset="0"/>
                <a:cs typeface="Arial" panose="020B0604020202020204" pitchFamily="34" charset="0"/>
              </a:rPr>
              <a:t>state of mind with respect to loss and or abuse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Constructive and collaborative approach to problems and working with birth families</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Early involvement in talking about the role of the birth families and the possibility of contact.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Full involvement in any contact that takes place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Actual experience of accepting birth family contact with empathy - reality dispels fears and fantasies</a:t>
            </a:r>
            <a:r>
              <a:rPr lang="en-GB" sz="1800" dirty="0" smtClean="0">
                <a:solidFill>
                  <a:prstClr val="black"/>
                </a:solidFill>
                <a:latin typeface="Arial" panose="020B0604020202020204" pitchFamily="34" charset="0"/>
                <a:cs typeface="Arial" panose="020B0604020202020204" pitchFamily="34" charset="0"/>
              </a:rPr>
              <a:t>!</a:t>
            </a:r>
            <a:endParaRPr lang="en-GB" sz="18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46592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Things to think about: the adopters</a:t>
            </a:r>
          </a:p>
        </p:txBody>
      </p:sp>
      <p:sp>
        <p:nvSpPr>
          <p:cNvPr id="3" name="Content Placeholder 2"/>
          <p:cNvSpPr>
            <a:spLocks noGrp="1"/>
          </p:cNvSpPr>
          <p:nvPr>
            <p:ph sz="half" idx="1"/>
          </p:nvPr>
        </p:nvSpPr>
        <p:spPr/>
        <p:txBody>
          <a:bodyPr>
            <a:normAutofit fontScale="92500" lnSpcReduction="20000"/>
          </a:bodyPr>
          <a:lstStyle/>
          <a:p>
            <a:pPr marL="0" lvl="0" indent="0">
              <a:lnSpc>
                <a:spcPct val="100000"/>
              </a:lnSpc>
              <a:spcBef>
                <a:spcPct val="20000"/>
              </a:spcBef>
              <a:buNone/>
            </a:pPr>
            <a:endParaRPr lang="en-GB" sz="22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2200" b="1" dirty="0" smtClean="0">
                <a:solidFill>
                  <a:prstClr val="black"/>
                </a:solidFill>
                <a:latin typeface="Arial" panose="020B0604020202020204" pitchFamily="34" charset="0"/>
                <a:cs typeface="Arial" panose="020B0604020202020204" pitchFamily="34" charset="0"/>
              </a:rPr>
              <a:t>Factors </a:t>
            </a:r>
            <a:r>
              <a:rPr lang="en-GB" sz="2200" b="1" dirty="0">
                <a:solidFill>
                  <a:prstClr val="black"/>
                </a:solidFill>
                <a:latin typeface="Arial" panose="020B0604020202020204" pitchFamily="34" charset="0"/>
                <a:cs typeface="Arial" panose="020B0604020202020204" pitchFamily="34" charset="0"/>
              </a:rPr>
              <a:t>Associated with Difficult contact</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New parents likely to be anxious, especially in the early days of a placement.</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Low levels of sensitivity, empathy </a:t>
            </a:r>
            <a:r>
              <a:rPr lang="en-GB" sz="2200" dirty="0" err="1">
                <a:solidFill>
                  <a:prstClr val="black"/>
                </a:solidFill>
                <a:latin typeface="Arial" panose="020B0604020202020204" pitchFamily="34" charset="0"/>
                <a:cs typeface="Arial" panose="020B0604020202020204" pitchFamily="34" charset="0"/>
              </a:rPr>
              <a:t>etc</a:t>
            </a:r>
            <a:endParaRPr lang="en-GB" sz="22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Unresolved states of mind with respect to loss and attachment and/or abuse (risk anxious carer – anxious child)</a:t>
            </a:r>
          </a:p>
          <a:p>
            <a:pPr marL="342900" lvl="0" indent="-342900">
              <a:lnSpc>
                <a:spcPct val="100000"/>
              </a:lnSpc>
              <a:spcBef>
                <a:spcPct val="20000"/>
              </a:spcBef>
            </a:pPr>
            <a:r>
              <a:rPr lang="en-GB" sz="2200" dirty="0">
                <a:solidFill>
                  <a:prstClr val="black"/>
                </a:solidFill>
                <a:latin typeface="Arial" panose="020B0604020202020204" pitchFamily="34" charset="0"/>
                <a:cs typeface="Arial" panose="020B0604020202020204" pitchFamily="34" charset="0"/>
              </a:rPr>
              <a:t>Adopters not able to co contemplate open contact and lacks collaborative capacity</a:t>
            </a:r>
            <a:r>
              <a:rPr lang="en-GB" sz="2200" dirty="0" smtClean="0">
                <a:solidFill>
                  <a:prstClr val="black"/>
                </a:solidFill>
                <a:latin typeface="Arial" panose="020B0604020202020204" pitchFamily="34" charset="0"/>
                <a:cs typeface="Arial" panose="020B0604020202020204" pitchFamily="34" charset="0"/>
              </a:rPr>
              <a:t>.</a:t>
            </a:r>
            <a:endParaRPr lang="en-GB" sz="2200" dirty="0">
              <a:solidFill>
                <a:prstClr val="black"/>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p:txBody>
          <a:bodyPr>
            <a:normAutofit fontScale="92500" lnSpcReduction="20000"/>
          </a:bodyPr>
          <a:lstStyle/>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Adopters </a:t>
            </a:r>
            <a:r>
              <a:rPr lang="en-GB" sz="2400" dirty="0">
                <a:solidFill>
                  <a:prstClr val="black"/>
                </a:solidFill>
                <a:latin typeface="Arial" panose="020B0604020202020204" pitchFamily="34" charset="0"/>
                <a:cs typeface="Arial" panose="020B0604020202020204" pitchFamily="34" charset="0"/>
              </a:rPr>
              <a:t>not involved in contact arrangements (risk: no overlap in the secure base  for the child).</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Adopters are critical / not accepting/ not understanding the birth relative (risk: child unable to talk and psychologically integrate two families; adopters lack communicative openness; child unable to complete developmental tasks with respect to identity and loss</a:t>
            </a:r>
            <a:r>
              <a:rPr lang="en-GB" sz="2400" dirty="0" smtClean="0">
                <a:solidFill>
                  <a:prstClr val="black"/>
                </a:solidFill>
                <a:latin typeface="Arial" panose="020B0604020202020204" pitchFamily="34" charset="0"/>
                <a:cs typeface="Arial" panose="020B0604020202020204" pitchFamily="34" charset="0"/>
              </a:rPr>
              <a:t>).</a:t>
            </a:r>
            <a:endParaRPr lang="en-GB" sz="2400" dirty="0">
              <a:solidFill>
                <a:prstClr val="black"/>
              </a:solidFill>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330339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normAutofit fontScale="90000"/>
          </a:bodyPr>
          <a:lstStyle/>
          <a:p>
            <a:pPr algn="ctr"/>
            <a:r>
              <a:rPr lang="en-GB" dirty="0">
                <a:latin typeface="Arial" panose="020B0604020202020204" pitchFamily="34" charset="0"/>
                <a:cs typeface="Arial" panose="020B0604020202020204" pitchFamily="34" charset="0"/>
              </a:rPr>
              <a:t>The NAS Post Adoption Training and Development </a:t>
            </a:r>
            <a:r>
              <a:rPr lang="en-GB" dirty="0" smtClean="0">
                <a:latin typeface="Arial" panose="020B0604020202020204" pitchFamily="34" charset="0"/>
                <a:cs typeface="Arial" panose="020B0604020202020204" pitchFamily="34" charset="0"/>
              </a:rPr>
              <a:t>Framework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These </a:t>
            </a:r>
            <a:r>
              <a:rPr lang="en-GB" dirty="0">
                <a:solidFill>
                  <a:prstClr val="black"/>
                </a:solidFill>
                <a:latin typeface="Arial" panose="020B0604020202020204" pitchFamily="34" charset="0"/>
                <a:cs typeface="Arial" panose="020B0604020202020204" pitchFamily="34" charset="0"/>
              </a:rPr>
              <a:t>materials have been developed for the National Adoption Service for adoptive families</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Their purpose is to provide a learning and development resource for adopters post placement</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These tools can be used by groups or by individuals.</a:t>
            </a:r>
          </a:p>
          <a:p>
            <a:pPr marL="342900" lvl="0" indent="-342900">
              <a:lnSpc>
                <a:spcPct val="100000"/>
              </a:lnSpc>
              <a:spcBef>
                <a:spcPct val="20000"/>
              </a:spcBef>
            </a:pPr>
            <a:r>
              <a:rPr lang="en-GB" dirty="0">
                <a:solidFill>
                  <a:prstClr val="black"/>
                </a:solidFill>
                <a:latin typeface="Arial" panose="020B0604020202020204" pitchFamily="34" charset="0"/>
                <a:cs typeface="Arial" panose="020B0604020202020204" pitchFamily="34" charset="0"/>
              </a:rPr>
              <a:t>There is lots of information in the notes below each slide so it is important to read these too as they provide much more information, and some useful ideas for more reading</a:t>
            </a:r>
            <a:r>
              <a:rPr lang="en-GB" dirty="0" smtClean="0">
                <a:solidFill>
                  <a:prstClr val="black"/>
                </a:solidFill>
                <a:latin typeface="Arial" panose="020B0604020202020204" pitchFamily="34" charset="0"/>
                <a:cs typeface="Arial" panose="020B0604020202020204" pitchFamily="34" charset="0"/>
              </a:rPr>
              <a:t>.</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845331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Things to think about: birth family</a:t>
            </a:r>
          </a:p>
        </p:txBody>
      </p:sp>
      <p:sp>
        <p:nvSpPr>
          <p:cNvPr id="3" name="Content Placeholder 2"/>
          <p:cNvSpPr>
            <a:spLocks noGrp="1"/>
          </p:cNvSpPr>
          <p:nvPr>
            <p:ph sz="half" idx="1"/>
          </p:nvPr>
        </p:nvSpPr>
        <p:spPr/>
        <p:txBody>
          <a:bodyPr>
            <a:normAutofit fontScale="92500" lnSpcReduction="20000"/>
          </a:bodyPr>
          <a:lstStyle/>
          <a:p>
            <a:pPr marL="0" lvl="0" indent="0">
              <a:lnSpc>
                <a:spcPct val="100000"/>
              </a:lnSpc>
              <a:spcBef>
                <a:spcPct val="20000"/>
              </a:spcBef>
              <a:buNone/>
            </a:pPr>
            <a:endParaRPr lang="en-GB" sz="18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smtClean="0">
                <a:solidFill>
                  <a:prstClr val="black"/>
                </a:solidFill>
                <a:latin typeface="Arial" panose="020B0604020202020204" pitchFamily="34" charset="0"/>
                <a:cs typeface="Arial" panose="020B0604020202020204" pitchFamily="34" charset="0"/>
              </a:rPr>
              <a:t>Factors </a:t>
            </a:r>
            <a:r>
              <a:rPr lang="en-GB" sz="1800" b="1" dirty="0">
                <a:solidFill>
                  <a:prstClr val="black"/>
                </a:solidFill>
                <a:latin typeface="Arial" panose="020B0604020202020204" pitchFamily="34" charset="0"/>
                <a:cs typeface="Arial" panose="020B0604020202020204" pitchFamily="34" charset="0"/>
              </a:rPr>
              <a:t>Associated with Beneficial Contact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Birth relative has never been the primary carer</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They accept and support the adoptive placement.</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They affirm the adopters in their role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Constructive and collaborative work with the adopters. Birth parents relinquish their role.</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They relate to the child in a non abusive, preferably positive way.</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Contact allows the birth relative to see how well the child is progressing e.g. accurate up to date pictures; this decreases anxiety, anger and guilt and affirms they have a part to play.</a:t>
            </a:r>
          </a:p>
          <a:p>
            <a:pPr marL="342900" lvl="0" indent="-342900">
              <a:lnSpc>
                <a:spcPct val="100000"/>
              </a:lnSpc>
              <a:spcBef>
                <a:spcPct val="20000"/>
              </a:spcBef>
            </a:pPr>
            <a:r>
              <a:rPr lang="en-GB" sz="1800" dirty="0">
                <a:solidFill>
                  <a:prstClr val="black"/>
                </a:solidFill>
                <a:latin typeface="Arial" panose="020B0604020202020204" pitchFamily="34" charset="0"/>
                <a:cs typeface="Arial" panose="020B0604020202020204" pitchFamily="34" charset="0"/>
              </a:rPr>
              <a:t>Birth relative relatively free if significant personal problems that could impact their capacity to maintain helpful contact</a:t>
            </a:r>
            <a:r>
              <a:rPr lang="en-GB" sz="1800" dirty="0" smtClean="0">
                <a:solidFill>
                  <a:prstClr val="black"/>
                </a:solidFill>
                <a:latin typeface="Arial" panose="020B0604020202020204" pitchFamily="34" charset="0"/>
                <a:cs typeface="Arial" panose="020B0604020202020204" pitchFamily="34" charset="0"/>
              </a:rPr>
              <a:t>.</a:t>
            </a:r>
            <a:endParaRPr lang="en-GB" sz="1800" dirty="0">
              <a:solidFill>
                <a:prstClr val="black"/>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p:txBody>
          <a:bodyPr>
            <a:normAutofit fontScale="92500" lnSpcReduction="20000"/>
          </a:bodyPr>
          <a:lstStyle/>
          <a:p>
            <a:pPr marL="0" lvl="0" indent="0">
              <a:lnSpc>
                <a:spcPct val="100000"/>
              </a:lnSpc>
              <a:spcBef>
                <a:spcPct val="20000"/>
              </a:spcBef>
              <a:buNone/>
            </a:pPr>
            <a:endParaRPr lang="en-GB" sz="1900" b="1"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900" b="1" dirty="0" smtClean="0">
                <a:solidFill>
                  <a:prstClr val="black"/>
                </a:solidFill>
                <a:latin typeface="Arial" panose="020B0604020202020204" pitchFamily="34" charset="0"/>
                <a:cs typeface="Arial" panose="020B0604020202020204" pitchFamily="34" charset="0"/>
              </a:rPr>
              <a:t>Factors </a:t>
            </a:r>
            <a:r>
              <a:rPr lang="en-GB" sz="1900" b="1" dirty="0">
                <a:solidFill>
                  <a:prstClr val="black"/>
                </a:solidFill>
                <a:latin typeface="Arial" panose="020B0604020202020204" pitchFamily="34" charset="0"/>
                <a:cs typeface="Arial" panose="020B0604020202020204" pitchFamily="34" charset="0"/>
              </a:rPr>
              <a:t>Associated with Difficult contact</a:t>
            </a:r>
          </a:p>
          <a:p>
            <a:pPr marL="342900" lvl="0" indent="-342900">
              <a:lnSpc>
                <a:spcPct val="100000"/>
              </a:lnSpc>
              <a:spcBef>
                <a:spcPct val="20000"/>
              </a:spcBef>
            </a:pPr>
            <a:r>
              <a:rPr lang="en-GB" sz="1900" dirty="0">
                <a:solidFill>
                  <a:prstClr val="black"/>
                </a:solidFill>
                <a:latin typeface="Arial" panose="020B0604020202020204" pitchFamily="34" charset="0"/>
                <a:cs typeface="Arial" panose="020B0604020202020204" pitchFamily="34" charset="0"/>
              </a:rPr>
              <a:t>Birth relative does not accept or support the adoption; undermines  placement.</a:t>
            </a:r>
          </a:p>
          <a:p>
            <a:pPr marL="342900" lvl="0" indent="-342900">
              <a:lnSpc>
                <a:spcPct val="100000"/>
              </a:lnSpc>
              <a:spcBef>
                <a:spcPct val="20000"/>
              </a:spcBef>
            </a:pPr>
            <a:r>
              <a:rPr lang="en-GB" sz="1900" dirty="0">
                <a:solidFill>
                  <a:prstClr val="black"/>
                </a:solidFill>
                <a:latin typeface="Arial" panose="020B0604020202020204" pitchFamily="34" charset="0"/>
                <a:cs typeface="Arial" panose="020B0604020202020204" pitchFamily="34" charset="0"/>
              </a:rPr>
              <a:t>Birth relative continues to insist on their role as the primary and rightful carer. Discourages the child from loving adopters (risk: for the child – split loyalties; increased insecurity; failure to bond) </a:t>
            </a:r>
          </a:p>
          <a:p>
            <a:pPr marL="342900" lvl="0" indent="-342900">
              <a:lnSpc>
                <a:spcPct val="100000"/>
              </a:lnSpc>
              <a:spcBef>
                <a:spcPct val="20000"/>
              </a:spcBef>
            </a:pPr>
            <a:r>
              <a:rPr lang="en-GB" sz="1900" dirty="0">
                <a:solidFill>
                  <a:prstClr val="black"/>
                </a:solidFill>
                <a:latin typeface="Arial" panose="020B0604020202020204" pitchFamily="34" charset="0"/>
                <a:cs typeface="Arial" panose="020B0604020202020204" pitchFamily="34" charset="0"/>
              </a:rPr>
              <a:t>Birth relative has seriously abused/ traumatised the child.</a:t>
            </a:r>
          </a:p>
          <a:p>
            <a:pPr marL="342900" lvl="0" indent="-342900">
              <a:lnSpc>
                <a:spcPct val="100000"/>
              </a:lnSpc>
              <a:spcBef>
                <a:spcPct val="20000"/>
              </a:spcBef>
            </a:pPr>
            <a:r>
              <a:rPr lang="en-GB" sz="1900" dirty="0">
                <a:solidFill>
                  <a:prstClr val="black"/>
                </a:solidFill>
                <a:latin typeface="Arial" panose="020B0604020202020204" pitchFamily="34" charset="0"/>
                <a:cs typeface="Arial" panose="020B0604020202020204" pitchFamily="34" charset="0"/>
              </a:rPr>
              <a:t>Birth relative under significant stress which becomes loaded into the contact. </a:t>
            </a:r>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668943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87789" cy="1325563"/>
          </a:xfrm>
        </p:spPr>
        <p:txBody>
          <a:bodyPr/>
          <a:lstStyle/>
          <a:p>
            <a:pPr algn="ctr"/>
            <a:r>
              <a:rPr lang="en-GB" dirty="0">
                <a:latin typeface="Arial" panose="020B0604020202020204" pitchFamily="34" charset="0"/>
                <a:cs typeface="Arial" panose="020B0604020202020204" pitchFamily="34" charset="0"/>
              </a:rPr>
              <a:t>What are we talking about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lvl="0" indent="0">
              <a:lnSpc>
                <a:spcPct val="100000"/>
              </a:lnSpc>
              <a:spcBef>
                <a:spcPct val="20000"/>
              </a:spcBef>
              <a:buNone/>
            </a:pPr>
            <a:endParaRPr lang="en-GB" sz="2400" dirty="0" smtClean="0">
              <a:solidFill>
                <a:prstClr val="black"/>
              </a:solidFill>
              <a:latin typeface="Arial" panose="020B0604020202020204" pitchFamily="34" charset="0"/>
              <a:cs typeface="Arial" panose="020B0604020202020204" pitchFamily="34" charset="0"/>
            </a:endParaRPr>
          </a:p>
          <a:p>
            <a:pPr marL="0" lvl="0" indent="0">
              <a:lnSpc>
                <a:spcPct val="100000"/>
              </a:lnSpc>
              <a:spcBef>
                <a:spcPct val="20000"/>
              </a:spcBef>
              <a:buNone/>
            </a:pPr>
            <a:r>
              <a:rPr lang="en-GB" sz="2400" dirty="0" smtClean="0">
                <a:solidFill>
                  <a:prstClr val="black"/>
                </a:solidFill>
                <a:latin typeface="Arial" panose="020B0604020202020204" pitchFamily="34" charset="0"/>
                <a:cs typeface="Arial" panose="020B0604020202020204" pitchFamily="34" charset="0"/>
              </a:rPr>
              <a:t>Take </a:t>
            </a:r>
            <a:r>
              <a:rPr lang="en-GB" sz="2400" dirty="0">
                <a:solidFill>
                  <a:prstClr val="black"/>
                </a:solidFill>
                <a:latin typeface="Arial" panose="020B0604020202020204" pitchFamily="34" charset="0"/>
                <a:cs typeface="Arial" panose="020B0604020202020204" pitchFamily="34" charset="0"/>
              </a:rPr>
              <a:t>15 minutes to talk in small groups, then share some of the discussion.</a:t>
            </a:r>
          </a:p>
          <a:p>
            <a:pPr marL="342900" lvl="0" indent="-342900">
              <a:lnSpc>
                <a:spcPct val="100000"/>
              </a:lnSpc>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Contact with who?</a:t>
            </a:r>
          </a:p>
          <a:p>
            <a:pPr marL="342900" lvl="0" indent="-342900">
              <a:lnSpc>
                <a:spcPct val="100000"/>
              </a:lnSpc>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What </a:t>
            </a:r>
            <a:r>
              <a:rPr lang="en-GB" sz="2400" dirty="0">
                <a:solidFill>
                  <a:prstClr val="black"/>
                </a:solidFill>
                <a:latin typeface="Arial" panose="020B0604020202020204" pitchFamily="34" charset="0"/>
                <a:cs typeface="Arial" panose="020B0604020202020204" pitchFamily="34" charset="0"/>
              </a:rPr>
              <a:t>do you think the benefits are?  What are your concerns</a:t>
            </a:r>
            <a:r>
              <a:rPr lang="en-GB" sz="2400" dirty="0" smtClean="0">
                <a:solidFill>
                  <a:prstClr val="black"/>
                </a:solidFill>
                <a:latin typeface="Arial" panose="020B0604020202020204" pitchFamily="34" charset="0"/>
                <a:cs typeface="Arial" panose="020B0604020202020204" pitchFamily="34" charset="0"/>
              </a:rPr>
              <a:t>?</a:t>
            </a:r>
          </a:p>
          <a:p>
            <a:pPr marL="342900" lvl="0" indent="-342900">
              <a:lnSpc>
                <a:spcPct val="100000"/>
              </a:lnSpc>
              <a:spcBef>
                <a:spcPct val="20000"/>
              </a:spcBef>
            </a:pPr>
            <a:endParaRPr lang="en-GB" sz="24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Direct meetings with birth families – research\?  Anecdotal is </a:t>
            </a:r>
            <a:r>
              <a:rPr lang="en-GB" sz="2400" dirty="0" smtClean="0">
                <a:solidFill>
                  <a:prstClr val="black"/>
                </a:solidFill>
                <a:latin typeface="Arial" panose="020B0604020202020204" pitchFamily="34" charset="0"/>
                <a:cs typeface="Arial" panose="020B0604020202020204" pitchFamily="34" charset="0"/>
              </a:rPr>
              <a:t>positive</a:t>
            </a:r>
            <a:endParaRPr lang="en-GB" sz="24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570024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Settling-in letters</a:t>
            </a:r>
          </a:p>
        </p:txBody>
      </p:sp>
      <p:sp>
        <p:nvSpPr>
          <p:cNvPr id="3" name="Content Placeholder 2"/>
          <p:cNvSpPr>
            <a:spLocks noGrp="1"/>
          </p:cNvSpPr>
          <p:nvPr>
            <p:ph idx="1"/>
          </p:nvPr>
        </p:nvSpPr>
        <p:spPr/>
        <p:txBody>
          <a:bodyPr>
            <a:normAutofit lnSpcReduction="10000"/>
          </a:bodyPr>
          <a:lstStyle/>
          <a:p>
            <a:pPr marL="342900" lvl="0" indent="-342900" fontAlgn="base">
              <a:lnSpc>
                <a:spcPct val="100000"/>
              </a:lnSpc>
              <a:spcBef>
                <a:spcPct val="20000"/>
              </a:spcBef>
            </a:pPr>
            <a:endParaRPr lang="en-GB" sz="2700" dirty="0" smtClean="0">
              <a:solidFill>
                <a:prstClr val="black"/>
              </a:solidFill>
              <a:latin typeface="Arial" panose="020B0604020202020204" pitchFamily="34" charset="0"/>
              <a:cs typeface="Arial" panose="020B0604020202020204" pitchFamily="34" charset="0"/>
            </a:endParaRPr>
          </a:p>
          <a:p>
            <a:pPr marL="342900" lvl="0" indent="-342900" fontAlgn="base">
              <a:lnSpc>
                <a:spcPct val="100000"/>
              </a:lnSpc>
              <a:spcBef>
                <a:spcPct val="20000"/>
              </a:spcBef>
            </a:pPr>
            <a:r>
              <a:rPr lang="en-GB" sz="2700" dirty="0" smtClean="0">
                <a:solidFill>
                  <a:prstClr val="black"/>
                </a:solidFill>
                <a:latin typeface="Arial" panose="020B0604020202020204" pitchFamily="34" charset="0"/>
                <a:cs typeface="Arial" panose="020B0604020202020204" pitchFamily="34" charset="0"/>
              </a:rPr>
              <a:t>The </a:t>
            </a:r>
            <a:r>
              <a:rPr lang="en-GB" sz="2700" dirty="0">
                <a:solidFill>
                  <a:prstClr val="black"/>
                </a:solidFill>
                <a:latin typeface="Arial" panose="020B0604020202020204" pitchFamily="34" charset="0"/>
                <a:cs typeface="Arial" panose="020B0604020202020204" pitchFamily="34" charset="0"/>
              </a:rPr>
              <a:t>final contact with birth family members should have taken place after matching and before introductions begin. </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When the child is placed with you its likely that you’ll be asked to write a “settling-in letter” for the birth family.</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This is to give the birth family some information about how the transition to your care has gone for the child.  </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This can seem really daunting so do ask for help.  Your social worker and/can help give you some ideas about what this can look like.  Other adopters may help too.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610988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Contact with siblings</a:t>
            </a:r>
          </a:p>
        </p:txBody>
      </p:sp>
      <p:sp>
        <p:nvSpPr>
          <p:cNvPr id="3" name="Content Placeholder 2"/>
          <p:cNvSpPr>
            <a:spLocks noGrp="1"/>
          </p:cNvSpPr>
          <p:nvPr>
            <p:ph idx="1"/>
          </p:nvPr>
        </p:nvSpPr>
        <p:spPr/>
        <p:txBody>
          <a:bodyPr>
            <a:normAutofit lnSpcReduction="10000"/>
          </a:bodyPr>
          <a:lstStyle/>
          <a:p>
            <a:pPr marL="306900" lvl="0" indent="-342900">
              <a:lnSpc>
                <a:spcPct val="100000"/>
              </a:lnSpc>
              <a:spcBef>
                <a:spcPts val="0"/>
              </a:spcBef>
            </a:pPr>
            <a:endParaRPr lang="en-GB" sz="3200" dirty="0" smtClean="0">
              <a:solidFill>
                <a:prstClr val="black"/>
              </a:solidFill>
              <a:latin typeface="Arial" panose="020B0604020202020204" pitchFamily="34" charset="0"/>
              <a:cs typeface="Arial" panose="020B0604020202020204" pitchFamily="34" charset="0"/>
            </a:endParaRPr>
          </a:p>
          <a:p>
            <a:pPr marL="306900" lvl="0" indent="-342900">
              <a:lnSpc>
                <a:spcPct val="100000"/>
              </a:lnSpc>
              <a:spcBef>
                <a:spcPts val="0"/>
              </a:spcBef>
            </a:pPr>
            <a:r>
              <a:rPr lang="en-GB" sz="3200" dirty="0" smtClean="0">
                <a:solidFill>
                  <a:prstClr val="black"/>
                </a:solidFill>
                <a:latin typeface="Arial" panose="020B0604020202020204" pitchFamily="34" charset="0"/>
                <a:cs typeface="Arial" panose="020B0604020202020204" pitchFamily="34" charset="0"/>
              </a:rPr>
              <a:t>Sometimes </a:t>
            </a:r>
            <a:r>
              <a:rPr lang="en-GB" sz="3200" dirty="0">
                <a:solidFill>
                  <a:prstClr val="black"/>
                </a:solidFill>
                <a:latin typeface="Arial" panose="020B0604020202020204" pitchFamily="34" charset="0"/>
                <a:cs typeface="Arial" panose="020B0604020202020204" pitchFamily="34" charset="0"/>
              </a:rPr>
              <a:t>brothers and sisters have become separated in the care system.</a:t>
            </a:r>
          </a:p>
          <a:p>
            <a:pPr marL="306900" lvl="0" indent="-342900">
              <a:lnSpc>
                <a:spcPct val="100000"/>
              </a:lnSpc>
              <a:spcBef>
                <a:spcPts val="0"/>
              </a:spcBef>
            </a:pPr>
            <a:r>
              <a:rPr lang="en-GB" sz="3200" dirty="0" smtClean="0">
                <a:solidFill>
                  <a:prstClr val="black"/>
                </a:solidFill>
                <a:latin typeface="Arial" panose="020B0604020202020204" pitchFamily="34" charset="0"/>
                <a:cs typeface="Arial" panose="020B0604020202020204" pitchFamily="34" charset="0"/>
              </a:rPr>
              <a:t>Research </a:t>
            </a:r>
            <a:r>
              <a:rPr lang="en-GB" sz="3200" dirty="0">
                <a:solidFill>
                  <a:prstClr val="black"/>
                </a:solidFill>
                <a:latin typeface="Arial" panose="020B0604020202020204" pitchFamily="34" charset="0"/>
                <a:cs typeface="Arial" panose="020B0604020202020204" pitchFamily="34" charset="0"/>
              </a:rPr>
              <a:t>suggests that for the majority of children having  relationship with siblings has a positive impact on emotional health.  It also helps to strengthen the identity of all the children and young people.  </a:t>
            </a:r>
          </a:p>
          <a:p>
            <a:pPr marL="306900" lvl="0" indent="-342900">
              <a:lnSpc>
                <a:spcPct val="100000"/>
              </a:lnSpc>
              <a:spcBef>
                <a:spcPts val="0"/>
              </a:spcBef>
            </a:pPr>
            <a:r>
              <a:rPr lang="en-GB" sz="3200" dirty="0" smtClean="0">
                <a:solidFill>
                  <a:prstClr val="black"/>
                </a:solidFill>
                <a:latin typeface="Arial" panose="020B0604020202020204" pitchFamily="34" charset="0"/>
                <a:cs typeface="Arial" panose="020B0604020202020204" pitchFamily="34" charset="0"/>
              </a:rPr>
              <a:t>These </a:t>
            </a:r>
            <a:r>
              <a:rPr lang="en-GB" sz="3200" dirty="0">
                <a:solidFill>
                  <a:prstClr val="black"/>
                </a:solidFill>
                <a:latin typeface="Arial" panose="020B0604020202020204" pitchFamily="34" charset="0"/>
                <a:cs typeface="Arial" panose="020B0604020202020204" pitchFamily="34" charset="0"/>
              </a:rPr>
              <a:t>relationships are the longest we have – we know our siblings for longer than anyone else.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227637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Contact with foster </a:t>
            </a:r>
            <a:r>
              <a:rPr lang="en-GB" dirty="0" smtClean="0">
                <a:latin typeface="Arial" panose="020B0604020202020204" pitchFamily="34" charset="0"/>
                <a:cs typeface="Arial" panose="020B0604020202020204" pitchFamily="34" charset="0"/>
              </a:rPr>
              <a:t>carers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endParaRPr lang="en-GB"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Recent </a:t>
            </a:r>
            <a:r>
              <a:rPr lang="en-GB" dirty="0">
                <a:solidFill>
                  <a:prstClr val="black"/>
                </a:solidFill>
                <a:latin typeface="Arial" panose="020B0604020202020204" pitchFamily="34" charset="0"/>
                <a:cs typeface="Arial" panose="020B0604020202020204" pitchFamily="34" charset="0"/>
              </a:rPr>
              <a:t>research supports ongoing contact with foster carers after children move to their adoptive families.</a:t>
            </a: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Boswell </a:t>
            </a:r>
            <a:r>
              <a:rPr lang="en-GB" dirty="0">
                <a:solidFill>
                  <a:prstClr val="black"/>
                </a:solidFill>
                <a:latin typeface="Arial" panose="020B0604020202020204" pitchFamily="34" charset="0"/>
                <a:cs typeface="Arial" panose="020B0604020202020204" pitchFamily="34" charset="0"/>
              </a:rPr>
              <a:t>and </a:t>
            </a:r>
            <a:r>
              <a:rPr lang="en-GB" dirty="0" err="1">
                <a:solidFill>
                  <a:prstClr val="black"/>
                </a:solidFill>
                <a:latin typeface="Arial" panose="020B0604020202020204" pitchFamily="34" charset="0"/>
                <a:cs typeface="Arial" panose="020B0604020202020204" pitchFamily="34" charset="0"/>
              </a:rPr>
              <a:t>Cudmore</a:t>
            </a:r>
            <a:r>
              <a:rPr lang="en-GB" dirty="0">
                <a:solidFill>
                  <a:prstClr val="black"/>
                </a:solidFill>
                <a:latin typeface="Arial" panose="020B0604020202020204" pitchFamily="34" charset="0"/>
                <a:cs typeface="Arial" panose="020B0604020202020204" pitchFamily="34" charset="0"/>
              </a:rPr>
              <a:t> suggest that we find it hard to focus on the needs of children during transitions from foster care to adoption – such painful emotions are involved!</a:t>
            </a:r>
          </a:p>
          <a:p>
            <a:pPr marL="342900" lvl="0" indent="-342900">
              <a:lnSpc>
                <a:spcPct val="100000"/>
              </a:lnSpc>
              <a:spcBef>
                <a:spcPct val="20000"/>
              </a:spcBef>
            </a:pPr>
            <a:r>
              <a:rPr lang="en-GB" dirty="0" smtClean="0">
                <a:solidFill>
                  <a:prstClr val="black"/>
                </a:solidFill>
                <a:latin typeface="Arial" panose="020B0604020202020204" pitchFamily="34" charset="0"/>
                <a:cs typeface="Arial" panose="020B0604020202020204" pitchFamily="34" charset="0"/>
              </a:rPr>
              <a:t>They </a:t>
            </a:r>
            <a:r>
              <a:rPr lang="en-GB" dirty="0">
                <a:solidFill>
                  <a:prstClr val="black"/>
                </a:solidFill>
                <a:latin typeface="Arial" panose="020B0604020202020204" pitchFamily="34" charset="0"/>
                <a:cs typeface="Arial" panose="020B0604020202020204" pitchFamily="34" charset="0"/>
              </a:rPr>
              <a:t>suggest that children’s lack of expressed emotions can be seen as “they are fine” but that’s  perhaps not always the case – it’s an interesting read</a:t>
            </a:r>
            <a:r>
              <a:rPr lang="en-GB" dirty="0" smtClean="0">
                <a:solidFill>
                  <a:prstClr val="black"/>
                </a:solidFill>
                <a:latin typeface="Arial" panose="020B0604020202020204" pitchFamily="34" charset="0"/>
                <a:cs typeface="Arial" panose="020B0604020202020204" pitchFamily="34" charset="0"/>
              </a:rPr>
              <a:t>.</a:t>
            </a:r>
            <a:endParaRPr lang="en-GB"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817861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Risks</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Adoptive </a:t>
            </a:r>
            <a:r>
              <a:rPr lang="en-GB" sz="3000" dirty="0">
                <a:solidFill>
                  <a:prstClr val="black"/>
                </a:solidFill>
                <a:latin typeface="Arial" panose="020B0604020202020204" pitchFamily="34" charset="0"/>
                <a:cs typeface="Arial" panose="020B0604020202020204" pitchFamily="34" charset="0"/>
              </a:rPr>
              <a:t>families often dread birth families or other discovering where the child is now living.</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If it happens its worth taking a breath and try to think through what is the actual risk.</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Is there evidence that a birth parent will cause harm</a:t>
            </a:r>
          </a:p>
          <a:p>
            <a:pPr marL="742950" lvl="1" indent="-285750">
              <a:lnSpc>
                <a:spcPct val="100000"/>
              </a:lnSpc>
              <a:spcBef>
                <a:spcPct val="20000"/>
              </a:spcBef>
              <a:buFont typeface="Arial" pitchFamily="34" charset="0"/>
              <a:buChar char="–"/>
            </a:pPr>
            <a:r>
              <a:rPr lang="en-GB" sz="2600" dirty="0">
                <a:solidFill>
                  <a:prstClr val="black"/>
                </a:solidFill>
                <a:latin typeface="Arial" panose="020B0604020202020204" pitchFamily="34" charset="0"/>
                <a:cs typeface="Arial" panose="020B0604020202020204" pitchFamily="34" charset="0"/>
              </a:rPr>
              <a:t>What is the risk for the child if the establish contact without you being involved – both emotional and practical risks need to be thought about. </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Identify someone in your support network to talk things through with and ask your adoption support team for </a:t>
            </a:r>
            <a:r>
              <a:rPr lang="en-GB" sz="3000" dirty="0" smtClean="0">
                <a:solidFill>
                  <a:prstClr val="black"/>
                </a:solidFill>
                <a:latin typeface="Arial" panose="020B0604020202020204" pitchFamily="34" charset="0"/>
                <a:cs typeface="Arial" panose="020B0604020202020204" pitchFamily="34" charset="0"/>
              </a:rPr>
              <a:t>help</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2214136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Needs over time</a:t>
            </a: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Contact </a:t>
            </a:r>
            <a:r>
              <a:rPr lang="en-GB" sz="3000" dirty="0">
                <a:solidFill>
                  <a:prstClr val="black"/>
                </a:solidFill>
                <a:latin typeface="Arial" panose="020B0604020202020204" pitchFamily="34" charset="0"/>
                <a:cs typeface="Arial" panose="020B0604020202020204" pitchFamily="34" charset="0"/>
              </a:rPr>
              <a:t>remains an issue for children, young people and adults who are adopted.</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Whether you regard it positively, or with anxiety, it doesn’t go away!</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People who have been adopted that are really clear that contact with birth family, birth siblings and previous foster carers can be an essential part of their identity.</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In order to support their healthy emotional development it’s therefore something that needs to be planned for and valued by adult care givers</a:t>
            </a:r>
            <a:r>
              <a:rPr lang="en-GB" sz="3000" dirty="0" smtClean="0">
                <a:solidFill>
                  <a:prstClr val="black"/>
                </a:solidFill>
                <a:latin typeface="Arial" panose="020B0604020202020204" pitchFamily="34" charset="0"/>
                <a:cs typeface="Arial" panose="020B0604020202020204" pitchFamily="34" charset="0"/>
              </a:rPr>
              <a:t>.</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696927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Summary</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Contact </a:t>
            </a:r>
            <a:r>
              <a:rPr lang="en-GB" sz="3200" dirty="0">
                <a:solidFill>
                  <a:prstClr val="black"/>
                </a:solidFill>
                <a:latin typeface="Arial" panose="020B0604020202020204" pitchFamily="34" charset="0"/>
                <a:cs typeface="Arial" panose="020B0604020202020204" pitchFamily="34" charset="0"/>
              </a:rPr>
              <a:t>arrangements need to ensure that the child </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feels secure</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is protected from anxiety</a:t>
            </a:r>
          </a:p>
          <a:p>
            <a:pPr marL="742950" lvl="1" indent="-285750">
              <a:lnSpc>
                <a:spcPct val="100000"/>
              </a:lnSpc>
              <a:spcBef>
                <a:spcPct val="20000"/>
              </a:spcBef>
              <a:buFont typeface="Arial" pitchFamily="34" charset="0"/>
              <a:buChar char="–"/>
            </a:pPr>
            <a:r>
              <a:rPr lang="en-GB" sz="2800" dirty="0">
                <a:solidFill>
                  <a:prstClr val="black"/>
                </a:solidFill>
                <a:latin typeface="Arial" panose="020B0604020202020204" pitchFamily="34" charset="0"/>
                <a:cs typeface="Arial" panose="020B0604020202020204" pitchFamily="34" charset="0"/>
              </a:rPr>
              <a:t>is supported to deal with uncertainties and dilemmas that may arise for them.</a:t>
            </a:r>
          </a:p>
          <a:p>
            <a:pPr marL="0" lvl="0" indent="0">
              <a:lnSpc>
                <a:spcPct val="100000"/>
              </a:lnSpc>
              <a:spcBef>
                <a:spcPct val="20000"/>
              </a:spcBef>
              <a:buNone/>
            </a:pPr>
            <a:endParaRPr lang="en-GB" sz="3200" dirty="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Arrangements need to address what might threaten and/or build security for the child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482826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r>
              <a:rPr lang="en-GB" dirty="0" smtClean="0"/>
              <a:t> </a:t>
            </a:r>
            <a:endParaRPr lang="en-GB" dirty="0"/>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6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600" dirty="0" smtClean="0">
                <a:solidFill>
                  <a:prstClr val="black"/>
                </a:solidFill>
                <a:latin typeface="Arial" panose="020B0604020202020204" pitchFamily="34" charset="0"/>
                <a:cs typeface="Arial" panose="020B0604020202020204" pitchFamily="34" charset="0"/>
              </a:rPr>
              <a:t>This </a:t>
            </a:r>
            <a:r>
              <a:rPr lang="en-GB" sz="3600" dirty="0">
                <a:solidFill>
                  <a:prstClr val="black"/>
                </a:solidFill>
                <a:latin typeface="Arial" panose="020B0604020202020204" pitchFamily="34" charset="0"/>
                <a:cs typeface="Arial" panose="020B0604020202020204" pitchFamily="34" charset="0"/>
              </a:rPr>
              <a:t>course is part of a series developed by the National Adoption Service to support adopters after approval.</a:t>
            </a:r>
          </a:p>
          <a:p>
            <a:pPr marL="342900" lvl="0" indent="-342900">
              <a:lnSpc>
                <a:spcPct val="100000"/>
              </a:lnSpc>
              <a:spcBef>
                <a:spcPct val="20000"/>
              </a:spcBef>
            </a:pPr>
            <a:r>
              <a:rPr lang="en-GB" sz="3600" dirty="0">
                <a:solidFill>
                  <a:prstClr val="black"/>
                </a:solidFill>
                <a:latin typeface="Arial" panose="020B0604020202020204" pitchFamily="34" charset="0"/>
                <a:cs typeface="Arial" panose="020B0604020202020204" pitchFamily="34" charset="0"/>
              </a:rPr>
              <a:t>These can be accessed at the National Adoption Service website.</a:t>
            </a:r>
          </a:p>
          <a:p>
            <a:pPr marL="342900" lvl="0" indent="-342900">
              <a:lnSpc>
                <a:spcPct val="100000"/>
              </a:lnSpc>
              <a:spcBef>
                <a:spcPct val="20000"/>
              </a:spcBef>
            </a:pPr>
            <a:r>
              <a:rPr lang="en-GB" sz="3600" dirty="0">
                <a:solidFill>
                  <a:prstClr val="black"/>
                </a:solidFill>
                <a:latin typeface="Arial" panose="020B0604020202020204" pitchFamily="34" charset="0"/>
                <a:cs typeface="Arial" panose="020B0604020202020204" pitchFamily="34" charset="0"/>
              </a:rPr>
              <a:t>Please talk to your adoption support team for further </a:t>
            </a:r>
            <a:r>
              <a:rPr lang="en-GB" sz="3600" dirty="0" smtClean="0">
                <a:solidFill>
                  <a:prstClr val="black"/>
                </a:solidFill>
                <a:latin typeface="Arial" panose="020B0604020202020204" pitchFamily="34" charset="0"/>
                <a:cs typeface="Arial" panose="020B0604020202020204" pitchFamily="34" charset="0"/>
              </a:rPr>
              <a:t>information</a:t>
            </a:r>
            <a:endParaRPr lang="en-GB" sz="36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659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normAutofit/>
          </a:bodyPr>
          <a:lstStyle/>
          <a:p>
            <a:pPr algn="ctr"/>
            <a:r>
              <a:rPr lang="en-GB" dirty="0">
                <a:latin typeface="Arial" panose="020B0604020202020204" pitchFamily="34" charset="0"/>
                <a:cs typeface="Arial" panose="020B0604020202020204" pitchFamily="34" charset="0"/>
              </a:rPr>
              <a:t>First things first…what do we mean by contact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4000" dirty="0" smtClean="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4000" dirty="0" smtClean="0">
                <a:latin typeface="Arial" panose="020B0604020202020204" pitchFamily="34" charset="0"/>
                <a:cs typeface="Arial" panose="020B0604020202020204" pitchFamily="34" charset="0"/>
              </a:rPr>
              <a:t>Contact </a:t>
            </a:r>
            <a:r>
              <a:rPr lang="en-GB" sz="4000" dirty="0">
                <a:latin typeface="Arial" panose="020B0604020202020204" pitchFamily="34" charset="0"/>
                <a:cs typeface="Arial" panose="020B0604020202020204" pitchFamily="34" charset="0"/>
              </a:rPr>
              <a:t>is the term used to describe how a child keeps in touch with people from their past.  </a:t>
            </a:r>
          </a:p>
          <a:p>
            <a:pPr marL="342900" lvl="0" indent="-342900">
              <a:lnSpc>
                <a:spcPct val="100000"/>
              </a:lnSpc>
              <a:spcBef>
                <a:spcPct val="20000"/>
              </a:spcBef>
            </a:pPr>
            <a:r>
              <a:rPr lang="en-GB" sz="4000" dirty="0">
                <a:latin typeface="Arial" panose="020B0604020202020204" pitchFamily="34" charset="0"/>
                <a:cs typeface="Arial" panose="020B0604020202020204" pitchFamily="34" charset="0"/>
              </a:rPr>
              <a:t>It could be brothers and sisters, birth parents or other birth relatives, former foster carers, old friends for example</a:t>
            </a:r>
            <a:r>
              <a:rPr lang="en-GB" sz="4000" dirty="0" smtClean="0">
                <a:latin typeface="Arial" panose="020B0604020202020204" pitchFamily="34" charset="0"/>
                <a:cs typeface="Arial" panose="020B0604020202020204" pitchFamily="34" charset="0"/>
              </a:rPr>
              <a:t>.</a:t>
            </a:r>
            <a:endParaRPr lang="en-GB" sz="4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70825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How does it happen?</a:t>
            </a: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000" dirty="0" smtClean="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latin typeface="Arial" panose="020B0604020202020204" pitchFamily="34" charset="0"/>
                <a:cs typeface="Arial" panose="020B0604020202020204" pitchFamily="34" charset="0"/>
              </a:rPr>
              <a:t>Contact </a:t>
            </a:r>
            <a:r>
              <a:rPr lang="en-GB" sz="3000" dirty="0">
                <a:latin typeface="Arial" panose="020B0604020202020204" pitchFamily="34" charset="0"/>
                <a:cs typeface="Arial" panose="020B0604020202020204" pitchFamily="34" charset="0"/>
              </a:rPr>
              <a:t>can happen in different ways.</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Some children ad young people have so called direct contact i.e. they meet with people face to face or talk over Skype or the phone. </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Others have indirect contact.  This might be through letters exchanged directly or via what's called a Letter Box Service.</a:t>
            </a: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A Letter Box Service is run by the local authority.  They effectively become a postal address for things to be sent to r- receiving letters and forwarding them on.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38233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a:latin typeface="Arial" panose="020B0604020202020204" pitchFamily="34" charset="0"/>
                <a:cs typeface="Arial" panose="020B0604020202020204" pitchFamily="34" charset="0"/>
              </a:rPr>
              <a:t>So…</a:t>
            </a:r>
          </a:p>
        </p:txBody>
      </p:sp>
      <p:sp>
        <p:nvSpPr>
          <p:cNvPr id="3" name="Content Placeholder 2"/>
          <p:cNvSpPr>
            <a:spLocks noGrp="1"/>
          </p:cNvSpPr>
          <p:nvPr>
            <p:ph idx="1"/>
          </p:nvPr>
        </p:nvSpPr>
        <p:spPr/>
        <p:txBody>
          <a:bodyPr>
            <a:normAutofit lnSpcReduction="10000"/>
          </a:bodyPr>
          <a:lstStyle/>
          <a:p>
            <a:pPr marL="171450" lvl="0" indent="-17145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171450" lvl="0" indent="-17145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Research </a:t>
            </a:r>
            <a:r>
              <a:rPr lang="en-GB" sz="2400" dirty="0">
                <a:solidFill>
                  <a:prstClr val="black"/>
                </a:solidFill>
                <a:latin typeface="Arial" panose="020B0604020202020204" pitchFamily="34" charset="0"/>
                <a:cs typeface="Arial" panose="020B0604020202020204" pitchFamily="34" charset="0"/>
              </a:rPr>
              <a:t>shows that the majority of people who have grown up as adopted children, are clear that in most cases  contact is (or would have been) beneficial and assisted with the development of identity and their emotional development. </a:t>
            </a:r>
          </a:p>
          <a:p>
            <a:pPr marL="171450" lvl="0" indent="-17145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This </a:t>
            </a:r>
            <a:r>
              <a:rPr lang="en-GB" sz="2400" dirty="0">
                <a:solidFill>
                  <a:prstClr val="black"/>
                </a:solidFill>
                <a:latin typeface="Arial" panose="020B0604020202020204" pitchFamily="34" charset="0"/>
                <a:cs typeface="Arial" panose="020B0604020202020204" pitchFamily="34" charset="0"/>
              </a:rPr>
              <a:t>is because it helps people feel that their birth family, and their adopted family are all acceptable parts of their identity.</a:t>
            </a:r>
          </a:p>
          <a:p>
            <a:pPr marL="171450" lvl="0" indent="-17145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Being open about these things helps children process what has happened to them, so they can develop a constructive and therapeutic narrative about the past – </a:t>
            </a:r>
          </a:p>
          <a:p>
            <a:pPr marL="171450" lvl="0" indent="-17145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It’s </a:t>
            </a:r>
            <a:r>
              <a:rPr lang="en-GB" sz="2400" dirty="0">
                <a:solidFill>
                  <a:prstClr val="black"/>
                </a:solidFill>
                <a:latin typeface="Arial" panose="020B0604020202020204" pitchFamily="34" charset="0"/>
                <a:cs typeface="Arial" panose="020B0604020202020204" pitchFamily="34" charset="0"/>
              </a:rPr>
              <a:t>part of their life journey so have a look things to do with this too.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90119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Why think about contact?</a:t>
            </a: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Because</a:t>
            </a:r>
            <a:r>
              <a:rPr lang="en-GB" sz="3000" dirty="0">
                <a:solidFill>
                  <a:prstClr val="black"/>
                </a:solidFill>
                <a:latin typeface="Arial" panose="020B0604020202020204" pitchFamily="34" charset="0"/>
                <a:cs typeface="Arial" panose="020B0604020202020204" pitchFamily="34" charset="0"/>
              </a:rPr>
              <a:t>…. if you start from an understanding about why contact helps children's development, its easier to apply these ideas to any of the people who have been significant to your child in the past.</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This approach is helpful because each child is unique and so are their needs around contact.</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The who and the how of contact will be as individual as they are and what they need is likely to change over time</a:t>
            </a:r>
            <a:r>
              <a:rPr lang="en-GB" sz="3000" dirty="0" smtClean="0">
                <a:solidFill>
                  <a:prstClr val="black"/>
                </a:solidFill>
                <a:latin typeface="Arial" panose="020B0604020202020204" pitchFamily="34" charset="0"/>
                <a:cs typeface="Arial" panose="020B0604020202020204" pitchFamily="34" charset="0"/>
              </a:rPr>
              <a:t>.</a:t>
            </a:r>
            <a:endParaRPr lang="en-GB" sz="3000" dirty="0">
              <a:solidFill>
                <a:prstClr val="black"/>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73346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smtClean="0">
                <a:latin typeface="Arial" panose="020B0604020202020204" pitchFamily="34" charset="0"/>
                <a:cs typeface="Arial" panose="020B0604020202020204" pitchFamily="34" charset="0"/>
              </a:rPr>
              <a:t>Feelings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sz="32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smtClean="0">
                <a:solidFill>
                  <a:prstClr val="black"/>
                </a:solidFill>
                <a:latin typeface="Arial" panose="020B0604020202020204" pitchFamily="34" charset="0"/>
                <a:cs typeface="Arial" panose="020B0604020202020204" pitchFamily="34" charset="0"/>
              </a:rPr>
              <a:t>Find </a:t>
            </a:r>
            <a:r>
              <a:rPr lang="en-GB" sz="3200" dirty="0">
                <a:solidFill>
                  <a:prstClr val="black"/>
                </a:solidFill>
                <a:latin typeface="Arial" panose="020B0604020202020204" pitchFamily="34" charset="0"/>
                <a:cs typeface="Arial" panose="020B0604020202020204" pitchFamily="34" charset="0"/>
              </a:rPr>
              <a:t>someone that you can talk to about how you feel … its ok , and perfectly normal, to have mixed feelings. </a:t>
            </a:r>
          </a:p>
          <a:p>
            <a:pPr marL="342900" lvl="0" indent="-342900">
              <a:lnSpc>
                <a:spcPct val="100000"/>
              </a:lnSpc>
              <a:spcBef>
                <a:spcPct val="20000"/>
              </a:spcBef>
            </a:pPr>
            <a:r>
              <a:rPr lang="en-GB" sz="3200" dirty="0">
                <a:solidFill>
                  <a:prstClr val="black"/>
                </a:solidFill>
                <a:latin typeface="Arial" panose="020B0604020202020204" pitchFamily="34" charset="0"/>
                <a:cs typeface="Arial" panose="020B0604020202020204" pitchFamily="34" charset="0"/>
              </a:rPr>
              <a:t>If you have good support yourself, you can provide a secure base for your child.  And if they feel secure they will be better able to explore their thoughts and feelings and come to terms with their identity as an adopted adult.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033109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Impact on the adoptive family</a:t>
            </a:r>
          </a:p>
        </p:txBody>
      </p:sp>
      <p:sp>
        <p:nvSpPr>
          <p:cNvPr id="3" name="Content Placeholder 2"/>
          <p:cNvSpPr>
            <a:spLocks noGrp="1"/>
          </p:cNvSpPr>
          <p:nvPr>
            <p:ph idx="1"/>
          </p:nvPr>
        </p:nvSpPr>
        <p:spPr/>
        <p:txBody>
          <a:bodyPr>
            <a:normAutofit fontScale="92500"/>
          </a:bodyPr>
          <a:lstStyle/>
          <a:p>
            <a:pPr marL="342900" lvl="0" indent="-342900">
              <a:lnSpc>
                <a:spcPct val="100000"/>
              </a:lnSpc>
              <a:spcBef>
                <a:spcPct val="20000"/>
              </a:spcBef>
            </a:pPr>
            <a:endParaRPr lang="en-GB" sz="30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smtClean="0">
                <a:solidFill>
                  <a:prstClr val="black"/>
                </a:solidFill>
                <a:latin typeface="Arial" panose="020B0604020202020204" pitchFamily="34" charset="0"/>
                <a:cs typeface="Arial" panose="020B0604020202020204" pitchFamily="34" charset="0"/>
              </a:rPr>
              <a:t>Contact </a:t>
            </a:r>
            <a:r>
              <a:rPr lang="en-GB" sz="3000" dirty="0">
                <a:solidFill>
                  <a:prstClr val="black"/>
                </a:solidFill>
                <a:latin typeface="Arial" panose="020B0604020202020204" pitchFamily="34" charset="0"/>
                <a:cs typeface="Arial" panose="020B0604020202020204" pitchFamily="34" charset="0"/>
              </a:rPr>
              <a:t>can trigger all sorts of feelings, questions and insecurities for your child … and also for you as an adoptive parents. </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Your feelings are really significant in terms of how your child is able to manage contact.</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If you are relaxed, your child is more likely to be able to use the contact in a way that helps them in a constructive way. </a:t>
            </a:r>
          </a:p>
          <a:p>
            <a:pPr marL="342900" lvl="0" indent="-342900">
              <a:lnSpc>
                <a:spcPct val="100000"/>
              </a:lnSpc>
              <a:spcBef>
                <a:spcPct val="20000"/>
              </a:spcBef>
            </a:pPr>
            <a:r>
              <a:rPr lang="en-GB" sz="3000" dirty="0">
                <a:solidFill>
                  <a:prstClr val="black"/>
                </a:solidFill>
                <a:latin typeface="Arial" panose="020B0604020202020204" pitchFamily="34" charset="0"/>
                <a:cs typeface="Arial" panose="020B0604020202020204" pitchFamily="34" charset="0"/>
              </a:rPr>
              <a:t>Think about who you can talk to about how you feel.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94438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61663" cy="1325563"/>
          </a:xfrm>
        </p:spPr>
        <p:txBody>
          <a:bodyPr/>
          <a:lstStyle/>
          <a:p>
            <a:pPr algn="ctr"/>
            <a:r>
              <a:rPr lang="en-GB" dirty="0">
                <a:latin typeface="Arial" panose="020B0604020202020204" pitchFamily="34" charset="0"/>
                <a:cs typeface="Arial" panose="020B0604020202020204" pitchFamily="34" charset="0"/>
              </a:rPr>
              <a:t>Openness</a:t>
            </a:r>
          </a:p>
        </p:txBody>
      </p:sp>
      <p:sp>
        <p:nvSpPr>
          <p:cNvPr id="3" name="Content Placeholder 2"/>
          <p:cNvSpPr>
            <a:spLocks noGrp="1"/>
          </p:cNvSpPr>
          <p:nvPr>
            <p:ph idx="1"/>
          </p:nvPr>
        </p:nvSpPr>
        <p:spPr/>
        <p:txBody>
          <a:bodyPr/>
          <a:lstStyle/>
          <a:p>
            <a:pPr marL="342900" lvl="0" indent="-342900">
              <a:lnSpc>
                <a:spcPct val="100000"/>
              </a:lnSpc>
              <a:spcBef>
                <a:spcPct val="20000"/>
              </a:spcBef>
            </a:pPr>
            <a:endParaRPr lang="en-GB" sz="27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smtClean="0">
                <a:solidFill>
                  <a:prstClr val="black"/>
                </a:solidFill>
                <a:latin typeface="Arial" panose="020B0604020202020204" pitchFamily="34" charset="0"/>
                <a:cs typeface="Arial" panose="020B0604020202020204" pitchFamily="34" charset="0"/>
              </a:rPr>
              <a:t>Being </a:t>
            </a:r>
            <a:r>
              <a:rPr lang="en-GB" sz="2700" dirty="0">
                <a:solidFill>
                  <a:prstClr val="black"/>
                </a:solidFill>
                <a:latin typeface="Arial" panose="020B0604020202020204" pitchFamily="34" charset="0"/>
                <a:cs typeface="Arial" panose="020B0604020202020204" pitchFamily="34" charset="0"/>
              </a:rPr>
              <a:t>open with your child about their adoption and their feelings about people from their past may seem daunting to start with …. be brave….most adopters find it gets easier with time.</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If there isn’t openness then your child can feel left with their thoughts and feelings about their past.</a:t>
            </a:r>
          </a:p>
          <a:p>
            <a:pPr marL="342900" lvl="0" indent="-342900">
              <a:lnSpc>
                <a:spcPct val="100000"/>
              </a:lnSpc>
              <a:spcBef>
                <a:spcPct val="20000"/>
              </a:spcBef>
            </a:pPr>
            <a:r>
              <a:rPr lang="en-GB" sz="2700" dirty="0">
                <a:solidFill>
                  <a:prstClr val="black"/>
                </a:solidFill>
                <a:latin typeface="Arial" panose="020B0604020202020204" pitchFamily="34" charset="0"/>
                <a:cs typeface="Arial" panose="020B0604020202020204" pitchFamily="34" charset="0"/>
              </a:rPr>
              <a:t>Their questions will change over time e.g. four year-olds will accept explanations in fairly concrete terms but your fourteen year-old may want a different type of information.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222989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5803</Words>
  <Application>Microsoft Office PowerPoint</Application>
  <PresentationFormat>Widescreen</PresentationFormat>
  <Paragraphs>404</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The NAS Post Adoption Training and Development Framework</vt:lpstr>
      <vt:lpstr>First things first…what do we mean by contact?</vt:lpstr>
      <vt:lpstr>How does it happen?</vt:lpstr>
      <vt:lpstr>So…</vt:lpstr>
      <vt:lpstr>Why think about contact?</vt:lpstr>
      <vt:lpstr>Feelings</vt:lpstr>
      <vt:lpstr>Impact on the adoptive family</vt:lpstr>
      <vt:lpstr>Openness</vt:lpstr>
      <vt:lpstr>Risks</vt:lpstr>
      <vt:lpstr>Contact in a connected world</vt:lpstr>
      <vt:lpstr>Making decisions about contact</vt:lpstr>
      <vt:lpstr>Making the contact plan</vt:lpstr>
      <vt:lpstr>Your role</vt:lpstr>
      <vt:lpstr>Making decisions</vt:lpstr>
      <vt:lpstr>A framework to help you think about contact (taken from Schofield and Beek, CoramBAAF, 2018</vt:lpstr>
      <vt:lpstr>Things to think about: your child</vt:lpstr>
      <vt:lpstr>Things to think about: the adopters</vt:lpstr>
      <vt:lpstr>Things to think about: the adopters</vt:lpstr>
      <vt:lpstr>Things to think about: birth family</vt:lpstr>
      <vt:lpstr>What are we talking about?</vt:lpstr>
      <vt:lpstr>Settling-in letters</vt:lpstr>
      <vt:lpstr>Contact with siblings</vt:lpstr>
      <vt:lpstr>Contact with foster carers</vt:lpstr>
      <vt:lpstr>Risks</vt:lpstr>
      <vt:lpstr>Needs over time</vt:lpstr>
      <vt:lpstr>Summary</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Lopez, Helena</cp:lastModifiedBy>
  <cp:revision>56</cp:revision>
  <dcterms:created xsi:type="dcterms:W3CDTF">2020-04-23T09:46:07Z</dcterms:created>
  <dcterms:modified xsi:type="dcterms:W3CDTF">2020-06-09T13:39:23Z</dcterms:modified>
</cp:coreProperties>
</file>