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7P8wSQCk4kbOjmXf/9LY7A==" hashData="6YnzTOQX3AY8RRazP1ec2P3yqyJZ/vbfdynk5ri5VnaA9bfvFeE5QREd46Tb8QBs4QBk+Qua5w5G6MOmm9JQ2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547" autoAdjust="0"/>
  </p:normalViewPr>
  <p:slideViewPr>
    <p:cSldViewPr snapToGrid="0">
      <p:cViewPr varScale="1">
        <p:scale>
          <a:sx n="55" d="100"/>
          <a:sy n="55" d="100"/>
        </p:scale>
        <p:origin x="13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09/06/2020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courses may be useful for professionals but their primary audience is adopters, and their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 have tried to include sufficient information for those self learners looking at this on its own.  However if the material doesn’t seem to ask your adoptions support team for some help in getting to grips with the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its very nature a short course will never cover all that is known on a subject.  The courses have been developed by experienced social workers and adopters who have pooled their thinking about what might be useful.  There is always more to know, and some authors who will seem useful to you, others less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Try out some new thinking but if it’s not helpful ask other people for ideas and other training courses, books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friends, colleagues, other adopters, helplines, your adoption support service.  By reading around you will come across someone who talks to your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as a course,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using an ICEBREAKER </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you will deal with INTRODUCTIONS (of yourself and participants) – e.g. Round room, introducing one another, show of hands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a REGISTER needs completion</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BADGES will be used</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HOUSE-KEEPING/GROUND RULES (e.g. fire drill, fire exit, refreshments, parking, mobile phones, confidentiality, safe-guarding, let everyone speak, everyone is entitled to their opinion, timekeeping, opportunities to ask questions/discuss)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Arrangements you will have in place if a participant becomes DISTRESSED or needs to leave the training room if they are finding the topic emotive</a:t>
            </a:r>
          </a:p>
          <a:p>
            <a:pPr marL="180657" marR="0" lvl="0" indent="-180657"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on a one-to-one basis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GROUND RULES (e.g. confidentiality, safe-guarding, everyone is entitled to their opinion, timekeeping)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Explain course in context of the other 2 hour courses in the National Adoption Service online training suite and wider training/support available in Wales for adoptive families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393291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 legal framework around the placement of a child for adoption that lays out the requirement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reviews and the timescale in which they are undertaken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visiting frequency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role of the IRO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an attempt to be more informal, reviews usually take place in adopters homes.  If there are specific reasons why you don’t think this would be helpful, do discuss it with your social worker.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your child has particular health and/or educational needs then the social worker will invite the relevant people to ensure any issues can be sorted out.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May be useful to refer to the role of safeguarding in the review – IRO standards now require a chronology of significant events for the child, since being placed, including any harm the child may have suffered, however caused, and the ongoing support needs of the child and prospective adopters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1966262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purpose of the social workers visit is two-fold.  Like the whole process, they are visiting to check that the child is safe and that their needs are being met. The law state that the local authority has a duty to ensure that this is the case.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Alongside this visits are to ensure that you and the child are being supported through  the transition from the foster carers home to the adoptive family; but also as longer relationships develop.   The aim is to achieve the child's plan i.e. that they are permanently living with an adoptive family.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we know is that sometimes this period can be easier for some people than for others.  Its ok if things aren’t perfect - many people need help and support along the way.  There are lots of factors that need to be thought about, for example, how are all members of the your family doing?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3966137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serial number is put on your application form and all communication with the court will use this number instead of names.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1789995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Your social worker will normally attend the first directions hearing, alongside the child’s social worker and relevant legal representatives.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 the first directions hearing the social workers are given 6 weeks to submit the Annex A Report.  It will be completed by the child's social worker, in conjunction with your adoption social worker.  It includes information about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child’s background and the care planning process.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and your approval process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child’s placement with you and how they have settled in.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plans for contact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srgbClr val="FF0000"/>
                </a:solidFill>
                <a:effectLst/>
                <a:uLnTx/>
                <a:uFillTx/>
                <a:latin typeface="+mn-lt"/>
                <a:ea typeface="+mn-ea"/>
                <a:cs typeface="+mn-cs"/>
              </a:rPr>
              <a:t>The support 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good practice for you to see this before its submitted to the court – do ask if this isn’t suggested.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Annex A report is not routinely given to birth parents.  If they challenge the making of the Adoption Order they can request a copy.  In this instance they will be given an edited copy from which your identifying details will have been removed.  People will talk about ‘redacting’ information – ask if you are confused or anxious!</a:t>
            </a:r>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1214458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anything like this happens your social worker will be supporting you.  Make sure there's good communication and get good support.   You will be advised to get your own legal representation.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Childrens</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Guardian will represent the child and as part of their work they will come and see you.  You will have the opportunity to express your view.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987905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Courts have security arrangements in place to ensure you cant be identified.  For example you may be asked to enter the court building via a different door, or at a different time. They won’t call out any names in the waiting areas, the serial number is used instead of names on all the documentation.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will know beforehand if you are expected to attend and your social worker will make the arrangements with you. Its rare that you are asked to talk as part of the hearing as questions and answers are all given via the legal representatives.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3431464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will be invited to the celebration hearing along with the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Social workers should help you to prepare the children so they understand what's happening and can express any anxious feelings.  You can bring family members as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judge/ magistrate like to prepare for these hearings too.  They make every effort to make it an informal and pleasant experience for the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and you.  Photos can be taken (useful for Life Journey work!) and sometimes the judge will take part in this too.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hearing itself is very brief as all the work has already been done – its just a pronouncement of the formal order.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2803066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days its an expectation that you and or the child will need support at some stage.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Local Authority who places the child has a legal duty to assess the child’s care and support needs at various stages, as indicated above.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After matching, the local authority who placed the child  and the adoption service have a legal responsibility to assess the child’s care and support needs, and yours.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3 years after the making of the Adoption Order any requests for adoption support is made to the local authority in which you will reside.  Under the Social Services and Well-being Wales Act 2014, where the local authority has identified a need in its assessment process, they have a duty to meet that need.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want information about adoption support you can contact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Your adoption agency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Helplines such as Adoption UK and AFA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Cymru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Your local authority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National Adoption Service www.adoptcymru.com/adoption-support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also information in the 'The Legal Framework for Adoption - the Prospective Adopter’s Guide' 2017, (National Adoption Services, www.adoptcymru.com/publications)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p:txBody>
      </p:sp>
      <p:sp>
        <p:nvSpPr>
          <p:cNvPr id="4" name="Slide Number Placeholder 3"/>
          <p:cNvSpPr>
            <a:spLocks noGrp="1"/>
          </p:cNvSpPr>
          <p:nvPr>
            <p:ph type="sldNum" sz="quarter" idx="10"/>
          </p:nvPr>
        </p:nvSpPr>
        <p:spPr/>
        <p:txBody>
          <a:bodyPr/>
          <a:lstStyle/>
          <a:p>
            <a:fld id="{EB37DC22-F622-44EA-8F1E-4178DF55D77F}" type="slidenum">
              <a:rPr lang="en-GB" smtClean="0"/>
              <a:t>20</a:t>
            </a:fld>
            <a:endParaRPr lang="en-GB"/>
          </a:p>
        </p:txBody>
      </p:sp>
    </p:spTree>
    <p:extLst>
      <p:ext uri="{BB962C8B-B14F-4D97-AF65-F5344CB8AC3E}">
        <p14:creationId xmlns:p14="http://schemas.microsoft.com/office/powerpoint/2010/main" val="1422123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Look at this in conjunction with the module on Contact in this series as these two slides just outline the basics of the legal process.  Indirect contact, so called ‘Letterbox Contact’ is not covered in this course – look across to the Contact module.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usually a plan for a final face to face contact between the child and the birth family before the child meets you.  In some instances there are ‘open adoptions’ and in these situations, direct contact continues.  You’ll be involved in these plans if its being considered for your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Remember – you can always discuss these issues with people if you are uncertain about anything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21</a:t>
            </a:fld>
            <a:endParaRPr lang="en-GB"/>
          </a:p>
        </p:txBody>
      </p:sp>
    </p:spTree>
    <p:extLst>
      <p:ext uri="{BB962C8B-B14F-4D97-AF65-F5344CB8AC3E}">
        <p14:creationId xmlns:p14="http://schemas.microsoft.com/office/powerpoint/2010/main" val="2268007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think that arrangements don’t continue to meet your child's needs, you have the right to change them if no formal orders are in place.  However, as a general principal its good to respect the other parties involved and the Adoption Agency can offer to help by offering to review the plan.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1727218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slides are pointers that are taken from the National Adoption Service legal Guide for Adopters.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using the slides we would recommend that you read them in conjunction with that guide.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can also find updates on issues relating to legislation for foster care , adoption and care planning on afacymru.org.uk </a:t>
            </a:r>
            <a:endParaRPr kumimoji="0" lang="en-GB" sz="1200" b="0" i="1"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also helplines that will give you access to legal advice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AFA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Cymru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has an advice line that will provide information about adoption and care planning issues including legal issues.</a:t>
            </a:r>
            <a:r>
              <a:rPr kumimoji="0" lang="en-GB" sz="1200" b="0" i="0" u="none" strike="noStrike" kern="1200" cap="none" spc="0" normalizeH="0" baseline="0" noProof="0" dirty="0" smtClean="0">
                <a:ln>
                  <a:noFill/>
                </a:ln>
                <a:solidFill>
                  <a:srgbClr val="FF0000"/>
                </a:solidFill>
                <a:effectLst/>
                <a:uLnTx/>
                <a:uFillTx/>
                <a:latin typeface="+mn-lt"/>
                <a:ea typeface="+mn-ea"/>
                <a:cs typeface="+mn-cs"/>
              </a:rPr>
              <a:t> insert number</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addition to its mainstream  helpline, AUK has a national legal helpline for its members.  You can access this through the AUK website and the Helpline 02920 761155 or 01745 336336 </a:t>
            </a:r>
            <a:endParaRPr kumimoji="0" lang="en-GB" sz="1200" b="0" i="0" u="none" strike="noStrike" kern="1200" cap="none" spc="0" normalizeH="0" baseline="0" noProof="0" dirty="0" smtClean="0">
              <a:ln>
                <a:noFill/>
              </a:ln>
              <a:solidFill>
                <a:srgbClr val="FF0000"/>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3</a:t>
            </a:fld>
            <a:endParaRPr lang="en-GB"/>
          </a:p>
        </p:txBody>
      </p:sp>
    </p:spTree>
    <p:extLst>
      <p:ext uri="{BB962C8B-B14F-4D97-AF65-F5344CB8AC3E}">
        <p14:creationId xmlns:p14="http://schemas.microsoft.com/office/powerpoint/2010/main" val="1330613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1872904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term “senior partner “ is short term for the provisions in the Children Act 1989 which state that the local authority has the power to determine the extent to which a parent may exercise their PR, but only if it is necessary to safeguard or promote the child’s welfare (s33(3))</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3239873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AA – Adoption Agency</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1738100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could have a group discussion about how these issues have been resolved for different families.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2124643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Adoption Agency will give you advice about what the issues are for the specific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you are adopting.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Changing a child's first name is a major issue in terms of a child's identify and needs to be thought through very carefully in terms of the long term implications for the child.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Your Adoption Agency will also give you specific advice about registering your child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with a GP surgery and school.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277467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Again, the Adoption Agency will give you advice about what the issues are for the specific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you are adopting.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you eventually make your application for the Adoption Order you will be asked to insert the child's full adopted name – make sure you spell it right!  There are examples of where this hasn’t been checked and it’s hard to go back afterwards to rectify a mistake.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1020195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National Standards and Practice Guidance for IROs can be found on the AFA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Cymru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website www.afacymru.org.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IROs are social workers employed by the child’s local authority to review the care plan.  They will remain involved until the adoption order is made. In many cases the IRO will have been involved in the child's case throughout the care planning 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important for you, the adoptive parent(s), to take an active part in the process.  Don’t be afraid to ask questions abut the plan or get people to explain acronyms etc.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195148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idea that a  review will look at whether the child should still be placed for adoption can sound a little scary.  The IRO will ask you questions such as how things are going, how the child is settling, whether they are registered with the GP etc.  This happens for every child and happens in order to make sure that you and the child are settling together and to identify any support needs.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National Adoption Service has developed an approach to Life Journey Work that should place you, the adoptive family, at its heart.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order to find out information about this you can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Ask your adoption agency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Look at the Life Journey Work module in this series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Look at the Life Journey Work Toolkit on the NAS website – it has a specific section for adopters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Ring the AUK and AFA helplines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Contact – one of the issues that has been raised by adopters during the bringing together of these materials is that they have sometimes been asked to agree to contact plans in reviews and haven’t really understood their significance , or the relevant issues for their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Adoptive parents have talked about the fact that at this point it can all feel very new, you can feel a bit disempowered by the process and the thought that because you are still to some extent being assessed (“has the child settled well?”) it can feel difficult to express uncertainty about plans or disagreement with them.  You may feel you have to agree with everyone.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are really important decisions – many of the course in this services explain why, for the many children and young people, having some sort of contact is a good idea to help them understand their identify and to form a narrative about why they were adopted.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might feel very anxious about the idea of contact, but its important that decisions are made on the basis of what's best for the child now, and in the future, and not because the adults around the child are anxious.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Make sure you fully explore all of this with your social worker before the review meeting.  It’s ok to say you are anxious, but try and use the people who are supporting you to think things through from the child’s perspective.  It can really help to talk about your concerns about, and the benefits of, any proposed arrangements.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234819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AF3BAD-B324-4F92-AB2A-D1C91D858C98}"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51280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F68A9-223E-42D3-9A34-1399C22DB5F7}"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87539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BA3A5A-1500-42FB-8B8B-29404D7F76A5}"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1186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2869B4-C881-4501-9FA4-5BAB34B4F17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41177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425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C450A9-5FB2-4CAC-88A9-D8A7778E1B6E}"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18159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9BDEF8-8BB1-4208-87AA-213224F34F7A}" type="datetime1">
              <a:rPr lang="en-GB" smtClean="0"/>
              <a:t>09/06/2020</a:t>
            </a:fld>
            <a:endParaRPr lang="en-GB"/>
          </a:p>
        </p:txBody>
      </p:sp>
      <p:sp>
        <p:nvSpPr>
          <p:cNvPr id="8" name="Footer Placeholder 7"/>
          <p:cNvSpPr>
            <a:spLocks noGrp="1"/>
          </p:cNvSpPr>
          <p:nvPr>
            <p:ph type="ftr" sz="quarter" idx="11"/>
          </p:nvPr>
        </p:nvSpPr>
        <p:spPr/>
        <p:txBody>
          <a:bodyPr/>
          <a:lstStyle/>
          <a:p>
            <a:r>
              <a:rPr lang="en-GB" smtClean="0"/>
              <a:t>Achieving More Together / Cyflawni Mwy Gyda'n Gilydd</a:t>
            </a:r>
            <a:endParaRPr lang="en-GB"/>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752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4A0C23-8FB9-497C-87BF-305A22A27AB7}" type="datetime1">
              <a:rPr lang="en-GB" smtClean="0"/>
              <a:t>09/06/2020</a:t>
            </a:fld>
            <a:endParaRPr lang="en-GB"/>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5929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09/06/2020</a:t>
            </a:fld>
            <a:endParaRPr lang="en-GB"/>
          </a:p>
        </p:txBody>
      </p:sp>
      <p:sp>
        <p:nvSpPr>
          <p:cNvPr id="3" name="Footer Placeholder 2"/>
          <p:cNvSpPr>
            <a:spLocks noGrp="1"/>
          </p:cNvSpPr>
          <p:nvPr>
            <p:ph type="ftr" sz="quarter" idx="11"/>
          </p:nvPr>
        </p:nvSpPr>
        <p:spPr/>
        <p:txBody>
          <a:bodyPr/>
          <a:lstStyle/>
          <a:p>
            <a:r>
              <a:rPr lang="en-GB" smtClean="0"/>
              <a:t>Achieving More Together / Cyflawni Mwy Gyda'n Gilydd</a:t>
            </a:r>
            <a:endParaRPr lang="en-GB"/>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6895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88458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61220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83AF3-A9B5-46AF-A1F3-2CE79431FE0E}" type="datetime1">
              <a:rPr lang="en-GB" smtClean="0"/>
              <a:t>09/06/2020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Achieving More Together / Cyflawni Mwy Gyda'n Gilydd</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3431049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descr="C:\Users\c000707\AppData\Local\Microsoft\Windows\Temporary Internet Files\Content.Outlook\04K933QQ\Small logo cmyk.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smtClean="0">
                <a:ln>
                  <a:noFill/>
                </a:ln>
                <a:solidFill>
                  <a:srgbClr val="8064A2">
                    <a:lumMod val="75000"/>
                  </a:srgbClr>
                </a:solidFill>
                <a:effectLst/>
                <a:uLnTx/>
                <a:uFillTx/>
              </a:rPr>
              <a:t>Achieving More Together / </a:t>
            </a:r>
            <a:r>
              <a:rPr kumimoji="0" lang="en-GB" sz="3200" b="1" i="0" u="none" strike="noStrike" kern="0" cap="none" spc="0" normalizeH="0" baseline="0" noProof="0" dirty="0" err="1" smtClean="0">
                <a:ln>
                  <a:noFill/>
                </a:ln>
                <a:solidFill>
                  <a:srgbClr val="604A7B"/>
                </a:solidFill>
                <a:effectLst/>
                <a:uLnTx/>
                <a:uFillTx/>
              </a:rPr>
              <a:t>Cyflawni</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Mwy</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Gyda’n</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Gilydd</a:t>
            </a:r>
            <a:endParaRPr kumimoji="0" lang="en-GB" sz="3200" b="1" i="0" u="none" strike="noStrike" kern="0" cap="none" spc="0" normalizeH="0" baseline="0" noProof="0" dirty="0" smtClean="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What do reviews look at?</a:t>
            </a: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r>
              <a:rPr lang="en-GB" sz="2200" dirty="0" smtClean="0">
                <a:solidFill>
                  <a:prstClr val="black"/>
                </a:solidFill>
                <a:latin typeface="Arial" panose="020B0604020202020204" pitchFamily="34" charset="0"/>
                <a:cs typeface="Arial" panose="020B0604020202020204" pitchFamily="34" charset="0"/>
              </a:rPr>
              <a:t>Whether </a:t>
            </a:r>
            <a:r>
              <a:rPr lang="en-GB" sz="2200" dirty="0">
                <a:solidFill>
                  <a:prstClr val="black"/>
                </a:solidFill>
                <a:latin typeface="Arial" panose="020B0604020202020204" pitchFamily="34" charset="0"/>
                <a:cs typeface="Arial" panose="020B0604020202020204" pitchFamily="34" charset="0"/>
              </a:rPr>
              <a:t>the child should still be placed for adoption (how is the placement going?)</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The child’s welfare, progress and development, and whether any changes need to be made to assist development</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The progress of Life Journey Work</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The existing arrangements for contact and whether they should continue or be modified</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The exercise of parental responsibility</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The arrangements for adoption support and whether they should continue or be reassessed</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Arrangements for health care and educational </a:t>
            </a:r>
            <a:r>
              <a:rPr lang="en-GB" sz="2200" dirty="0" smtClean="0">
                <a:solidFill>
                  <a:prstClr val="black"/>
                </a:solidFill>
                <a:latin typeface="Arial" panose="020B0604020202020204" pitchFamily="34" charset="0"/>
                <a:cs typeface="Arial" panose="020B0604020202020204" pitchFamily="34" charset="0"/>
              </a:rPr>
              <a:t>needs</a:t>
            </a:r>
            <a:endParaRPr lang="en-GB" sz="22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699061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61663" cy="1325563"/>
          </a:xfrm>
        </p:spPr>
        <p:txBody>
          <a:bodyPr/>
          <a:lstStyle/>
          <a:p>
            <a:r>
              <a:rPr lang="en-GB" dirty="0">
                <a:latin typeface="Arial" panose="020B0604020202020204" pitchFamily="34" charset="0"/>
                <a:cs typeface="Arial" panose="020B0604020202020204" pitchFamily="34" charset="0"/>
              </a:rPr>
              <a:t>How often do reviews take place?</a:t>
            </a: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Not </a:t>
            </a:r>
            <a:r>
              <a:rPr lang="en-GB" sz="2400" dirty="0">
                <a:solidFill>
                  <a:prstClr val="black"/>
                </a:solidFill>
                <a:latin typeface="Arial" panose="020B0604020202020204" pitchFamily="34" charset="0"/>
                <a:cs typeface="Arial" panose="020B0604020202020204" pitchFamily="34" charset="0"/>
              </a:rPr>
              <a:t>more than 4 weeks after placement</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Not more than 3 months after the first review</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Not more than 6 months after that</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Every 6 months until an adoption order is made or the placement ends</a:t>
            </a:r>
          </a:p>
          <a:p>
            <a:pPr marL="342900" lvl="0" indent="-342900">
              <a:lnSpc>
                <a:spcPct val="100000"/>
              </a:lnSpc>
              <a:spcBef>
                <a:spcPct val="20000"/>
              </a:spcBef>
            </a:pPr>
            <a:endParaRPr lang="en-GB" sz="24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Reviews will take place at your house. Who will attend?</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You</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The child(</a:t>
            </a:r>
            <a:r>
              <a:rPr lang="en-GB" dirty="0" err="1">
                <a:solidFill>
                  <a:prstClr val="black"/>
                </a:solidFill>
                <a:latin typeface="Arial" panose="020B0604020202020204" pitchFamily="34" charset="0"/>
                <a:cs typeface="Arial" panose="020B0604020202020204" pitchFamily="34" charset="0"/>
              </a:rPr>
              <a:t>ren</a:t>
            </a:r>
            <a:r>
              <a:rPr lang="en-GB" dirty="0">
                <a:solidFill>
                  <a:prstClr val="black"/>
                </a:solidFill>
                <a:latin typeface="Arial" panose="020B0604020202020204" pitchFamily="34" charset="0"/>
                <a:cs typeface="Arial" panose="020B0604020202020204" pitchFamily="34" charset="0"/>
              </a:rPr>
              <a:t>)’s social worker</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Your social worker / support worker</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Someone from education or health if additional </a:t>
            </a:r>
            <a:r>
              <a:rPr lang="en-GB" dirty="0" smtClean="0">
                <a:solidFill>
                  <a:prstClr val="black"/>
                </a:solidFill>
                <a:latin typeface="Arial" panose="020B0604020202020204" pitchFamily="34" charset="0"/>
                <a:cs typeface="Arial" panose="020B0604020202020204" pitchFamily="34" charset="0"/>
              </a:rPr>
              <a:t>needs</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786214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lstStyle/>
          <a:p>
            <a:pPr algn="ctr"/>
            <a:r>
              <a:rPr lang="en-GB" dirty="0">
                <a:latin typeface="Arial" panose="020B0604020202020204" pitchFamily="34" charset="0"/>
                <a:cs typeface="Arial" panose="020B0604020202020204" pitchFamily="34" charset="0"/>
              </a:rPr>
              <a:t>Visits</a:t>
            </a: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Usually from the child(</a:t>
            </a:r>
            <a:r>
              <a:rPr lang="en-GB" dirty="0" err="1">
                <a:solidFill>
                  <a:prstClr val="black"/>
                </a:solidFill>
                <a:latin typeface="Arial" panose="020B0604020202020204" pitchFamily="34" charset="0"/>
                <a:cs typeface="Arial" panose="020B0604020202020204" pitchFamily="34" charset="0"/>
              </a:rPr>
              <a:t>ren</a:t>
            </a:r>
            <a:r>
              <a:rPr lang="en-GB" dirty="0">
                <a:solidFill>
                  <a:prstClr val="black"/>
                </a:solidFill>
                <a:latin typeface="Arial" panose="020B0604020202020204" pitchFamily="34" charset="0"/>
                <a:cs typeface="Arial" panose="020B0604020202020204" pitchFamily="34" charset="0"/>
              </a:rPr>
              <a:t>)’s social worker</a:t>
            </a:r>
          </a:p>
          <a:p>
            <a:pPr marL="342900" lvl="0" indent="-342900">
              <a:lnSpc>
                <a:spcPct val="100000"/>
              </a:lnSpc>
              <a:spcBef>
                <a:spcPct val="20000"/>
              </a:spcBef>
            </a:pPr>
            <a:endParaRPr lang="en-GB"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How often do visits take place?  As a minimum:</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Within one week of placement</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At least once a week until the first review (within 4 weeks)</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After the first review, to be decided at the review on frequency (depending on support plan / level of need for support</a:t>
            </a:r>
            <a:r>
              <a:rPr lang="en-GB" sz="2800" dirty="0" smtClean="0">
                <a:solidFill>
                  <a:prstClr val="black"/>
                </a:solidFill>
                <a:latin typeface="Arial" panose="020B0604020202020204" pitchFamily="34" charset="0"/>
                <a:cs typeface="Arial" panose="020B0604020202020204" pitchFamily="34" charset="0"/>
              </a:rPr>
              <a:t>)</a:t>
            </a:r>
            <a:endParaRPr lang="en-GB" sz="28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57123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lstStyle/>
          <a:p>
            <a:pPr algn="ctr"/>
            <a:r>
              <a:rPr lang="en-GB" dirty="0" smtClean="0">
                <a:latin typeface="Arial" panose="020B0604020202020204" pitchFamily="34" charset="0"/>
                <a:cs typeface="Arial" panose="020B0604020202020204" pitchFamily="34" charset="0"/>
              </a:rPr>
              <a:t>DISCUSSION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sz="36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4000" dirty="0" smtClean="0">
                <a:solidFill>
                  <a:prstClr val="black"/>
                </a:solidFill>
                <a:latin typeface="Arial" panose="020B0604020202020204" pitchFamily="34" charset="0"/>
                <a:cs typeface="Arial" panose="020B0604020202020204" pitchFamily="34" charset="0"/>
              </a:rPr>
              <a:t>Imagine </a:t>
            </a:r>
            <a:r>
              <a:rPr lang="en-GB" sz="4000" dirty="0">
                <a:solidFill>
                  <a:prstClr val="black"/>
                </a:solidFill>
                <a:latin typeface="Arial" panose="020B0604020202020204" pitchFamily="34" charset="0"/>
                <a:cs typeface="Arial" panose="020B0604020202020204" pitchFamily="34" charset="0"/>
              </a:rPr>
              <a:t>how you could make the most of both reviews and visits. Those who have experience, share information about reviews and </a:t>
            </a:r>
            <a:r>
              <a:rPr lang="en-GB" sz="4000" dirty="0" smtClean="0">
                <a:solidFill>
                  <a:prstClr val="black"/>
                </a:solidFill>
                <a:latin typeface="Arial" panose="020B0604020202020204" pitchFamily="34" charset="0"/>
                <a:cs typeface="Arial" panose="020B0604020202020204" pitchFamily="34" charset="0"/>
              </a:rPr>
              <a:t>visits</a:t>
            </a:r>
            <a:endParaRPr lang="en-GB" sz="4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1737028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Making the application for an adoption order</a:t>
            </a:r>
          </a:p>
        </p:txBody>
      </p:sp>
      <p:sp>
        <p:nvSpPr>
          <p:cNvPr id="3" name="Content Placeholder 2"/>
          <p:cNvSpPr>
            <a:spLocks noGrp="1"/>
          </p:cNvSpPr>
          <p:nvPr>
            <p:ph idx="1"/>
          </p:nvPr>
        </p:nvSpPr>
        <p:spPr/>
        <p:txBody>
          <a:bodyPr>
            <a:normAutofit fontScale="92500"/>
          </a:bodyPr>
          <a:lstStyle/>
          <a:p>
            <a:endParaRPr lang="en-GB" sz="3600" dirty="0" smtClean="0">
              <a:latin typeface="Arial" panose="020B0604020202020204" pitchFamily="34" charset="0"/>
              <a:cs typeface="Arial" panose="020B0604020202020204" pitchFamily="34" charset="0"/>
            </a:endParaRPr>
          </a:p>
          <a:p>
            <a:r>
              <a:rPr lang="en-GB" sz="3600" dirty="0" smtClean="0">
                <a:latin typeface="Arial" panose="020B0604020202020204" pitchFamily="34" charset="0"/>
                <a:cs typeface="Arial" panose="020B0604020202020204" pitchFamily="34" charset="0"/>
              </a:rPr>
              <a:t>Find </a:t>
            </a:r>
            <a:r>
              <a:rPr lang="en-GB" sz="3600" dirty="0">
                <a:latin typeface="Arial" panose="020B0604020202020204" pitchFamily="34" charset="0"/>
                <a:cs typeface="Arial" panose="020B0604020202020204" pitchFamily="34" charset="0"/>
              </a:rPr>
              <a:t>out what happens in your region – do you make the application or does adoption agency do it on your behalf?</a:t>
            </a:r>
          </a:p>
          <a:p>
            <a:r>
              <a:rPr lang="en-GB" sz="3600" dirty="0">
                <a:latin typeface="Arial" panose="020B0604020202020204" pitchFamily="34" charset="0"/>
                <a:cs typeface="Arial" panose="020B0604020202020204" pitchFamily="34" charset="0"/>
              </a:rPr>
              <a:t>The application is usually made to the court where the care and placement orders were made</a:t>
            </a:r>
          </a:p>
          <a:p>
            <a:r>
              <a:rPr lang="en-GB" sz="3600" dirty="0">
                <a:latin typeface="Arial" panose="020B0604020202020204" pitchFamily="34" charset="0"/>
                <a:cs typeface="Arial" panose="020B0604020202020204" pitchFamily="34" charset="0"/>
              </a:rPr>
              <a:t> Confidentiality is maintained by the court issuing a serial number which is used instead of any names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76768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What you need to file:</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The application form A58, plus three copies</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 The court fee (currently £170.00)</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A certified copy of the child(</a:t>
            </a:r>
            <a:r>
              <a:rPr lang="en-GB" sz="3000" dirty="0" err="1">
                <a:solidFill>
                  <a:prstClr val="black"/>
                </a:solidFill>
                <a:latin typeface="Arial" panose="020B0604020202020204" pitchFamily="34" charset="0"/>
                <a:cs typeface="Arial" panose="020B0604020202020204" pitchFamily="34" charset="0"/>
              </a:rPr>
              <a:t>ren</a:t>
            </a:r>
            <a:r>
              <a:rPr lang="en-GB" sz="3000" dirty="0">
                <a:solidFill>
                  <a:prstClr val="black"/>
                </a:solidFill>
                <a:latin typeface="Arial" panose="020B0604020202020204" pitchFamily="34" charset="0"/>
                <a:cs typeface="Arial" panose="020B0604020202020204" pitchFamily="34" charset="0"/>
              </a:rPr>
              <a:t>)’s birth certificate(s) – provided by SW</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A certified copy of the placement order</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A certified copy of your marriage or civil partnership certificate if appropriate</a:t>
            </a:r>
          </a:p>
          <a:p>
            <a:pPr marL="342900" lvl="0" indent="-342900">
              <a:lnSpc>
                <a:spcPct val="100000"/>
              </a:lnSpc>
              <a:spcBef>
                <a:spcPct val="20000"/>
              </a:spcBef>
            </a:pPr>
            <a:endParaRPr lang="en-GB" sz="30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Keep copies for yourself and send by secure </a:t>
            </a:r>
            <a:r>
              <a:rPr lang="en-GB" sz="3000" dirty="0" smtClean="0">
                <a:solidFill>
                  <a:prstClr val="black"/>
                </a:solidFill>
                <a:latin typeface="Arial" panose="020B0604020202020204" pitchFamily="34" charset="0"/>
                <a:cs typeface="Arial" panose="020B0604020202020204" pitchFamily="34" charset="0"/>
              </a:rPr>
              <a:t>route</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991404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What happens next</a:t>
            </a: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The </a:t>
            </a:r>
            <a:r>
              <a:rPr lang="en-GB" sz="3000" dirty="0">
                <a:solidFill>
                  <a:prstClr val="black"/>
                </a:solidFill>
                <a:latin typeface="Arial" panose="020B0604020202020204" pitchFamily="34" charset="0"/>
                <a:cs typeface="Arial" panose="020B0604020202020204" pitchFamily="34" charset="0"/>
              </a:rPr>
              <a:t>court informs the birth parents that an application has been made and the date of the first ‘directions’ hearing</a:t>
            </a:r>
          </a:p>
          <a:p>
            <a:pPr marL="342900" lvl="0" indent="-342900">
              <a:lnSpc>
                <a:spcPct val="100000"/>
              </a:lnSpc>
              <a:spcBef>
                <a:spcPct val="20000"/>
              </a:spcBef>
            </a:pPr>
            <a:endParaRPr lang="en-GB" sz="30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 You will not need to attend the first direction hearing</a:t>
            </a:r>
          </a:p>
          <a:p>
            <a:pPr marL="342900" lvl="0" indent="-342900">
              <a:lnSpc>
                <a:spcPct val="100000"/>
              </a:lnSpc>
              <a:spcBef>
                <a:spcPct val="20000"/>
              </a:spcBef>
            </a:pPr>
            <a:endParaRPr lang="en-GB" sz="30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The hearing ensures that everyone has been notified and everything filed (including the Annex A Report </a:t>
            </a:r>
            <a:r>
              <a:rPr lang="en-GB" sz="3000" dirty="0" smtClean="0">
                <a:solidFill>
                  <a:prstClr val="black"/>
                </a:solidFill>
                <a:latin typeface="Arial" panose="020B0604020202020204" pitchFamily="34" charset="0"/>
                <a:cs typeface="Arial" panose="020B0604020202020204" pitchFamily="34" charset="0"/>
              </a:rPr>
              <a:t>)</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602903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900851" cy="1325563"/>
          </a:xfrm>
        </p:spPr>
        <p:txBody>
          <a:bodyPr/>
          <a:lstStyle/>
          <a:p>
            <a:pPr algn="ctr"/>
            <a:r>
              <a:rPr lang="en-GB" dirty="0">
                <a:latin typeface="Arial" panose="020B0604020202020204" pitchFamily="34" charset="0"/>
                <a:cs typeface="Arial" panose="020B0604020202020204" pitchFamily="34" charset="0"/>
              </a:rPr>
              <a:t>What can sometimes happen</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25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dirty="0" smtClean="0">
                <a:solidFill>
                  <a:prstClr val="black"/>
                </a:solidFill>
                <a:latin typeface="Arial" panose="020B0604020202020204" pitchFamily="34" charset="0"/>
                <a:cs typeface="Arial" panose="020B0604020202020204" pitchFamily="34" charset="0"/>
              </a:rPr>
              <a:t>Birth </a:t>
            </a:r>
            <a:r>
              <a:rPr lang="en-GB" sz="2500" dirty="0">
                <a:solidFill>
                  <a:prstClr val="black"/>
                </a:solidFill>
                <a:latin typeface="Arial" panose="020B0604020202020204" pitchFamily="34" charset="0"/>
                <a:cs typeface="Arial" panose="020B0604020202020204" pitchFamily="34" charset="0"/>
              </a:rPr>
              <a:t>parents may apply for ‘leave’ (permission) to oppose the making of the adoption order</a:t>
            </a:r>
          </a:p>
          <a:p>
            <a:pPr marL="342900" lvl="0" indent="-342900">
              <a:lnSpc>
                <a:spcPct val="100000"/>
              </a:lnSpc>
              <a:spcBef>
                <a:spcPct val="20000"/>
              </a:spcBef>
            </a:pPr>
            <a:endParaRPr lang="en-GB" sz="25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dirty="0">
                <a:solidFill>
                  <a:prstClr val="black"/>
                </a:solidFill>
                <a:latin typeface="Arial" panose="020B0604020202020204" pitchFamily="34" charset="0"/>
                <a:cs typeface="Arial" panose="020B0604020202020204" pitchFamily="34" charset="0"/>
              </a:rPr>
              <a:t>They have to prove that there has been a change in circumstances and, if there has been a change, the court will decide whether it is in the child’s interests for them to be able to oppose the application</a:t>
            </a:r>
          </a:p>
          <a:p>
            <a:pPr marL="342900" lvl="0" indent="-342900">
              <a:lnSpc>
                <a:spcPct val="100000"/>
              </a:lnSpc>
              <a:spcBef>
                <a:spcPct val="20000"/>
              </a:spcBef>
            </a:pPr>
            <a:endParaRPr lang="en-GB" sz="25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dirty="0">
                <a:solidFill>
                  <a:prstClr val="black"/>
                </a:solidFill>
                <a:latin typeface="Arial" panose="020B0604020202020204" pitchFamily="34" charset="0"/>
                <a:cs typeface="Arial" panose="020B0604020202020204" pitchFamily="34" charset="0"/>
              </a:rPr>
              <a:t>If the court does grant leave, there is no need to panic! They would then have to prove that it is not in the child’s best interests for him/her to be adopted (a very high hurdle)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324099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61663" cy="1325563"/>
          </a:xfrm>
        </p:spPr>
        <p:txBody>
          <a:bodyPr/>
          <a:lstStyle/>
          <a:p>
            <a:pPr algn="ctr"/>
            <a:r>
              <a:rPr lang="en-GB" dirty="0">
                <a:latin typeface="Arial" panose="020B0604020202020204" pitchFamily="34" charset="0"/>
                <a:cs typeface="Arial" panose="020B0604020202020204" pitchFamily="34" charset="0"/>
              </a:rPr>
              <a:t>The final adoption hearing</a:t>
            </a:r>
          </a:p>
        </p:txBody>
      </p:sp>
      <p:sp>
        <p:nvSpPr>
          <p:cNvPr id="3" name="Content Placeholder 2"/>
          <p:cNvSpPr>
            <a:spLocks noGrp="1"/>
          </p:cNvSpPr>
          <p:nvPr>
            <p:ph idx="1"/>
          </p:nvPr>
        </p:nvSpPr>
        <p:spPr/>
        <p:txBody>
          <a:bodyPr>
            <a:normAutofit fontScale="92500"/>
          </a:bodyPr>
          <a:lstStyle/>
          <a:p>
            <a:pPr marL="342900" lvl="0" indent="-342900">
              <a:lnSpc>
                <a:spcPct val="100000"/>
              </a:lnSpc>
              <a:spcBef>
                <a:spcPct val="20000"/>
              </a:spcBef>
            </a:pPr>
            <a:endParaRPr lang="en-GB" sz="27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smtClean="0">
                <a:solidFill>
                  <a:prstClr val="black"/>
                </a:solidFill>
                <a:latin typeface="Arial" panose="020B0604020202020204" pitchFamily="34" charset="0"/>
                <a:cs typeface="Arial" panose="020B0604020202020204" pitchFamily="34" charset="0"/>
              </a:rPr>
              <a:t>Birth </a:t>
            </a:r>
            <a:r>
              <a:rPr lang="en-GB" sz="2700" dirty="0">
                <a:solidFill>
                  <a:prstClr val="black"/>
                </a:solidFill>
                <a:latin typeface="Arial" panose="020B0604020202020204" pitchFamily="34" charset="0"/>
                <a:cs typeface="Arial" panose="020B0604020202020204" pitchFamily="34" charset="0"/>
              </a:rPr>
              <a:t>parents will have been given notice and may turn up</a:t>
            </a:r>
          </a:p>
          <a:p>
            <a:pPr marL="342900" lvl="0" indent="-342900">
              <a:lnSpc>
                <a:spcPct val="100000"/>
              </a:lnSpc>
              <a:spcBef>
                <a:spcPct val="20000"/>
              </a:spcBef>
            </a:pPr>
            <a:endParaRPr lang="en-GB" sz="27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Arrangements are made so that you do not see each other</a:t>
            </a:r>
          </a:p>
          <a:p>
            <a:pPr marL="342900" lvl="0" indent="-342900">
              <a:lnSpc>
                <a:spcPct val="100000"/>
              </a:lnSpc>
              <a:spcBef>
                <a:spcPct val="20000"/>
              </a:spcBef>
            </a:pPr>
            <a:endParaRPr lang="en-GB" sz="27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Some judges are happy for you not to go, others like you to be there</a:t>
            </a:r>
          </a:p>
          <a:p>
            <a:pPr marL="342900" lvl="0" indent="-342900">
              <a:lnSpc>
                <a:spcPct val="100000"/>
              </a:lnSpc>
              <a:spcBef>
                <a:spcPct val="20000"/>
              </a:spcBef>
            </a:pPr>
            <a:endParaRPr lang="en-GB" sz="27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The child(</a:t>
            </a:r>
            <a:r>
              <a:rPr lang="en-GB" sz="2700" dirty="0" err="1">
                <a:solidFill>
                  <a:prstClr val="black"/>
                </a:solidFill>
                <a:latin typeface="Arial" panose="020B0604020202020204" pitchFamily="34" charset="0"/>
                <a:cs typeface="Arial" panose="020B0604020202020204" pitchFamily="34" charset="0"/>
              </a:rPr>
              <a:t>ren</a:t>
            </a:r>
            <a:r>
              <a:rPr lang="en-GB" sz="2700" dirty="0">
                <a:solidFill>
                  <a:prstClr val="black"/>
                </a:solidFill>
                <a:latin typeface="Arial" panose="020B0604020202020204" pitchFamily="34" charset="0"/>
                <a:cs typeface="Arial" panose="020B0604020202020204" pitchFamily="34" charset="0"/>
              </a:rPr>
              <a:t>) do not attend (the judge gives leave for them not to attend</a:t>
            </a:r>
            <a:r>
              <a:rPr lang="en-GB" sz="2700" dirty="0" smtClean="0">
                <a:solidFill>
                  <a:prstClr val="black"/>
                </a:solidFill>
                <a:latin typeface="Arial" panose="020B0604020202020204" pitchFamily="34" charset="0"/>
                <a:cs typeface="Arial" panose="020B0604020202020204" pitchFamily="34" charset="0"/>
              </a:rPr>
              <a:t>)</a:t>
            </a:r>
            <a:endParaRPr lang="en-GB" sz="27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42385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913914" cy="1325563"/>
          </a:xfrm>
        </p:spPr>
        <p:txBody>
          <a:bodyPr/>
          <a:lstStyle/>
          <a:p>
            <a:pPr algn="ctr"/>
            <a:r>
              <a:rPr lang="en-GB" dirty="0">
                <a:latin typeface="Arial" panose="020B0604020202020204" pitchFamily="34" charset="0"/>
                <a:cs typeface="Arial" panose="020B0604020202020204" pitchFamily="34" charset="0"/>
              </a:rPr>
              <a:t>The celebration hearing (or ‘adoption visit’)</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Takes </a:t>
            </a:r>
            <a:r>
              <a:rPr lang="en-GB" sz="3000" dirty="0">
                <a:solidFill>
                  <a:prstClr val="black"/>
                </a:solidFill>
                <a:latin typeface="Arial" panose="020B0604020202020204" pitchFamily="34" charset="0"/>
                <a:cs typeface="Arial" panose="020B0604020202020204" pitchFamily="34" charset="0"/>
              </a:rPr>
              <a:t>place approximately 4 weeks after the adoption order is made (to be sure there has been no appeal lodged by the birth parents – very unusual)</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 The birth parents do not know this is taking place</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 Usually the same court and judge / magistrates who made the adoption order</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 Can be informal or formal depending on the judge</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 Good to have the </a:t>
            </a:r>
            <a:r>
              <a:rPr lang="en-GB" sz="3000" dirty="0" smtClean="0">
                <a:solidFill>
                  <a:prstClr val="black"/>
                </a:solidFill>
                <a:latin typeface="Arial" panose="020B0604020202020204" pitchFamily="34" charset="0"/>
                <a:cs typeface="Arial" panose="020B0604020202020204" pitchFamily="34" charset="0"/>
              </a:rPr>
              <a:t>photos!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77862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normAutofit fontScale="90000"/>
          </a:bodyPr>
          <a:lstStyle/>
          <a:p>
            <a:pPr algn="ctr"/>
            <a:r>
              <a:rPr lang="en-GB" dirty="0">
                <a:latin typeface="Arial" panose="020B0604020202020204" pitchFamily="34" charset="0"/>
                <a:cs typeface="Arial" panose="020B0604020202020204" pitchFamily="34" charset="0"/>
              </a:rPr>
              <a:t>The NAS Post Adoption Training and Development </a:t>
            </a:r>
            <a:r>
              <a:rPr lang="en-GB" dirty="0" smtClean="0">
                <a:latin typeface="Arial" panose="020B0604020202020204" pitchFamily="34" charset="0"/>
                <a:cs typeface="Arial" panose="020B0604020202020204" pitchFamily="34" charset="0"/>
              </a:rPr>
              <a:t>Framework</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These </a:t>
            </a:r>
            <a:r>
              <a:rPr lang="en-GB" dirty="0">
                <a:latin typeface="Arial" panose="020B0604020202020204" pitchFamily="34" charset="0"/>
                <a:cs typeface="Arial" panose="020B0604020202020204" pitchFamily="34" charset="0"/>
              </a:rPr>
              <a:t>materials have been developed for the National Adoption Service for adoptive families</a:t>
            </a:r>
          </a:p>
          <a:p>
            <a:r>
              <a:rPr lang="en-GB" dirty="0">
                <a:latin typeface="Arial" panose="020B0604020202020204" pitchFamily="34" charset="0"/>
                <a:cs typeface="Arial" panose="020B0604020202020204" pitchFamily="34" charset="0"/>
              </a:rPr>
              <a:t>Their purpose is to provide a learning and development resource for adopters post placement</a:t>
            </a:r>
          </a:p>
          <a:p>
            <a:r>
              <a:rPr lang="en-GB" dirty="0">
                <a:latin typeface="Arial" panose="020B0604020202020204" pitchFamily="34" charset="0"/>
                <a:cs typeface="Arial" panose="020B0604020202020204" pitchFamily="34" charset="0"/>
              </a:rPr>
              <a:t>These tools can be used by groups or by individuals.</a:t>
            </a:r>
          </a:p>
          <a:p>
            <a:r>
              <a:rPr lang="en-GB" dirty="0">
                <a:latin typeface="Arial" panose="020B0604020202020204" pitchFamily="34" charset="0"/>
                <a:cs typeface="Arial" panose="020B0604020202020204" pitchFamily="34" charset="0"/>
              </a:rPr>
              <a:t>There is lots of information in the notes below each slide so it is important to read these too as they provide much more information, and some useful ideas for more reading</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938201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Adoption Support Services</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Where </a:t>
            </a:r>
            <a:r>
              <a:rPr lang="en-GB" sz="3000" dirty="0">
                <a:solidFill>
                  <a:prstClr val="black"/>
                </a:solidFill>
                <a:latin typeface="Arial" panose="020B0604020202020204" pitchFamily="34" charset="0"/>
                <a:cs typeface="Arial" panose="020B0604020202020204" pitchFamily="34" charset="0"/>
              </a:rPr>
              <a:t>is the adoption support plan formulated?</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With the child and the CAR/B</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At the matching stage</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Before the adoption order is made</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You have the legal right to request an assessment of adoption support needs at any time until the child is 18.</a:t>
            </a:r>
            <a:r>
              <a:rPr lang="en-GB" sz="3000" dirty="0">
                <a:solidFill>
                  <a:srgbClr val="FF0000"/>
                </a:solidFill>
                <a:latin typeface="Arial" panose="020B0604020202020204" pitchFamily="34" charset="0"/>
                <a:cs typeface="Arial" panose="020B0604020202020204" pitchFamily="34" charset="0"/>
              </a:rPr>
              <a:t> </a:t>
            </a:r>
            <a:endParaRPr lang="en-GB" sz="30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It is a sign of strength, not weakness, to seek support – most adoptive families need help at some </a:t>
            </a:r>
            <a:r>
              <a:rPr lang="en-GB" sz="3000" dirty="0" smtClean="0">
                <a:solidFill>
                  <a:prstClr val="black"/>
                </a:solidFill>
                <a:latin typeface="Arial" panose="020B0604020202020204" pitchFamily="34" charset="0"/>
                <a:cs typeface="Arial" panose="020B0604020202020204" pitchFamily="34" charset="0"/>
              </a:rPr>
              <a:t>stage</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748688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Contact for Adoptive Families</a:t>
            </a:r>
          </a:p>
        </p:txBody>
      </p:sp>
      <p:sp>
        <p:nvSpPr>
          <p:cNvPr id="3" name="Content Placeholder 2"/>
          <p:cNvSpPr>
            <a:spLocks noGrp="1"/>
          </p:cNvSpPr>
          <p:nvPr>
            <p:ph idx="1"/>
          </p:nvPr>
        </p:nvSpPr>
        <p:spPr/>
        <p:txBody>
          <a:bodyPr>
            <a:normAutofit fontScale="92500"/>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Before </a:t>
            </a:r>
            <a:r>
              <a:rPr lang="en-GB" sz="3200" dirty="0">
                <a:solidFill>
                  <a:prstClr val="black"/>
                </a:solidFill>
                <a:latin typeface="Arial" panose="020B0604020202020204" pitchFamily="34" charset="0"/>
                <a:cs typeface="Arial" panose="020B0604020202020204" pitchFamily="34" charset="0"/>
              </a:rPr>
              <a:t>the adoption order:</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Interim care order or care order – LA has a duty to provide reasonable contact. There is likely to  have been regular contact,</a:t>
            </a:r>
            <a:r>
              <a:rPr lang="en-GB" sz="2800" dirty="0">
                <a:solidFill>
                  <a:srgbClr val="FF0000"/>
                </a:solidFill>
                <a:latin typeface="Arial" panose="020B0604020202020204" pitchFamily="34" charset="0"/>
                <a:cs typeface="Arial" panose="020B0604020202020204" pitchFamily="34" charset="0"/>
              </a:rPr>
              <a:t> </a:t>
            </a:r>
            <a:r>
              <a:rPr lang="en-GB" sz="2800" dirty="0">
                <a:solidFill>
                  <a:prstClr val="black"/>
                </a:solidFill>
                <a:latin typeface="Arial" panose="020B0604020202020204" pitchFamily="34" charset="0"/>
                <a:cs typeface="Arial" panose="020B0604020202020204" pitchFamily="34" charset="0"/>
              </a:rPr>
              <a:t>usually face to face</a:t>
            </a:r>
            <a:r>
              <a:rPr lang="en-GB" sz="2800" dirty="0">
                <a:solidFill>
                  <a:srgbClr val="FF0000"/>
                </a:solidFill>
                <a:latin typeface="Arial" panose="020B0604020202020204" pitchFamily="34" charset="0"/>
                <a:cs typeface="Arial" panose="020B0604020202020204" pitchFamily="34" charset="0"/>
              </a:rPr>
              <a:t>. </a:t>
            </a:r>
            <a:endParaRPr lang="en-GB" sz="2800" dirty="0">
              <a:solidFill>
                <a:prstClr val="black"/>
              </a:solidFill>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when placement order made but child not placed, face to face contact will continue but usually at a reduced frequency, with a plan to cease contact a short time before introductions start</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Upon placement, there is unlikely to be face to face </a:t>
            </a:r>
            <a:r>
              <a:rPr lang="en-GB" sz="2800" dirty="0" smtClean="0">
                <a:solidFill>
                  <a:prstClr val="black"/>
                </a:solidFill>
                <a:latin typeface="Arial" panose="020B0604020202020204" pitchFamily="34" charset="0"/>
                <a:cs typeface="Arial" panose="020B0604020202020204" pitchFamily="34" charset="0"/>
              </a:rPr>
              <a:t>contact</a:t>
            </a:r>
            <a:endParaRPr lang="en-GB" sz="28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566969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66166" cy="1325563"/>
          </a:xfrm>
        </p:spPr>
        <p:txBody>
          <a:bodyPr/>
          <a:lstStyle/>
          <a:p>
            <a:r>
              <a:rPr lang="en-GB" dirty="0">
                <a:latin typeface="Arial" panose="020B0604020202020204" pitchFamily="34" charset="0"/>
                <a:cs typeface="Arial" panose="020B0604020202020204" pitchFamily="34" charset="0"/>
              </a:rPr>
              <a:t>After the Adoption Order</a:t>
            </a:r>
          </a:p>
        </p:txBody>
      </p:sp>
      <p:sp>
        <p:nvSpPr>
          <p:cNvPr id="3" name="Content Placeholder 2"/>
          <p:cNvSpPr>
            <a:spLocks noGrp="1"/>
          </p:cNvSpPr>
          <p:nvPr>
            <p:ph idx="1"/>
          </p:nvPr>
        </p:nvSpPr>
        <p:spPr/>
        <p:txBody>
          <a:bodyPr/>
          <a:lstStyle/>
          <a:p>
            <a:pPr marL="342900" lvl="0" indent="-342900">
              <a:lnSpc>
                <a:spcPct val="100000"/>
              </a:lnSpc>
              <a:spcBef>
                <a:spcPct val="20000"/>
              </a:spcBef>
            </a:pPr>
            <a:endParaRPr lang="en-GB" sz="27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smtClean="0">
                <a:solidFill>
                  <a:prstClr val="black"/>
                </a:solidFill>
                <a:latin typeface="Arial" panose="020B0604020202020204" pitchFamily="34" charset="0"/>
                <a:cs typeface="Arial" panose="020B0604020202020204" pitchFamily="34" charset="0"/>
              </a:rPr>
              <a:t>The </a:t>
            </a:r>
            <a:r>
              <a:rPr lang="en-GB" sz="2700" dirty="0">
                <a:solidFill>
                  <a:prstClr val="black"/>
                </a:solidFill>
                <a:latin typeface="Arial" panose="020B0604020202020204" pitchFamily="34" charset="0"/>
                <a:cs typeface="Arial" panose="020B0604020202020204" pitchFamily="34" charset="0"/>
              </a:rPr>
              <a:t>child’s care plan will have a plan for post adoption contact</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 As adoptive parents you have agreed, in good faith, to that plan</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Remember you will have to account to your child(</a:t>
            </a:r>
            <a:r>
              <a:rPr lang="en-GB" sz="2700" dirty="0" err="1">
                <a:solidFill>
                  <a:prstClr val="black"/>
                </a:solidFill>
                <a:latin typeface="Arial" panose="020B0604020202020204" pitchFamily="34" charset="0"/>
                <a:cs typeface="Arial" panose="020B0604020202020204" pitchFamily="34" charset="0"/>
              </a:rPr>
              <a:t>ren</a:t>
            </a:r>
            <a:r>
              <a:rPr lang="en-GB" sz="2700" dirty="0">
                <a:solidFill>
                  <a:prstClr val="black"/>
                </a:solidFill>
                <a:latin typeface="Arial" panose="020B0604020202020204" pitchFamily="34" charset="0"/>
                <a:cs typeface="Arial" panose="020B0604020202020204" pitchFamily="34" charset="0"/>
              </a:rPr>
              <a:t>) for your actions in later years!</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If the contact arrangements become such that they are not in the child’s interests, then you can change them</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You need to inform the Adoption Agency, in writing, of your reasons for reducing or ceasing the contact that was </a:t>
            </a:r>
            <a:r>
              <a:rPr lang="en-GB" sz="2700" dirty="0" smtClean="0">
                <a:solidFill>
                  <a:prstClr val="black"/>
                </a:solidFill>
                <a:latin typeface="Arial" panose="020B0604020202020204" pitchFamily="34" charset="0"/>
                <a:cs typeface="Arial" panose="020B0604020202020204" pitchFamily="34" charset="0"/>
              </a:rPr>
              <a:t>agreed</a:t>
            </a:r>
            <a:endParaRPr lang="en-GB" sz="27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166010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00851" cy="1325563"/>
          </a:xfrm>
        </p:spPr>
        <p:txBody>
          <a:bodyPr/>
          <a:lstStyle/>
          <a:p>
            <a:r>
              <a:rPr lang="en-GB" dirty="0" smtClean="0"/>
              <a:t>  </a:t>
            </a:r>
            <a:endParaRPr lang="en-GB" dirty="0"/>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6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600" dirty="0" smtClean="0">
                <a:solidFill>
                  <a:prstClr val="black"/>
                </a:solidFill>
                <a:latin typeface="Arial" panose="020B0604020202020204" pitchFamily="34" charset="0"/>
                <a:cs typeface="Arial" panose="020B0604020202020204" pitchFamily="34" charset="0"/>
              </a:rPr>
              <a:t>This </a:t>
            </a:r>
            <a:r>
              <a:rPr lang="en-GB" sz="3600" dirty="0">
                <a:solidFill>
                  <a:prstClr val="black"/>
                </a:solidFill>
                <a:latin typeface="Arial" panose="020B0604020202020204" pitchFamily="34" charset="0"/>
                <a:cs typeface="Arial" panose="020B0604020202020204" pitchFamily="34" charset="0"/>
              </a:rPr>
              <a:t>course is part of a series developed by the National Adoption Service to support adopters after approval.</a:t>
            </a:r>
          </a:p>
          <a:p>
            <a:pPr marL="342900" lvl="0" indent="-342900">
              <a:lnSpc>
                <a:spcPct val="100000"/>
              </a:lnSpc>
              <a:spcBef>
                <a:spcPct val="20000"/>
              </a:spcBef>
            </a:pPr>
            <a:r>
              <a:rPr lang="en-GB" sz="3600" dirty="0">
                <a:solidFill>
                  <a:prstClr val="black"/>
                </a:solidFill>
                <a:latin typeface="Arial" panose="020B0604020202020204" pitchFamily="34" charset="0"/>
                <a:cs typeface="Arial" panose="020B0604020202020204" pitchFamily="34" charset="0"/>
              </a:rPr>
              <a:t>These can be accessed at the National Adoption Service website.</a:t>
            </a:r>
          </a:p>
          <a:p>
            <a:pPr marL="342900" lvl="0" indent="-342900">
              <a:lnSpc>
                <a:spcPct val="100000"/>
              </a:lnSpc>
              <a:spcBef>
                <a:spcPct val="20000"/>
              </a:spcBef>
            </a:pPr>
            <a:r>
              <a:rPr lang="en-GB" sz="3600" dirty="0">
                <a:solidFill>
                  <a:prstClr val="black"/>
                </a:solidFill>
                <a:latin typeface="Arial" panose="020B0604020202020204" pitchFamily="34" charset="0"/>
                <a:cs typeface="Arial" panose="020B0604020202020204" pitchFamily="34" charset="0"/>
              </a:rPr>
              <a:t>Please talk to your adoption support team for further </a:t>
            </a:r>
            <a:r>
              <a:rPr lang="en-GB" sz="3600" dirty="0" smtClean="0">
                <a:solidFill>
                  <a:prstClr val="black"/>
                </a:solidFill>
                <a:latin typeface="Arial" panose="020B0604020202020204" pitchFamily="34" charset="0"/>
                <a:cs typeface="Arial" panose="020B0604020202020204" pitchFamily="34" charset="0"/>
              </a:rPr>
              <a:t>information</a:t>
            </a:r>
            <a:endParaRPr lang="en-GB" sz="36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40359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lstStyle/>
          <a:p>
            <a:pPr algn="ctr"/>
            <a:r>
              <a:rPr lang="en-GB">
                <a:latin typeface="Arial" panose="020B0604020202020204" pitchFamily="34" charset="0"/>
                <a:cs typeface="Arial" panose="020B0604020202020204" pitchFamily="34" charset="0"/>
              </a:rPr>
              <a:t>What’s this course about?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lnSpc>
                <a:spcPct val="100000"/>
              </a:lnSpc>
              <a:spcBef>
                <a:spcPct val="20000"/>
              </a:spcBef>
              <a:buNone/>
            </a:pPr>
            <a:endParaRPr lang="en-GB" sz="3200" dirty="0" smtClean="0">
              <a:solidFill>
                <a:prstClr val="black"/>
              </a:solidFill>
            </a:endParaRPr>
          </a:p>
          <a:p>
            <a:pPr marL="0" lvl="0" indent="0">
              <a:lnSpc>
                <a:spcPct val="100000"/>
              </a:lnSpc>
              <a:spcBef>
                <a:spcPct val="20000"/>
              </a:spcBef>
              <a:buNone/>
            </a:pPr>
            <a:r>
              <a:rPr lang="en-GB" sz="3200" dirty="0" smtClean="0">
                <a:solidFill>
                  <a:prstClr val="black"/>
                </a:solidFill>
              </a:rPr>
              <a:t>By </a:t>
            </a:r>
            <a:r>
              <a:rPr lang="en-GB" sz="3200" dirty="0">
                <a:solidFill>
                  <a:prstClr val="black"/>
                </a:solidFill>
              </a:rPr>
              <a:t>the end of this session we hope you will have learnt about:</a:t>
            </a:r>
          </a:p>
          <a:p>
            <a:pPr marL="342900" lvl="0" indent="-342900">
              <a:lnSpc>
                <a:spcPct val="100000"/>
              </a:lnSpc>
              <a:spcBef>
                <a:spcPct val="20000"/>
              </a:spcBef>
            </a:pPr>
            <a:r>
              <a:rPr lang="en-GB" sz="3200" dirty="0">
                <a:solidFill>
                  <a:prstClr val="black"/>
                </a:solidFill>
              </a:rPr>
              <a:t>The system for reviewing and visiting once a child is placed</a:t>
            </a:r>
          </a:p>
          <a:p>
            <a:pPr marL="342900" lvl="0" indent="-342900">
              <a:lnSpc>
                <a:spcPct val="100000"/>
              </a:lnSpc>
              <a:spcBef>
                <a:spcPct val="20000"/>
              </a:spcBef>
            </a:pPr>
            <a:r>
              <a:rPr lang="en-GB" sz="3200" dirty="0">
                <a:solidFill>
                  <a:prstClr val="black"/>
                </a:solidFill>
              </a:rPr>
              <a:t>Parental responsibility</a:t>
            </a:r>
          </a:p>
          <a:p>
            <a:pPr marL="342900" lvl="0" indent="-342900">
              <a:lnSpc>
                <a:spcPct val="100000"/>
              </a:lnSpc>
              <a:spcBef>
                <a:spcPct val="20000"/>
              </a:spcBef>
            </a:pPr>
            <a:r>
              <a:rPr lang="en-GB" sz="3200" dirty="0">
                <a:solidFill>
                  <a:prstClr val="black"/>
                </a:solidFill>
              </a:rPr>
              <a:t>Making an application for an adoption order</a:t>
            </a:r>
          </a:p>
          <a:p>
            <a:pPr marL="342900" lvl="0" indent="-342900">
              <a:lnSpc>
                <a:spcPct val="100000"/>
              </a:lnSpc>
              <a:spcBef>
                <a:spcPct val="20000"/>
              </a:spcBef>
            </a:pPr>
            <a:r>
              <a:rPr lang="en-GB" sz="3200" dirty="0">
                <a:solidFill>
                  <a:prstClr val="black"/>
                </a:solidFill>
              </a:rPr>
              <a:t>Adoption support services</a:t>
            </a:r>
          </a:p>
          <a:p>
            <a:pPr marL="342900" lvl="0" indent="-342900">
              <a:lnSpc>
                <a:spcPct val="100000"/>
              </a:lnSpc>
              <a:spcBef>
                <a:spcPct val="20000"/>
              </a:spcBef>
            </a:pPr>
            <a:r>
              <a:rPr lang="en-GB" sz="3200" dirty="0">
                <a:solidFill>
                  <a:prstClr val="black"/>
                </a:solidFill>
              </a:rPr>
              <a:t>Post adoption </a:t>
            </a:r>
            <a:r>
              <a:rPr lang="en-GB" sz="3200" dirty="0" smtClean="0">
                <a:solidFill>
                  <a:prstClr val="black"/>
                </a:solidFill>
              </a:rPr>
              <a:t>contact</a:t>
            </a:r>
            <a:endParaRPr lang="en-GB" sz="32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01765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17123"/>
            <a:ext cx="3029975" cy="2292295"/>
          </a:xfrm>
          <a:prstGeom prst="rect">
            <a:avLst/>
          </a:prstGeom>
        </p:spPr>
      </p:pic>
      <p:sp>
        <p:nvSpPr>
          <p:cNvPr id="2" name="Title 1"/>
          <p:cNvSpPr>
            <a:spLocks noGrp="1"/>
          </p:cNvSpPr>
          <p:nvPr>
            <p:ph type="title"/>
          </p:nvPr>
        </p:nvSpPr>
        <p:spPr>
          <a:xfrm>
            <a:off x="838200" y="365125"/>
            <a:ext cx="7835537" cy="1325563"/>
          </a:xfrm>
        </p:spPr>
        <p:txBody>
          <a:bodyPr>
            <a:normAutofit/>
          </a:bodyPr>
          <a:lstStyle/>
          <a:p>
            <a:pPr algn="ctr"/>
            <a:r>
              <a:rPr lang="en-GB" dirty="0">
                <a:latin typeface="Arial" panose="020B0604020202020204" pitchFamily="34" charset="0"/>
                <a:cs typeface="Arial" panose="020B0604020202020204" pitchFamily="34" charset="0"/>
              </a:rPr>
              <a:t>PARENTAL RESPONSIBILITY (PR</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342900" lvl="0" indent="-342900">
              <a:lnSpc>
                <a:spcPct val="100000"/>
              </a:lnSpc>
              <a:spcBef>
                <a:spcPct val="20000"/>
              </a:spcBef>
            </a:pPr>
            <a:r>
              <a:rPr lang="en-GB" sz="2700" dirty="0">
                <a:solidFill>
                  <a:prstClr val="black"/>
                </a:solidFill>
              </a:rPr>
              <a:t>What is it? ‘All the rights, duties, power, responsibilities and authority which by law a parent of a child has in relation to the child and his property’ (s3(1) Children Act 1989</a:t>
            </a:r>
          </a:p>
          <a:p>
            <a:pPr marL="0" lvl="0" indent="0">
              <a:lnSpc>
                <a:spcPct val="100000"/>
              </a:lnSpc>
              <a:spcBef>
                <a:spcPct val="20000"/>
              </a:spcBef>
              <a:buNone/>
            </a:pPr>
            <a:endParaRPr lang="en-GB" sz="2700" dirty="0">
              <a:solidFill>
                <a:prstClr val="black"/>
              </a:solidFill>
            </a:endParaRPr>
          </a:p>
          <a:p>
            <a:pPr marL="342900" lvl="0" indent="-342900">
              <a:lnSpc>
                <a:spcPct val="100000"/>
              </a:lnSpc>
              <a:spcBef>
                <a:spcPct val="20000"/>
              </a:spcBef>
            </a:pPr>
            <a:r>
              <a:rPr lang="en-GB" sz="2700" dirty="0">
                <a:solidFill>
                  <a:prstClr val="black"/>
                </a:solidFill>
              </a:rPr>
              <a:t>Who will have had PR for your child(</a:t>
            </a:r>
            <a:r>
              <a:rPr lang="en-GB" sz="2700" dirty="0" err="1">
                <a:solidFill>
                  <a:prstClr val="black"/>
                </a:solidFill>
              </a:rPr>
              <a:t>ren</a:t>
            </a:r>
            <a:r>
              <a:rPr lang="en-GB" sz="2700" dirty="0">
                <a:solidFill>
                  <a:prstClr val="black"/>
                </a:solidFill>
              </a:rPr>
              <a:t>)?</a:t>
            </a:r>
          </a:p>
          <a:p>
            <a:pPr marL="342900" lvl="0" indent="-342900">
              <a:lnSpc>
                <a:spcPct val="100000"/>
              </a:lnSpc>
              <a:spcBef>
                <a:spcPct val="20000"/>
              </a:spcBef>
              <a:buFontTx/>
              <a:buChar char="-"/>
            </a:pPr>
            <a:r>
              <a:rPr lang="en-GB" sz="2700" b="1" dirty="0">
                <a:solidFill>
                  <a:prstClr val="black"/>
                </a:solidFill>
              </a:rPr>
              <a:t>Up until care proceedings</a:t>
            </a:r>
            <a:r>
              <a:rPr lang="en-GB" sz="2700" dirty="0">
                <a:solidFill>
                  <a:prstClr val="black"/>
                </a:solidFill>
              </a:rPr>
              <a:t>: birth mother and birth father (if either married to the mother or his name is on the birth certificate)</a:t>
            </a:r>
          </a:p>
          <a:p>
            <a:pPr marL="342900" lvl="0" indent="-342900">
              <a:lnSpc>
                <a:spcPct val="100000"/>
              </a:lnSpc>
              <a:spcBef>
                <a:spcPct val="20000"/>
              </a:spcBef>
              <a:buFontTx/>
              <a:buChar char="-"/>
            </a:pPr>
            <a:r>
              <a:rPr lang="en-GB" sz="2700" b="1" dirty="0">
                <a:solidFill>
                  <a:prstClr val="black"/>
                </a:solidFill>
              </a:rPr>
              <a:t>When the interim care order / care order made</a:t>
            </a:r>
            <a:r>
              <a:rPr lang="en-GB" sz="2700" dirty="0">
                <a:solidFill>
                  <a:prstClr val="black"/>
                </a:solidFill>
              </a:rPr>
              <a:t>: birth parents and the local authority (local authority is ‘senior partner</a:t>
            </a:r>
            <a:r>
              <a:rPr lang="en-GB" sz="2700" dirty="0" smtClean="0">
                <a:solidFill>
                  <a:prstClr val="black"/>
                </a:solidFill>
              </a:rPr>
              <a:t>’)</a:t>
            </a:r>
            <a:endParaRPr lang="en-GB" sz="27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203789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Who has PR?</a:t>
            </a: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2500" b="1"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b="1" dirty="0" smtClean="0">
                <a:solidFill>
                  <a:prstClr val="black"/>
                </a:solidFill>
                <a:latin typeface="Arial" panose="020B0604020202020204" pitchFamily="34" charset="0"/>
                <a:cs typeface="Arial" panose="020B0604020202020204" pitchFamily="34" charset="0"/>
              </a:rPr>
              <a:t>When </a:t>
            </a:r>
            <a:r>
              <a:rPr lang="en-GB" sz="2500" b="1" dirty="0">
                <a:solidFill>
                  <a:prstClr val="black"/>
                </a:solidFill>
                <a:latin typeface="Arial" panose="020B0604020202020204" pitchFamily="34" charset="0"/>
                <a:cs typeface="Arial" panose="020B0604020202020204" pitchFamily="34" charset="0"/>
              </a:rPr>
              <a:t>the placement order is made: </a:t>
            </a:r>
            <a:r>
              <a:rPr lang="en-GB" sz="2500" dirty="0">
                <a:solidFill>
                  <a:prstClr val="black"/>
                </a:solidFill>
                <a:latin typeface="Arial" panose="020B0604020202020204" pitchFamily="34" charset="0"/>
                <a:cs typeface="Arial" panose="020B0604020202020204" pitchFamily="34" charset="0"/>
              </a:rPr>
              <a:t>the adoption agency and birth parents</a:t>
            </a:r>
          </a:p>
          <a:p>
            <a:pPr marL="342900" lvl="0" indent="-342900">
              <a:lnSpc>
                <a:spcPct val="100000"/>
              </a:lnSpc>
              <a:spcBef>
                <a:spcPct val="20000"/>
              </a:spcBef>
            </a:pPr>
            <a:endParaRPr lang="en-GB" sz="25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b="1" dirty="0" smtClean="0">
                <a:solidFill>
                  <a:prstClr val="black"/>
                </a:solidFill>
                <a:latin typeface="Arial" panose="020B0604020202020204" pitchFamily="34" charset="0"/>
                <a:cs typeface="Arial" panose="020B0604020202020204" pitchFamily="34" charset="0"/>
              </a:rPr>
              <a:t>Upon </a:t>
            </a:r>
            <a:r>
              <a:rPr lang="en-GB" sz="2500" b="1" dirty="0">
                <a:solidFill>
                  <a:prstClr val="black"/>
                </a:solidFill>
                <a:latin typeface="Arial" panose="020B0604020202020204" pitchFamily="34" charset="0"/>
                <a:cs typeface="Arial" panose="020B0604020202020204" pitchFamily="34" charset="0"/>
              </a:rPr>
              <a:t>placement with you: </a:t>
            </a:r>
            <a:r>
              <a:rPr lang="en-GB" sz="2500" dirty="0">
                <a:solidFill>
                  <a:prstClr val="black"/>
                </a:solidFill>
                <a:latin typeface="Arial" panose="020B0604020202020204" pitchFamily="34" charset="0"/>
                <a:cs typeface="Arial" panose="020B0604020202020204" pitchFamily="34" charset="0"/>
              </a:rPr>
              <a:t>the adoption agency (senior partner), you and birth parents</a:t>
            </a:r>
          </a:p>
          <a:p>
            <a:pPr marL="342900" lvl="0" indent="-342900">
              <a:lnSpc>
                <a:spcPct val="100000"/>
              </a:lnSpc>
              <a:spcBef>
                <a:spcPct val="20000"/>
              </a:spcBef>
              <a:buFontTx/>
              <a:buChar char="-"/>
            </a:pPr>
            <a:endParaRPr lang="en-GB" sz="2500" b="1"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dirty="0">
                <a:solidFill>
                  <a:prstClr val="black"/>
                </a:solidFill>
                <a:latin typeface="Arial" panose="020B0604020202020204" pitchFamily="34" charset="0"/>
                <a:cs typeface="Arial" panose="020B0604020202020204" pitchFamily="34" charset="0"/>
              </a:rPr>
              <a:t>Who decides on the exercise of PR when it is shared?</a:t>
            </a:r>
          </a:p>
          <a:p>
            <a:pPr marL="742950" lvl="1" indent="-285750">
              <a:lnSpc>
                <a:spcPct val="100000"/>
              </a:lnSpc>
              <a:spcBef>
                <a:spcPct val="20000"/>
              </a:spcBef>
              <a:buFont typeface="Arial" pitchFamily="34" charset="0"/>
              <a:buChar char="–"/>
            </a:pPr>
            <a:r>
              <a:rPr lang="en-GB" sz="2200" dirty="0">
                <a:solidFill>
                  <a:prstClr val="black"/>
                </a:solidFill>
                <a:latin typeface="Arial" panose="020B0604020202020204" pitchFamily="34" charset="0"/>
                <a:cs typeface="Arial" panose="020B0604020202020204" pitchFamily="34" charset="0"/>
              </a:rPr>
              <a:t>An agreement between you and the adoption agency sets out how you may exercise PR and what the AA will still want to be involved with</a:t>
            </a:r>
          </a:p>
          <a:p>
            <a:pPr marL="342900" lvl="0" indent="-342900">
              <a:lnSpc>
                <a:spcPct val="100000"/>
              </a:lnSpc>
              <a:spcBef>
                <a:spcPct val="20000"/>
              </a:spcBef>
              <a:buFontTx/>
              <a:buChar char="-"/>
            </a:pPr>
            <a:endParaRPr lang="en-GB" sz="25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b="1" dirty="0">
                <a:solidFill>
                  <a:prstClr val="black"/>
                </a:solidFill>
                <a:latin typeface="Arial" panose="020B0604020202020204" pitchFamily="34" charset="0"/>
                <a:cs typeface="Arial" panose="020B0604020202020204" pitchFamily="34" charset="0"/>
              </a:rPr>
              <a:t>Upon adoption order being made: </a:t>
            </a:r>
            <a:r>
              <a:rPr lang="en-GB" sz="2500" dirty="0">
                <a:solidFill>
                  <a:prstClr val="black"/>
                </a:solidFill>
                <a:latin typeface="Arial" panose="020B0604020202020204" pitchFamily="34" charset="0"/>
                <a:cs typeface="Arial" panose="020B0604020202020204" pitchFamily="34" charset="0"/>
              </a:rPr>
              <a:t>you obtain full PR as if you were birth parents</a:t>
            </a:r>
            <a:endParaRPr lang="en-GB" sz="2500" b="1"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766990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Exercising PR</a:t>
            </a:r>
          </a:p>
        </p:txBody>
      </p:sp>
      <p:sp>
        <p:nvSpPr>
          <p:cNvPr id="3" name="Content Placeholder 2"/>
          <p:cNvSpPr>
            <a:spLocks noGrp="1"/>
          </p:cNvSpPr>
          <p:nvPr>
            <p:ph idx="1"/>
          </p:nvPr>
        </p:nvSpPr>
        <p:spPr/>
        <p:txBody>
          <a:bodyPr>
            <a:normAutofit fontScale="92500" lnSpcReduction="20000"/>
          </a:bodyPr>
          <a:lstStyle/>
          <a:p>
            <a:pPr marL="742950" lvl="1" indent="-285750">
              <a:lnSpc>
                <a:spcPct val="100000"/>
              </a:lnSpc>
              <a:spcBef>
                <a:spcPct val="20000"/>
              </a:spcBef>
            </a:pPr>
            <a:endParaRPr lang="en-GB" dirty="0" smtClean="0">
              <a:solidFill>
                <a:prstClr val="black"/>
              </a:solidFill>
              <a:latin typeface="Arial" panose="020B0604020202020204" pitchFamily="34" charset="0"/>
              <a:cs typeface="Arial" panose="020B0604020202020204" pitchFamily="34" charset="0"/>
            </a:endParaRPr>
          </a:p>
          <a:p>
            <a:pPr marL="742950" lvl="1" indent="-28575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During </a:t>
            </a:r>
            <a:r>
              <a:rPr lang="en-GB" dirty="0">
                <a:solidFill>
                  <a:prstClr val="black"/>
                </a:solidFill>
                <a:latin typeface="Arial" panose="020B0604020202020204" pitchFamily="34" charset="0"/>
                <a:cs typeface="Arial" panose="020B0604020202020204" pitchFamily="34" charset="0"/>
              </a:rPr>
              <a:t>placement and before adoption order an agreement is made on who exercises PR.  </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Examples of common issues that need to resolved are:</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Hair cuts</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Which GP surgery</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Planned surgery (e.g. tonsillectomy)</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Change of surname (see later)Major surgery (for a  serious health condition)</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Nursery / school place</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Use of infant paracetamol</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Use of homeopathic treatment</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Referral to CAMHS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193493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Change of </a:t>
            </a:r>
            <a:r>
              <a:rPr lang="en-GB" dirty="0" smtClean="0">
                <a:latin typeface="Arial" panose="020B0604020202020204" pitchFamily="34" charset="0"/>
                <a:cs typeface="Arial" panose="020B0604020202020204" pitchFamily="34" charset="0"/>
              </a:rPr>
              <a:t>names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Before </a:t>
            </a:r>
            <a:r>
              <a:rPr lang="en-GB" sz="2400" dirty="0">
                <a:solidFill>
                  <a:prstClr val="black"/>
                </a:solidFill>
                <a:latin typeface="Arial" panose="020B0604020202020204" pitchFamily="34" charset="0"/>
                <a:cs typeface="Arial" panose="020B0604020202020204" pitchFamily="34" charset="0"/>
              </a:rPr>
              <a:t>the adoption  order:</a:t>
            </a:r>
          </a:p>
          <a:p>
            <a:pPr marL="342900" lvl="0" indent="-342900">
              <a:lnSpc>
                <a:spcPct val="100000"/>
              </a:lnSpc>
              <a:spcBef>
                <a:spcPct val="20000"/>
              </a:spcBef>
            </a:pPr>
            <a:endParaRPr lang="en-GB" sz="24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First names:</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Only if outside the bounds of reasonableness or it provides a security risk</a:t>
            </a:r>
          </a:p>
          <a:p>
            <a:pPr marL="342900" lvl="0" indent="-342900">
              <a:lnSpc>
                <a:spcPct val="100000"/>
              </a:lnSpc>
              <a:spcBef>
                <a:spcPct val="20000"/>
              </a:spcBef>
              <a:buFontTx/>
              <a:buChar char="-"/>
            </a:pPr>
            <a:endParaRPr lang="en-GB" sz="24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Surnames:</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May NOT be changed before adoption order made without the consent of all those with PR or an order of the </a:t>
            </a:r>
            <a:r>
              <a:rPr lang="en-GB" dirty="0" smtClean="0">
                <a:solidFill>
                  <a:prstClr val="black"/>
                </a:solidFill>
                <a:latin typeface="Arial" panose="020B0604020202020204" pitchFamily="34" charset="0"/>
                <a:cs typeface="Arial" panose="020B0604020202020204" pitchFamily="34" charset="0"/>
              </a:rPr>
              <a:t>court</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06679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Change of names: after adoption order</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200" dirty="0" smtClean="0">
              <a:solidFill>
                <a:prstClr val="black"/>
              </a:solidFill>
            </a:endParaRPr>
          </a:p>
          <a:p>
            <a:pPr marL="342900" lvl="0" indent="-342900">
              <a:lnSpc>
                <a:spcPct val="100000"/>
              </a:lnSpc>
              <a:spcBef>
                <a:spcPct val="20000"/>
              </a:spcBef>
            </a:pPr>
            <a:r>
              <a:rPr lang="en-GB" sz="3200" dirty="0" smtClean="0">
                <a:solidFill>
                  <a:prstClr val="black"/>
                </a:solidFill>
              </a:rPr>
              <a:t>First </a:t>
            </a:r>
            <a:r>
              <a:rPr lang="en-GB" sz="3200" dirty="0">
                <a:solidFill>
                  <a:prstClr val="black"/>
                </a:solidFill>
              </a:rPr>
              <a:t>names: </a:t>
            </a:r>
          </a:p>
          <a:p>
            <a:pPr marL="742950" lvl="1" indent="-285750">
              <a:lnSpc>
                <a:spcPct val="100000"/>
              </a:lnSpc>
              <a:spcBef>
                <a:spcPct val="20000"/>
              </a:spcBef>
              <a:buFont typeface="Arial" pitchFamily="34" charset="0"/>
              <a:buChar char="–"/>
            </a:pPr>
            <a:r>
              <a:rPr lang="en-GB" sz="2800" dirty="0">
                <a:solidFill>
                  <a:prstClr val="black"/>
                </a:solidFill>
              </a:rPr>
              <a:t>May legally change first and middle names but bear in mind the child’s identity and accounting to them later on for decisions you make now</a:t>
            </a:r>
          </a:p>
          <a:p>
            <a:pPr marL="342900" lvl="0" indent="-342900">
              <a:lnSpc>
                <a:spcPct val="100000"/>
              </a:lnSpc>
              <a:spcBef>
                <a:spcPct val="20000"/>
              </a:spcBef>
            </a:pPr>
            <a:endParaRPr lang="en-GB" sz="3200" dirty="0">
              <a:solidFill>
                <a:prstClr val="black"/>
              </a:solidFill>
            </a:endParaRPr>
          </a:p>
          <a:p>
            <a:pPr marL="342900" lvl="0" indent="-342900">
              <a:lnSpc>
                <a:spcPct val="100000"/>
              </a:lnSpc>
              <a:spcBef>
                <a:spcPct val="20000"/>
              </a:spcBef>
            </a:pPr>
            <a:r>
              <a:rPr lang="en-GB" sz="3200" dirty="0">
                <a:solidFill>
                  <a:prstClr val="black"/>
                </a:solidFill>
              </a:rPr>
              <a:t>Surnames:</a:t>
            </a:r>
          </a:p>
          <a:p>
            <a:pPr marL="742950" lvl="1" indent="-285750">
              <a:lnSpc>
                <a:spcPct val="100000"/>
              </a:lnSpc>
              <a:spcBef>
                <a:spcPct val="20000"/>
              </a:spcBef>
              <a:buFont typeface="Arial" pitchFamily="34" charset="0"/>
              <a:buChar char="–"/>
            </a:pPr>
            <a:r>
              <a:rPr lang="en-GB" sz="2800" dirty="0">
                <a:solidFill>
                  <a:prstClr val="black"/>
                </a:solidFill>
              </a:rPr>
              <a:t>Will be changed to your name upon the making of the adoption </a:t>
            </a:r>
            <a:r>
              <a:rPr lang="en-GB" sz="2800" dirty="0" smtClean="0">
                <a:solidFill>
                  <a:prstClr val="black"/>
                </a:solidFill>
              </a:rPr>
              <a:t>order</a:t>
            </a:r>
            <a:endParaRPr lang="en-GB" sz="28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393510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Reviewing and visiting once placed</a:t>
            </a:r>
          </a:p>
        </p:txBody>
      </p:sp>
      <p:sp>
        <p:nvSpPr>
          <p:cNvPr id="3" name="Content Placeholder 2"/>
          <p:cNvSpPr>
            <a:spLocks noGrp="1"/>
          </p:cNvSpPr>
          <p:nvPr>
            <p:ph idx="1"/>
          </p:nvPr>
        </p:nvSpPr>
        <p:spPr/>
        <p:txBody>
          <a:bodyPr/>
          <a:lstStyle/>
          <a:p>
            <a:pPr marL="342900" lvl="0" indent="-342900">
              <a:lnSpc>
                <a:spcPct val="100000"/>
              </a:lnSpc>
              <a:spcBef>
                <a:spcPct val="20000"/>
              </a:spcBef>
            </a:pPr>
            <a:endParaRPr lang="en-GB" sz="2700" dirty="0" smtClean="0">
              <a:solidFill>
                <a:prstClr val="black"/>
              </a:solidFill>
            </a:endParaRPr>
          </a:p>
          <a:p>
            <a:pPr marL="342900" lvl="0" indent="-342900">
              <a:lnSpc>
                <a:spcPct val="100000"/>
              </a:lnSpc>
              <a:spcBef>
                <a:spcPct val="20000"/>
              </a:spcBef>
            </a:pPr>
            <a:r>
              <a:rPr lang="en-GB" sz="2700" dirty="0" smtClean="0">
                <a:solidFill>
                  <a:prstClr val="black"/>
                </a:solidFill>
              </a:rPr>
              <a:t>Once </a:t>
            </a:r>
            <a:r>
              <a:rPr lang="en-GB" sz="2700" dirty="0">
                <a:solidFill>
                  <a:prstClr val="black"/>
                </a:solidFill>
              </a:rPr>
              <a:t>the child is placed with you there will be review meetings </a:t>
            </a:r>
          </a:p>
          <a:p>
            <a:pPr marL="342900" lvl="0" indent="-342900">
              <a:lnSpc>
                <a:spcPct val="100000"/>
              </a:lnSpc>
              <a:spcBef>
                <a:spcPct val="20000"/>
              </a:spcBef>
            </a:pPr>
            <a:r>
              <a:rPr lang="en-GB" sz="2700" dirty="0">
                <a:solidFill>
                  <a:prstClr val="black"/>
                </a:solidFill>
              </a:rPr>
              <a:t>These will be chaired by the independent reviewing officer (IRO) whose task is to review and monitor the child’s case until such time as an adoption order is made. </a:t>
            </a:r>
          </a:p>
          <a:p>
            <a:pPr marL="342900" lvl="0" indent="-342900">
              <a:lnSpc>
                <a:spcPct val="100000"/>
              </a:lnSpc>
              <a:spcBef>
                <a:spcPct val="20000"/>
              </a:spcBef>
            </a:pPr>
            <a:r>
              <a:rPr lang="en-GB" sz="2700" dirty="0">
                <a:solidFill>
                  <a:prstClr val="black"/>
                </a:solidFill>
              </a:rPr>
              <a:t>The IRO ensures that all responsible for implementing a decision are identified and any failures brought to the attention of a senior manager. In particular they have to consider whether delay in making decisions is breaching the child’s human </a:t>
            </a:r>
            <a:r>
              <a:rPr lang="en-GB" sz="2700" dirty="0" smtClean="0">
                <a:solidFill>
                  <a:prstClr val="black"/>
                </a:solidFill>
              </a:rPr>
              <a:t>rights</a:t>
            </a:r>
            <a:endParaRPr lang="en-GB" sz="27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200395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4142</Words>
  <Application>Microsoft Office PowerPoint</Application>
  <PresentationFormat>Widescreen</PresentationFormat>
  <Paragraphs>329</Paragraphs>
  <Slides>23</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The NAS Post Adoption Training and Development Framework</vt:lpstr>
      <vt:lpstr>What’s this course about?</vt:lpstr>
      <vt:lpstr>PARENTAL RESPONSIBILITY (PR)</vt:lpstr>
      <vt:lpstr>Who has PR?</vt:lpstr>
      <vt:lpstr>Exercising PR</vt:lpstr>
      <vt:lpstr>Change of names</vt:lpstr>
      <vt:lpstr>Change of names: after adoption order</vt:lpstr>
      <vt:lpstr>Reviewing and visiting once placed</vt:lpstr>
      <vt:lpstr>What do reviews look at?</vt:lpstr>
      <vt:lpstr>How often do reviews take place?</vt:lpstr>
      <vt:lpstr>Visits</vt:lpstr>
      <vt:lpstr>DISCUSSION</vt:lpstr>
      <vt:lpstr>Making the application for an adoption order</vt:lpstr>
      <vt:lpstr>What you need to file:</vt:lpstr>
      <vt:lpstr>What happens next</vt:lpstr>
      <vt:lpstr>What can sometimes happen</vt:lpstr>
      <vt:lpstr>The final adoption hearing</vt:lpstr>
      <vt:lpstr>The celebration hearing (or ‘adoption visit’)</vt:lpstr>
      <vt:lpstr>Adoption Support Services</vt:lpstr>
      <vt:lpstr>Contact for Adoptive Families</vt:lpstr>
      <vt:lpstr>After the Adoption Order</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Lopez, Helena</cp:lastModifiedBy>
  <cp:revision>52</cp:revision>
  <dcterms:created xsi:type="dcterms:W3CDTF">2020-04-23T09:46:07Z</dcterms:created>
  <dcterms:modified xsi:type="dcterms:W3CDTF">2020-06-09T13:23:24Z</dcterms:modified>
</cp:coreProperties>
</file>