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zV5YHn5ag73xlLLTP0gKkw==" hashData="dcCiwNipLlc7BgxSYitiBUV0KLyBnpai+FTZgLnWH4uC3fqrPbwNpN+De4XelUWcuBt+zFqmEjTLb87qb/uX1g=="/>
  <p:extLst>
    <p:ext uri="{521415D9-36F7-43E2-AB2F-B90AF26B5E84}">
      <p14:sectionLst xmlns:p14="http://schemas.microsoft.com/office/powerpoint/2010/main">
        <p14:section name="Default Section" id="{C49842D0-067C-4EFC-BB64-1D2C488001DC}">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0036" autoAdjust="0"/>
  </p:normalViewPr>
  <p:slideViewPr>
    <p:cSldViewPr snapToGrid="0">
      <p:cViewPr varScale="1">
        <p:scale>
          <a:sx n="44" d="100"/>
          <a:sy n="44" d="100"/>
        </p:scale>
        <p:origin x="174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3040D5-ED8F-4F06-80B4-8E0AC7BDB608}" type="doc">
      <dgm:prSet loTypeId="urn:microsoft.com/office/officeart/2005/8/layout/pyramid1" loCatId="pyramid" qsTypeId="urn:microsoft.com/office/officeart/2005/8/quickstyle/simple1" qsCatId="simple" csTypeId="urn:microsoft.com/office/officeart/2005/8/colors/accent1_2" csCatId="accent1" phldr="1"/>
      <dgm:spPr/>
    </dgm:pt>
    <dgm:pt modelId="{204EA795-2489-464F-9063-88C7A4FE2927}">
      <dgm:prSet phldrT="[Text]" custT="1"/>
      <dgm:spPr>
        <a:xfrm>
          <a:off x="2438400" y="0"/>
          <a:ext cx="1219200" cy="944004"/>
        </a:xfrm>
        <a:prstGeom prst="trapezoid">
          <a:avLst>
            <a:gd name="adj" fmla="val 64576"/>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GB" sz="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Self</a:t>
          </a:r>
          <a:r>
            <a:rPr lang="en-GB" sz="1200" dirty="0" smtClean="0">
              <a:solidFill>
                <a:sysClr val="windowText" lastClr="000000">
                  <a:hueOff val="0"/>
                  <a:satOff val="0"/>
                  <a:lumOff val="0"/>
                  <a:alphaOff val="0"/>
                </a:sysClr>
              </a:solidFill>
              <a:latin typeface="Calibri"/>
              <a:ea typeface="+mn-ea"/>
              <a:cs typeface="+mn-cs"/>
            </a:rPr>
            <a:t> </a:t>
          </a:r>
          <a:r>
            <a:rPr lang="en-GB" sz="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Actualisation</a:t>
          </a:r>
        </a:p>
        <a:p>
          <a:pPr algn="ctr"/>
          <a:endParaRPr lang="en-GB" sz="1200" i="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20206237-6F00-4803-BAC2-88219E87C947}" type="parTrans" cxnId="{967799E3-715F-448C-85A1-4B1A0845DF7C}">
      <dgm:prSet/>
      <dgm:spPr/>
      <dgm:t>
        <a:bodyPr/>
        <a:lstStyle/>
        <a:p>
          <a:endParaRPr lang="en-GB"/>
        </a:p>
      </dgm:t>
    </dgm:pt>
    <dgm:pt modelId="{99AB7956-03D0-43B8-938E-E133B768C6B1}" type="sibTrans" cxnId="{967799E3-715F-448C-85A1-4B1A0845DF7C}">
      <dgm:prSet/>
      <dgm:spPr/>
      <dgm:t>
        <a:bodyPr/>
        <a:lstStyle/>
        <a:p>
          <a:endParaRPr lang="en-GB"/>
        </a:p>
      </dgm:t>
    </dgm:pt>
    <dgm:pt modelId="{D30E5C7A-99A4-43AB-A0F9-134B7119CF27}">
      <dgm:prSet phldrT="[Text]" custT="1"/>
      <dgm:spPr>
        <a:xfrm>
          <a:off x="1828800" y="944004"/>
          <a:ext cx="2438400" cy="944004"/>
        </a:xfrm>
        <a:prstGeom prst="trapezoid">
          <a:avLst>
            <a:gd name="adj" fmla="val 64576"/>
          </a:avLst>
        </a:prstGeom>
        <a:solidFill>
          <a:srgbClr val="00B050"/>
        </a:solidFill>
        <a:ln w="25400" cap="flat" cmpd="sng" algn="ctr">
          <a:solidFill>
            <a:sysClr val="window" lastClr="FFFFFF">
              <a:hueOff val="0"/>
              <a:satOff val="0"/>
              <a:lumOff val="0"/>
              <a:alphaOff val="0"/>
            </a:sysClr>
          </a:solidFill>
          <a:prstDash val="solid"/>
        </a:ln>
        <a:effectLst/>
      </dgm:spPr>
      <dgm:t>
        <a:bodyPr/>
        <a:lstStyle/>
        <a:p>
          <a:r>
            <a:rPr lang="en-GB" sz="16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Esteem</a:t>
          </a:r>
        </a:p>
        <a:p>
          <a:endParaRPr lang="en-GB" sz="1800" i="1" dirty="0">
            <a:solidFill>
              <a:sysClr val="windowText" lastClr="000000">
                <a:hueOff val="0"/>
                <a:satOff val="0"/>
                <a:lumOff val="0"/>
                <a:alphaOff val="0"/>
              </a:sysClr>
            </a:solidFill>
            <a:latin typeface="Calibri"/>
            <a:ea typeface="+mn-ea"/>
            <a:cs typeface="+mn-cs"/>
          </a:endParaRPr>
        </a:p>
      </dgm:t>
    </dgm:pt>
    <dgm:pt modelId="{C00204A5-F678-4F8D-904D-78963F359341}" type="parTrans" cxnId="{F31509F2-E5FB-45DE-BE8D-7FBAA769EA20}">
      <dgm:prSet/>
      <dgm:spPr/>
      <dgm:t>
        <a:bodyPr/>
        <a:lstStyle/>
        <a:p>
          <a:endParaRPr lang="en-GB"/>
        </a:p>
      </dgm:t>
    </dgm:pt>
    <dgm:pt modelId="{8B211CC6-3204-40BA-B932-A761CE3C516B}" type="sibTrans" cxnId="{F31509F2-E5FB-45DE-BE8D-7FBAA769EA20}">
      <dgm:prSet/>
      <dgm:spPr/>
      <dgm:t>
        <a:bodyPr/>
        <a:lstStyle/>
        <a:p>
          <a:endParaRPr lang="en-GB"/>
        </a:p>
      </dgm:t>
    </dgm:pt>
    <dgm:pt modelId="{FF4B33BA-0BF2-4742-AFCC-088F86600BC7}">
      <dgm:prSet phldrT="[Text]"/>
      <dgm:spPr>
        <a:xfrm>
          <a:off x="1219199" y="1888008"/>
          <a:ext cx="3657600" cy="944004"/>
        </a:xfrm>
        <a:prstGeom prst="trapezoid">
          <a:avLst>
            <a:gd name="adj" fmla="val 64576"/>
          </a:avLst>
        </a:prstGeom>
        <a:solidFill>
          <a:srgbClr val="FFFF00"/>
        </a:solidFill>
        <a:ln w="25400" cap="flat" cmpd="sng" algn="ctr">
          <a:solidFill>
            <a:sysClr val="window" lastClr="FFFFFF">
              <a:hueOff val="0"/>
              <a:satOff val="0"/>
              <a:lumOff val="0"/>
              <a:alphaOff val="0"/>
            </a:sysClr>
          </a:solidFill>
          <a:prstDash val="solid"/>
        </a:ln>
        <a:effectLst/>
      </dgm:spPr>
      <dgm:t>
        <a:bodyPr/>
        <a:lstStyle/>
        <a:p>
          <a:r>
            <a:rPr lang="en-GB"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Love/Belonging</a:t>
          </a:r>
        </a:p>
        <a:p>
          <a:endParaRPr lang="en-GB" i="1" dirty="0">
            <a:solidFill>
              <a:sysClr val="windowText" lastClr="000000">
                <a:hueOff val="0"/>
                <a:satOff val="0"/>
                <a:lumOff val="0"/>
                <a:alphaOff val="0"/>
              </a:sysClr>
            </a:solidFill>
            <a:latin typeface="Calibri"/>
            <a:ea typeface="+mn-ea"/>
            <a:cs typeface="+mn-cs"/>
          </a:endParaRPr>
        </a:p>
      </dgm:t>
    </dgm:pt>
    <dgm:pt modelId="{C058FD1E-EC33-4CCD-AB01-4C9F8F7FAF23}" type="parTrans" cxnId="{C5FAF541-7C1B-41DD-8DF5-864A81F992E9}">
      <dgm:prSet/>
      <dgm:spPr/>
      <dgm:t>
        <a:bodyPr/>
        <a:lstStyle/>
        <a:p>
          <a:endParaRPr lang="en-GB"/>
        </a:p>
      </dgm:t>
    </dgm:pt>
    <dgm:pt modelId="{A4D5B1AC-DC76-47B5-91B9-01671E1E7BAA}" type="sibTrans" cxnId="{C5FAF541-7C1B-41DD-8DF5-864A81F992E9}">
      <dgm:prSet/>
      <dgm:spPr/>
      <dgm:t>
        <a:bodyPr/>
        <a:lstStyle/>
        <a:p>
          <a:endParaRPr lang="en-GB"/>
        </a:p>
      </dgm:t>
    </dgm:pt>
    <dgm:pt modelId="{11575948-F64A-47E7-B3E7-1EEB1A18D19A}">
      <dgm:prSet phldrT="[Text]"/>
      <dgm:spPr>
        <a:xfrm>
          <a:off x="609599" y="2832012"/>
          <a:ext cx="4876800" cy="944004"/>
        </a:xfrm>
        <a:prstGeom prst="trapezoid">
          <a:avLst>
            <a:gd name="adj" fmla="val 64576"/>
          </a:avLst>
        </a:prstGeom>
        <a:solidFill>
          <a:srgbClr val="F79646">
            <a:lumMod val="75000"/>
          </a:srgbClr>
        </a:solidFill>
        <a:ln w="25400" cap="flat" cmpd="sng" algn="ctr">
          <a:solidFill>
            <a:sysClr val="window" lastClr="FFFFFF">
              <a:hueOff val="0"/>
              <a:satOff val="0"/>
              <a:lumOff val="0"/>
              <a:alphaOff val="0"/>
            </a:sysClr>
          </a:solidFill>
          <a:prstDash val="solid"/>
        </a:ln>
        <a:effectLst/>
      </dgm:spPr>
      <dgm:t>
        <a:bodyPr/>
        <a:lstStyle/>
        <a:p>
          <a:r>
            <a:rPr lang="en-GB"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Safety</a:t>
          </a:r>
        </a:p>
        <a:p>
          <a:endParaRPr lang="en-GB" i="1" dirty="0">
            <a:solidFill>
              <a:sysClr val="windowText" lastClr="000000">
                <a:hueOff val="0"/>
                <a:satOff val="0"/>
                <a:lumOff val="0"/>
                <a:alphaOff val="0"/>
              </a:sysClr>
            </a:solidFill>
            <a:latin typeface="Calibri"/>
            <a:ea typeface="+mn-ea"/>
            <a:cs typeface="+mn-cs"/>
          </a:endParaRPr>
        </a:p>
      </dgm:t>
    </dgm:pt>
    <dgm:pt modelId="{7BF952C9-7FDB-40A0-BBD9-9002CC12C72C}" type="parTrans" cxnId="{DFE05E24-EC1A-40B3-93DF-3F776DDF544F}">
      <dgm:prSet/>
      <dgm:spPr/>
      <dgm:t>
        <a:bodyPr/>
        <a:lstStyle/>
        <a:p>
          <a:endParaRPr lang="en-GB"/>
        </a:p>
      </dgm:t>
    </dgm:pt>
    <dgm:pt modelId="{58102F19-68A5-4335-99BE-FADB8B47AD72}" type="sibTrans" cxnId="{DFE05E24-EC1A-40B3-93DF-3F776DDF544F}">
      <dgm:prSet/>
      <dgm:spPr/>
      <dgm:t>
        <a:bodyPr/>
        <a:lstStyle/>
        <a:p>
          <a:endParaRPr lang="en-GB"/>
        </a:p>
      </dgm:t>
    </dgm:pt>
    <dgm:pt modelId="{61AEDF54-EAB4-4DD5-AF81-24666F784DC5}">
      <dgm:prSet phldrT="[Text]"/>
      <dgm:spPr>
        <a:xfrm>
          <a:off x="0" y="3776016"/>
          <a:ext cx="6096000" cy="944004"/>
        </a:xfrm>
        <a:prstGeom prst="trapezoid">
          <a:avLst>
            <a:gd name="adj" fmla="val 64576"/>
          </a:avLst>
        </a:prstGeom>
        <a:solidFill>
          <a:srgbClr val="FF0000"/>
        </a:solidFill>
        <a:ln w="25400" cap="flat" cmpd="sng" algn="ctr">
          <a:solidFill>
            <a:sysClr val="window" lastClr="FFFFFF">
              <a:hueOff val="0"/>
              <a:satOff val="0"/>
              <a:lumOff val="0"/>
              <a:alphaOff val="0"/>
            </a:sysClr>
          </a:solidFill>
          <a:prstDash val="solid"/>
        </a:ln>
        <a:effectLst/>
      </dgm:spPr>
      <dgm:t>
        <a:bodyPr/>
        <a:lstStyle/>
        <a:p>
          <a:r>
            <a:rPr lang="en-GB" dirty="0" smtClean="0">
              <a:solidFill>
                <a:sysClr val="windowText" lastClr="000000"/>
              </a:solidFill>
              <a:latin typeface="Arial" panose="020B0604020202020204" pitchFamily="34" charset="0"/>
              <a:ea typeface="+mn-ea"/>
              <a:cs typeface="Arial" panose="020B0604020202020204" pitchFamily="34" charset="0"/>
            </a:rPr>
            <a:t>Physiological</a:t>
          </a:r>
        </a:p>
        <a:p>
          <a:endParaRPr lang="en-GB" i="1" dirty="0">
            <a:solidFill>
              <a:sysClr val="windowText" lastClr="000000"/>
            </a:solidFill>
            <a:latin typeface="Calibri"/>
            <a:ea typeface="+mn-ea"/>
            <a:cs typeface="+mn-cs"/>
          </a:endParaRPr>
        </a:p>
      </dgm:t>
    </dgm:pt>
    <dgm:pt modelId="{BC067047-B9BA-4085-9274-5795476F96F9}" type="parTrans" cxnId="{803F22C8-32D2-48C6-B9CC-CA09A7E12F2C}">
      <dgm:prSet/>
      <dgm:spPr/>
      <dgm:t>
        <a:bodyPr/>
        <a:lstStyle/>
        <a:p>
          <a:endParaRPr lang="en-GB"/>
        </a:p>
      </dgm:t>
    </dgm:pt>
    <dgm:pt modelId="{94BD7193-D47A-4DF6-86AB-C6E2977F80EE}" type="sibTrans" cxnId="{803F22C8-32D2-48C6-B9CC-CA09A7E12F2C}">
      <dgm:prSet/>
      <dgm:spPr/>
      <dgm:t>
        <a:bodyPr/>
        <a:lstStyle/>
        <a:p>
          <a:endParaRPr lang="en-GB"/>
        </a:p>
      </dgm:t>
    </dgm:pt>
    <dgm:pt modelId="{D34FE0D9-391B-4240-9E82-3C8566B21CFA}" type="pres">
      <dgm:prSet presAssocID="{4D3040D5-ED8F-4F06-80B4-8E0AC7BDB608}" presName="Name0" presStyleCnt="0">
        <dgm:presLayoutVars>
          <dgm:dir/>
          <dgm:animLvl val="lvl"/>
          <dgm:resizeHandles val="exact"/>
        </dgm:presLayoutVars>
      </dgm:prSet>
      <dgm:spPr/>
    </dgm:pt>
    <dgm:pt modelId="{64B49AB6-778D-4684-9FF2-658E6644B885}" type="pres">
      <dgm:prSet presAssocID="{204EA795-2489-464F-9063-88C7A4FE2927}" presName="Name8" presStyleCnt="0"/>
      <dgm:spPr/>
    </dgm:pt>
    <dgm:pt modelId="{51C8AC55-1E18-4780-AAFC-4A145EDC20C7}" type="pres">
      <dgm:prSet presAssocID="{204EA795-2489-464F-9063-88C7A4FE2927}" presName="level" presStyleLbl="node1" presStyleIdx="0" presStyleCnt="5" custScaleX="104990">
        <dgm:presLayoutVars>
          <dgm:chMax val="1"/>
          <dgm:bulletEnabled val="1"/>
        </dgm:presLayoutVars>
      </dgm:prSet>
      <dgm:spPr/>
      <dgm:t>
        <a:bodyPr/>
        <a:lstStyle/>
        <a:p>
          <a:endParaRPr lang="en-GB"/>
        </a:p>
      </dgm:t>
    </dgm:pt>
    <dgm:pt modelId="{439F262C-ADDA-41B0-B402-CE49AF8B59AD}" type="pres">
      <dgm:prSet presAssocID="{204EA795-2489-464F-9063-88C7A4FE2927}" presName="levelTx" presStyleLbl="revTx" presStyleIdx="0" presStyleCnt="0">
        <dgm:presLayoutVars>
          <dgm:chMax val="1"/>
          <dgm:bulletEnabled val="1"/>
        </dgm:presLayoutVars>
      </dgm:prSet>
      <dgm:spPr/>
      <dgm:t>
        <a:bodyPr/>
        <a:lstStyle/>
        <a:p>
          <a:endParaRPr lang="en-GB"/>
        </a:p>
      </dgm:t>
    </dgm:pt>
    <dgm:pt modelId="{3D639F8E-C676-4A5C-ABC5-2B924AD821F4}" type="pres">
      <dgm:prSet presAssocID="{D30E5C7A-99A4-43AB-A0F9-134B7119CF27}" presName="Name8" presStyleCnt="0"/>
      <dgm:spPr/>
    </dgm:pt>
    <dgm:pt modelId="{FF1006E2-BC96-4DFB-8DA4-9FE85567E73C}" type="pres">
      <dgm:prSet presAssocID="{D30E5C7A-99A4-43AB-A0F9-134B7119CF27}" presName="level" presStyleLbl="node1" presStyleIdx="1" presStyleCnt="5">
        <dgm:presLayoutVars>
          <dgm:chMax val="1"/>
          <dgm:bulletEnabled val="1"/>
        </dgm:presLayoutVars>
      </dgm:prSet>
      <dgm:spPr/>
      <dgm:t>
        <a:bodyPr/>
        <a:lstStyle/>
        <a:p>
          <a:endParaRPr lang="en-GB"/>
        </a:p>
      </dgm:t>
    </dgm:pt>
    <dgm:pt modelId="{42060868-9D5D-4525-9479-941E2DDB3205}" type="pres">
      <dgm:prSet presAssocID="{D30E5C7A-99A4-43AB-A0F9-134B7119CF27}" presName="levelTx" presStyleLbl="revTx" presStyleIdx="0" presStyleCnt="0">
        <dgm:presLayoutVars>
          <dgm:chMax val="1"/>
          <dgm:bulletEnabled val="1"/>
        </dgm:presLayoutVars>
      </dgm:prSet>
      <dgm:spPr/>
      <dgm:t>
        <a:bodyPr/>
        <a:lstStyle/>
        <a:p>
          <a:endParaRPr lang="en-GB"/>
        </a:p>
      </dgm:t>
    </dgm:pt>
    <dgm:pt modelId="{692D5CB1-4584-4EEC-B656-FEF1A02EEAE0}" type="pres">
      <dgm:prSet presAssocID="{FF4B33BA-0BF2-4742-AFCC-088F86600BC7}" presName="Name8" presStyleCnt="0"/>
      <dgm:spPr/>
    </dgm:pt>
    <dgm:pt modelId="{A0997830-DAC3-4EFB-A83D-9C2BFCE9BAD1}" type="pres">
      <dgm:prSet presAssocID="{FF4B33BA-0BF2-4742-AFCC-088F86600BC7}" presName="level" presStyleLbl="node1" presStyleIdx="2" presStyleCnt="5">
        <dgm:presLayoutVars>
          <dgm:chMax val="1"/>
          <dgm:bulletEnabled val="1"/>
        </dgm:presLayoutVars>
      </dgm:prSet>
      <dgm:spPr/>
      <dgm:t>
        <a:bodyPr/>
        <a:lstStyle/>
        <a:p>
          <a:endParaRPr lang="en-GB"/>
        </a:p>
      </dgm:t>
    </dgm:pt>
    <dgm:pt modelId="{118CA4D8-7EE4-45A9-8AD6-1E0F0A122B13}" type="pres">
      <dgm:prSet presAssocID="{FF4B33BA-0BF2-4742-AFCC-088F86600BC7}" presName="levelTx" presStyleLbl="revTx" presStyleIdx="0" presStyleCnt="0">
        <dgm:presLayoutVars>
          <dgm:chMax val="1"/>
          <dgm:bulletEnabled val="1"/>
        </dgm:presLayoutVars>
      </dgm:prSet>
      <dgm:spPr/>
      <dgm:t>
        <a:bodyPr/>
        <a:lstStyle/>
        <a:p>
          <a:endParaRPr lang="en-GB"/>
        </a:p>
      </dgm:t>
    </dgm:pt>
    <dgm:pt modelId="{4F64DD66-60D5-48F4-B239-9AC7C9BE7620}" type="pres">
      <dgm:prSet presAssocID="{11575948-F64A-47E7-B3E7-1EEB1A18D19A}" presName="Name8" presStyleCnt="0"/>
      <dgm:spPr/>
    </dgm:pt>
    <dgm:pt modelId="{9773348B-E057-4517-8036-BCAC6ECFFEBC}" type="pres">
      <dgm:prSet presAssocID="{11575948-F64A-47E7-B3E7-1EEB1A18D19A}" presName="level" presStyleLbl="node1" presStyleIdx="3" presStyleCnt="5">
        <dgm:presLayoutVars>
          <dgm:chMax val="1"/>
          <dgm:bulletEnabled val="1"/>
        </dgm:presLayoutVars>
      </dgm:prSet>
      <dgm:spPr/>
      <dgm:t>
        <a:bodyPr/>
        <a:lstStyle/>
        <a:p>
          <a:endParaRPr lang="en-GB"/>
        </a:p>
      </dgm:t>
    </dgm:pt>
    <dgm:pt modelId="{56CFB909-0A92-4E3B-A8D4-E3A797655772}" type="pres">
      <dgm:prSet presAssocID="{11575948-F64A-47E7-B3E7-1EEB1A18D19A}" presName="levelTx" presStyleLbl="revTx" presStyleIdx="0" presStyleCnt="0">
        <dgm:presLayoutVars>
          <dgm:chMax val="1"/>
          <dgm:bulletEnabled val="1"/>
        </dgm:presLayoutVars>
      </dgm:prSet>
      <dgm:spPr/>
      <dgm:t>
        <a:bodyPr/>
        <a:lstStyle/>
        <a:p>
          <a:endParaRPr lang="en-GB"/>
        </a:p>
      </dgm:t>
    </dgm:pt>
    <dgm:pt modelId="{B3862FBB-1E96-4259-8B77-CBBAE9EF7ACC}" type="pres">
      <dgm:prSet presAssocID="{61AEDF54-EAB4-4DD5-AF81-24666F784DC5}" presName="Name8" presStyleCnt="0"/>
      <dgm:spPr/>
    </dgm:pt>
    <dgm:pt modelId="{6EA919E6-A16F-48CD-AAE2-15E50F20F0CA}" type="pres">
      <dgm:prSet presAssocID="{61AEDF54-EAB4-4DD5-AF81-24666F784DC5}" presName="level" presStyleLbl="node1" presStyleIdx="4" presStyleCnt="5">
        <dgm:presLayoutVars>
          <dgm:chMax val="1"/>
          <dgm:bulletEnabled val="1"/>
        </dgm:presLayoutVars>
      </dgm:prSet>
      <dgm:spPr/>
      <dgm:t>
        <a:bodyPr/>
        <a:lstStyle/>
        <a:p>
          <a:endParaRPr lang="en-GB"/>
        </a:p>
      </dgm:t>
    </dgm:pt>
    <dgm:pt modelId="{E4550DD5-1745-4175-AFEA-DB4158C63345}" type="pres">
      <dgm:prSet presAssocID="{61AEDF54-EAB4-4DD5-AF81-24666F784DC5}" presName="levelTx" presStyleLbl="revTx" presStyleIdx="0" presStyleCnt="0">
        <dgm:presLayoutVars>
          <dgm:chMax val="1"/>
          <dgm:bulletEnabled val="1"/>
        </dgm:presLayoutVars>
      </dgm:prSet>
      <dgm:spPr/>
      <dgm:t>
        <a:bodyPr/>
        <a:lstStyle/>
        <a:p>
          <a:endParaRPr lang="en-GB"/>
        </a:p>
      </dgm:t>
    </dgm:pt>
  </dgm:ptLst>
  <dgm:cxnLst>
    <dgm:cxn modelId="{264A6580-3FAF-46E7-9827-CF8CDA9B3E72}" type="presOf" srcId="{D30E5C7A-99A4-43AB-A0F9-134B7119CF27}" destId="{FF1006E2-BC96-4DFB-8DA4-9FE85567E73C}" srcOrd="0" destOrd="0" presId="urn:microsoft.com/office/officeart/2005/8/layout/pyramid1"/>
    <dgm:cxn modelId="{803F22C8-32D2-48C6-B9CC-CA09A7E12F2C}" srcId="{4D3040D5-ED8F-4F06-80B4-8E0AC7BDB608}" destId="{61AEDF54-EAB4-4DD5-AF81-24666F784DC5}" srcOrd="4" destOrd="0" parTransId="{BC067047-B9BA-4085-9274-5795476F96F9}" sibTransId="{94BD7193-D47A-4DF6-86AB-C6E2977F80EE}"/>
    <dgm:cxn modelId="{5063208E-D1F9-40D0-9434-A0430DB157D0}" type="presOf" srcId="{4D3040D5-ED8F-4F06-80B4-8E0AC7BDB608}" destId="{D34FE0D9-391B-4240-9E82-3C8566B21CFA}" srcOrd="0" destOrd="0" presId="urn:microsoft.com/office/officeart/2005/8/layout/pyramid1"/>
    <dgm:cxn modelId="{7A7024B3-3EE1-40DE-AB51-272FCC1CC6C5}" type="presOf" srcId="{FF4B33BA-0BF2-4742-AFCC-088F86600BC7}" destId="{118CA4D8-7EE4-45A9-8AD6-1E0F0A122B13}" srcOrd="1" destOrd="0" presId="urn:microsoft.com/office/officeart/2005/8/layout/pyramid1"/>
    <dgm:cxn modelId="{EBAF71D6-C7B8-417A-B14E-2D6F077877D2}" type="presOf" srcId="{11575948-F64A-47E7-B3E7-1EEB1A18D19A}" destId="{56CFB909-0A92-4E3B-A8D4-E3A797655772}" srcOrd="1" destOrd="0" presId="urn:microsoft.com/office/officeart/2005/8/layout/pyramid1"/>
    <dgm:cxn modelId="{E881A384-6869-44CB-B722-4B541ED6EC98}" type="presOf" srcId="{204EA795-2489-464F-9063-88C7A4FE2927}" destId="{439F262C-ADDA-41B0-B402-CE49AF8B59AD}" srcOrd="1" destOrd="0" presId="urn:microsoft.com/office/officeart/2005/8/layout/pyramid1"/>
    <dgm:cxn modelId="{967799E3-715F-448C-85A1-4B1A0845DF7C}" srcId="{4D3040D5-ED8F-4F06-80B4-8E0AC7BDB608}" destId="{204EA795-2489-464F-9063-88C7A4FE2927}" srcOrd="0" destOrd="0" parTransId="{20206237-6F00-4803-BAC2-88219E87C947}" sibTransId="{99AB7956-03D0-43B8-938E-E133B768C6B1}"/>
    <dgm:cxn modelId="{51755E04-EB8E-4B13-B0C7-46053BF3B897}" type="presOf" srcId="{FF4B33BA-0BF2-4742-AFCC-088F86600BC7}" destId="{A0997830-DAC3-4EFB-A83D-9C2BFCE9BAD1}" srcOrd="0" destOrd="0" presId="urn:microsoft.com/office/officeart/2005/8/layout/pyramid1"/>
    <dgm:cxn modelId="{22DDDC19-E6C0-464D-AA5D-F6870E20D8E1}" type="presOf" srcId="{204EA795-2489-464F-9063-88C7A4FE2927}" destId="{51C8AC55-1E18-4780-AAFC-4A145EDC20C7}" srcOrd="0" destOrd="0" presId="urn:microsoft.com/office/officeart/2005/8/layout/pyramid1"/>
    <dgm:cxn modelId="{C5FAF541-7C1B-41DD-8DF5-864A81F992E9}" srcId="{4D3040D5-ED8F-4F06-80B4-8E0AC7BDB608}" destId="{FF4B33BA-0BF2-4742-AFCC-088F86600BC7}" srcOrd="2" destOrd="0" parTransId="{C058FD1E-EC33-4CCD-AB01-4C9F8F7FAF23}" sibTransId="{A4D5B1AC-DC76-47B5-91B9-01671E1E7BAA}"/>
    <dgm:cxn modelId="{B1D251D4-574A-46A0-BB0F-9BC92FDD1AAA}" type="presOf" srcId="{61AEDF54-EAB4-4DD5-AF81-24666F784DC5}" destId="{E4550DD5-1745-4175-AFEA-DB4158C63345}" srcOrd="1" destOrd="0" presId="urn:microsoft.com/office/officeart/2005/8/layout/pyramid1"/>
    <dgm:cxn modelId="{36E3AA1A-8CD5-43B4-869C-DE18260FAF03}" type="presOf" srcId="{61AEDF54-EAB4-4DD5-AF81-24666F784DC5}" destId="{6EA919E6-A16F-48CD-AAE2-15E50F20F0CA}" srcOrd="0" destOrd="0" presId="urn:microsoft.com/office/officeart/2005/8/layout/pyramid1"/>
    <dgm:cxn modelId="{DFE05E24-EC1A-40B3-93DF-3F776DDF544F}" srcId="{4D3040D5-ED8F-4F06-80B4-8E0AC7BDB608}" destId="{11575948-F64A-47E7-B3E7-1EEB1A18D19A}" srcOrd="3" destOrd="0" parTransId="{7BF952C9-7FDB-40A0-BBD9-9002CC12C72C}" sibTransId="{58102F19-68A5-4335-99BE-FADB8B47AD72}"/>
    <dgm:cxn modelId="{F6ACD61B-8BD7-41F1-B144-160DE4C9EBC3}" type="presOf" srcId="{D30E5C7A-99A4-43AB-A0F9-134B7119CF27}" destId="{42060868-9D5D-4525-9479-941E2DDB3205}" srcOrd="1" destOrd="0" presId="urn:microsoft.com/office/officeart/2005/8/layout/pyramid1"/>
    <dgm:cxn modelId="{F31509F2-E5FB-45DE-BE8D-7FBAA769EA20}" srcId="{4D3040D5-ED8F-4F06-80B4-8E0AC7BDB608}" destId="{D30E5C7A-99A4-43AB-A0F9-134B7119CF27}" srcOrd="1" destOrd="0" parTransId="{C00204A5-F678-4F8D-904D-78963F359341}" sibTransId="{8B211CC6-3204-40BA-B932-A761CE3C516B}"/>
    <dgm:cxn modelId="{823BCF63-0452-4E69-92B6-9B8206981042}" type="presOf" srcId="{11575948-F64A-47E7-B3E7-1EEB1A18D19A}" destId="{9773348B-E057-4517-8036-BCAC6ECFFEBC}" srcOrd="0" destOrd="0" presId="urn:microsoft.com/office/officeart/2005/8/layout/pyramid1"/>
    <dgm:cxn modelId="{8D18DAFD-5FA8-4256-97A3-1B782B777BA1}" type="presParOf" srcId="{D34FE0D9-391B-4240-9E82-3C8566B21CFA}" destId="{64B49AB6-778D-4684-9FF2-658E6644B885}" srcOrd="0" destOrd="0" presId="urn:microsoft.com/office/officeart/2005/8/layout/pyramid1"/>
    <dgm:cxn modelId="{7C6897B2-6682-4F74-BE86-5B1D53AF43B8}" type="presParOf" srcId="{64B49AB6-778D-4684-9FF2-658E6644B885}" destId="{51C8AC55-1E18-4780-AAFC-4A145EDC20C7}" srcOrd="0" destOrd="0" presId="urn:microsoft.com/office/officeart/2005/8/layout/pyramid1"/>
    <dgm:cxn modelId="{82E46B32-4212-4126-A9D8-A3B0CDE369BD}" type="presParOf" srcId="{64B49AB6-778D-4684-9FF2-658E6644B885}" destId="{439F262C-ADDA-41B0-B402-CE49AF8B59AD}" srcOrd="1" destOrd="0" presId="urn:microsoft.com/office/officeart/2005/8/layout/pyramid1"/>
    <dgm:cxn modelId="{D44DF8E3-58D5-47B0-8905-9BDC721804DF}" type="presParOf" srcId="{D34FE0D9-391B-4240-9E82-3C8566B21CFA}" destId="{3D639F8E-C676-4A5C-ABC5-2B924AD821F4}" srcOrd="1" destOrd="0" presId="urn:microsoft.com/office/officeart/2005/8/layout/pyramid1"/>
    <dgm:cxn modelId="{EB173452-BB00-4E93-A8D1-B8F4429A9D0D}" type="presParOf" srcId="{3D639F8E-C676-4A5C-ABC5-2B924AD821F4}" destId="{FF1006E2-BC96-4DFB-8DA4-9FE85567E73C}" srcOrd="0" destOrd="0" presId="urn:microsoft.com/office/officeart/2005/8/layout/pyramid1"/>
    <dgm:cxn modelId="{26110A17-CE37-4F81-95B9-F5C56FDC4720}" type="presParOf" srcId="{3D639F8E-C676-4A5C-ABC5-2B924AD821F4}" destId="{42060868-9D5D-4525-9479-941E2DDB3205}" srcOrd="1" destOrd="0" presId="urn:microsoft.com/office/officeart/2005/8/layout/pyramid1"/>
    <dgm:cxn modelId="{28147366-EE97-4481-95E2-CBA750AE98A8}" type="presParOf" srcId="{D34FE0D9-391B-4240-9E82-3C8566B21CFA}" destId="{692D5CB1-4584-4EEC-B656-FEF1A02EEAE0}" srcOrd="2" destOrd="0" presId="urn:microsoft.com/office/officeart/2005/8/layout/pyramid1"/>
    <dgm:cxn modelId="{7AEFA58E-06E9-4CA8-A209-6821A03E287E}" type="presParOf" srcId="{692D5CB1-4584-4EEC-B656-FEF1A02EEAE0}" destId="{A0997830-DAC3-4EFB-A83D-9C2BFCE9BAD1}" srcOrd="0" destOrd="0" presId="urn:microsoft.com/office/officeart/2005/8/layout/pyramid1"/>
    <dgm:cxn modelId="{016A119C-C8FA-4652-B8E7-316A0F73A123}" type="presParOf" srcId="{692D5CB1-4584-4EEC-B656-FEF1A02EEAE0}" destId="{118CA4D8-7EE4-45A9-8AD6-1E0F0A122B13}" srcOrd="1" destOrd="0" presId="urn:microsoft.com/office/officeart/2005/8/layout/pyramid1"/>
    <dgm:cxn modelId="{CF0AB726-9583-4247-A7A2-961AE1CA8412}" type="presParOf" srcId="{D34FE0D9-391B-4240-9E82-3C8566B21CFA}" destId="{4F64DD66-60D5-48F4-B239-9AC7C9BE7620}" srcOrd="3" destOrd="0" presId="urn:microsoft.com/office/officeart/2005/8/layout/pyramid1"/>
    <dgm:cxn modelId="{E86FB903-1A56-42F1-B2C3-CEA89FB3196A}" type="presParOf" srcId="{4F64DD66-60D5-48F4-B239-9AC7C9BE7620}" destId="{9773348B-E057-4517-8036-BCAC6ECFFEBC}" srcOrd="0" destOrd="0" presId="urn:microsoft.com/office/officeart/2005/8/layout/pyramid1"/>
    <dgm:cxn modelId="{630354F3-8C9B-400B-8A2E-3FB5079C0FCD}" type="presParOf" srcId="{4F64DD66-60D5-48F4-B239-9AC7C9BE7620}" destId="{56CFB909-0A92-4E3B-A8D4-E3A797655772}" srcOrd="1" destOrd="0" presId="urn:microsoft.com/office/officeart/2005/8/layout/pyramid1"/>
    <dgm:cxn modelId="{48DE7EFD-7962-484D-ACD9-0162D3023403}" type="presParOf" srcId="{D34FE0D9-391B-4240-9E82-3C8566B21CFA}" destId="{B3862FBB-1E96-4259-8B77-CBBAE9EF7ACC}" srcOrd="4" destOrd="0" presId="urn:microsoft.com/office/officeart/2005/8/layout/pyramid1"/>
    <dgm:cxn modelId="{78886D3F-87A2-4739-B7F8-2796BA727B30}" type="presParOf" srcId="{B3862FBB-1E96-4259-8B77-CBBAE9EF7ACC}" destId="{6EA919E6-A16F-48CD-AAE2-15E50F20F0CA}" srcOrd="0" destOrd="0" presId="urn:microsoft.com/office/officeart/2005/8/layout/pyramid1"/>
    <dgm:cxn modelId="{A9052801-1C5A-4B20-9CFD-DC27BFC12987}" type="presParOf" srcId="{B3862FBB-1E96-4259-8B77-CBBAE9EF7ACC}" destId="{E4550DD5-1745-4175-AFEA-DB4158C63345}"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8AC55-1E18-4780-AAFC-4A145EDC20C7}">
      <dsp:nvSpPr>
        <dsp:cNvPr id="0" name=""/>
        <dsp:cNvSpPr/>
      </dsp:nvSpPr>
      <dsp:spPr>
        <a:xfrm>
          <a:off x="2481939" y="0"/>
          <a:ext cx="1319353" cy="952535"/>
        </a:xfrm>
        <a:prstGeom prst="trapezoid">
          <a:avLst>
            <a:gd name="adj" fmla="val 64576"/>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Self</a:t>
          </a:r>
          <a:r>
            <a:rPr lang="en-GB" sz="1200" kern="1200" dirty="0" smtClean="0">
              <a:solidFill>
                <a:sysClr val="windowText" lastClr="000000">
                  <a:hueOff val="0"/>
                  <a:satOff val="0"/>
                  <a:lumOff val="0"/>
                  <a:alphaOff val="0"/>
                </a:sysClr>
              </a:solidFill>
              <a:latin typeface="Calibri"/>
              <a:ea typeface="+mn-ea"/>
              <a:cs typeface="+mn-cs"/>
            </a:rPr>
            <a:t> </a:t>
          </a:r>
          <a:r>
            <a:rPr lang="en-GB" sz="1200"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Actualisation</a:t>
          </a:r>
        </a:p>
        <a:p>
          <a:pPr lvl="0" algn="ctr" defTabSz="533400">
            <a:lnSpc>
              <a:spcPct val="90000"/>
            </a:lnSpc>
            <a:spcBef>
              <a:spcPct val="0"/>
            </a:spcBef>
            <a:spcAft>
              <a:spcPct val="35000"/>
            </a:spcAft>
          </a:pPr>
          <a:endParaRPr lang="en-GB" sz="1200" i="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sp:txBody>
      <dsp:txXfrm>
        <a:off x="2892012" y="296061"/>
        <a:ext cx="499207" cy="656474"/>
      </dsp:txXfrm>
    </dsp:sp>
    <dsp:sp modelId="{FF1006E2-BC96-4DFB-8DA4-9FE85567E73C}">
      <dsp:nvSpPr>
        <dsp:cNvPr id="0" name=""/>
        <dsp:cNvSpPr/>
      </dsp:nvSpPr>
      <dsp:spPr>
        <a:xfrm>
          <a:off x="1884969" y="952535"/>
          <a:ext cx="2513293" cy="952535"/>
        </a:xfrm>
        <a:prstGeom prst="trapezoid">
          <a:avLst>
            <a:gd name="adj" fmla="val 64576"/>
          </a:avLst>
        </a:prstGeom>
        <a:solidFill>
          <a:srgbClr val="00B050"/>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Esteem</a:t>
          </a:r>
        </a:p>
        <a:p>
          <a:pPr lvl="0" algn="ctr" defTabSz="711200">
            <a:lnSpc>
              <a:spcPct val="90000"/>
            </a:lnSpc>
            <a:spcBef>
              <a:spcPct val="0"/>
            </a:spcBef>
            <a:spcAft>
              <a:spcPct val="35000"/>
            </a:spcAft>
          </a:pPr>
          <a:endParaRPr lang="en-GB" sz="1800" i="1" kern="1200" dirty="0">
            <a:solidFill>
              <a:sysClr val="windowText" lastClr="000000">
                <a:hueOff val="0"/>
                <a:satOff val="0"/>
                <a:lumOff val="0"/>
                <a:alphaOff val="0"/>
              </a:sysClr>
            </a:solidFill>
            <a:latin typeface="Calibri"/>
            <a:ea typeface="+mn-ea"/>
            <a:cs typeface="+mn-cs"/>
          </a:endParaRPr>
        </a:p>
      </dsp:txBody>
      <dsp:txXfrm>
        <a:off x="2734869" y="1191638"/>
        <a:ext cx="813494" cy="713432"/>
      </dsp:txXfrm>
    </dsp:sp>
    <dsp:sp modelId="{A0997830-DAC3-4EFB-A83D-9C2BFCE9BAD1}">
      <dsp:nvSpPr>
        <dsp:cNvPr id="0" name=""/>
        <dsp:cNvSpPr/>
      </dsp:nvSpPr>
      <dsp:spPr>
        <a:xfrm>
          <a:off x="1256646" y="1905071"/>
          <a:ext cx="3769939" cy="952535"/>
        </a:xfrm>
        <a:prstGeom prst="trapezoid">
          <a:avLst>
            <a:gd name="adj" fmla="val 64576"/>
          </a:avLst>
        </a:prstGeom>
        <a:solidFill>
          <a:srgbClr val="FFFF00"/>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Love/Belonging</a:t>
          </a:r>
        </a:p>
        <a:p>
          <a:pPr lvl="0" algn="ctr" defTabSz="800100">
            <a:lnSpc>
              <a:spcPct val="90000"/>
            </a:lnSpc>
            <a:spcBef>
              <a:spcPct val="0"/>
            </a:spcBef>
            <a:spcAft>
              <a:spcPct val="35000"/>
            </a:spcAft>
          </a:pPr>
          <a:endParaRPr lang="en-GB" sz="1800" i="1" kern="1200" dirty="0">
            <a:solidFill>
              <a:sysClr val="windowText" lastClr="000000">
                <a:hueOff val="0"/>
                <a:satOff val="0"/>
                <a:lumOff val="0"/>
                <a:alphaOff val="0"/>
              </a:sysClr>
            </a:solidFill>
            <a:latin typeface="Calibri"/>
            <a:ea typeface="+mn-ea"/>
            <a:cs typeface="+mn-cs"/>
          </a:endParaRPr>
        </a:p>
      </dsp:txBody>
      <dsp:txXfrm>
        <a:off x="2326459" y="2064473"/>
        <a:ext cx="1630314" cy="793133"/>
      </dsp:txXfrm>
    </dsp:sp>
    <dsp:sp modelId="{9773348B-E057-4517-8036-BCAC6ECFFEBC}">
      <dsp:nvSpPr>
        <dsp:cNvPr id="0" name=""/>
        <dsp:cNvSpPr/>
      </dsp:nvSpPr>
      <dsp:spPr>
        <a:xfrm>
          <a:off x="628323" y="2857607"/>
          <a:ext cx="5026586" cy="952535"/>
        </a:xfrm>
        <a:prstGeom prst="trapezoid">
          <a:avLst>
            <a:gd name="adj" fmla="val 64576"/>
          </a:avLst>
        </a:prstGeom>
        <a:solidFill>
          <a:srgbClr val="F79646">
            <a:lumMod val="7500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Safety</a:t>
          </a:r>
        </a:p>
        <a:p>
          <a:pPr lvl="0" algn="ctr" defTabSz="800100">
            <a:lnSpc>
              <a:spcPct val="90000"/>
            </a:lnSpc>
            <a:spcBef>
              <a:spcPct val="0"/>
            </a:spcBef>
            <a:spcAft>
              <a:spcPct val="35000"/>
            </a:spcAft>
          </a:pPr>
          <a:endParaRPr lang="en-GB" sz="1800" i="1" kern="1200" dirty="0">
            <a:solidFill>
              <a:sysClr val="windowText" lastClr="000000">
                <a:hueOff val="0"/>
                <a:satOff val="0"/>
                <a:lumOff val="0"/>
                <a:alphaOff val="0"/>
              </a:sysClr>
            </a:solidFill>
            <a:latin typeface="Calibri"/>
            <a:ea typeface="+mn-ea"/>
            <a:cs typeface="+mn-cs"/>
          </a:endParaRPr>
        </a:p>
      </dsp:txBody>
      <dsp:txXfrm>
        <a:off x="1918048" y="2977159"/>
        <a:ext cx="2447135" cy="832983"/>
      </dsp:txXfrm>
    </dsp:sp>
    <dsp:sp modelId="{6EA919E6-A16F-48CD-AAE2-15E50F20F0CA}">
      <dsp:nvSpPr>
        <dsp:cNvPr id="0" name=""/>
        <dsp:cNvSpPr/>
      </dsp:nvSpPr>
      <dsp:spPr>
        <a:xfrm>
          <a:off x="0" y="3810143"/>
          <a:ext cx="6283232" cy="952535"/>
        </a:xfrm>
        <a:prstGeom prst="trapezoid">
          <a:avLst>
            <a:gd name="adj" fmla="val 64576"/>
          </a:avLst>
        </a:prstGeom>
        <a:solidFill>
          <a:srgbClr val="FF0000"/>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ysClr val="windowText" lastClr="000000"/>
              </a:solidFill>
              <a:latin typeface="Arial" panose="020B0604020202020204" pitchFamily="34" charset="0"/>
              <a:ea typeface="+mn-ea"/>
              <a:cs typeface="Arial" panose="020B0604020202020204" pitchFamily="34" charset="0"/>
            </a:rPr>
            <a:t>Physiological</a:t>
          </a:r>
        </a:p>
        <a:p>
          <a:pPr lvl="0" algn="ctr" defTabSz="800100">
            <a:lnSpc>
              <a:spcPct val="90000"/>
            </a:lnSpc>
            <a:spcBef>
              <a:spcPct val="0"/>
            </a:spcBef>
            <a:spcAft>
              <a:spcPct val="35000"/>
            </a:spcAft>
          </a:pPr>
          <a:endParaRPr lang="en-GB" sz="1800" i="1" kern="1200" dirty="0">
            <a:solidFill>
              <a:sysClr val="windowText" lastClr="000000"/>
            </a:solidFill>
            <a:latin typeface="Calibri"/>
            <a:ea typeface="+mn-ea"/>
            <a:cs typeface="+mn-cs"/>
          </a:endParaRPr>
        </a:p>
      </dsp:txBody>
      <dsp:txXfrm>
        <a:off x="1509638" y="3905784"/>
        <a:ext cx="3263955" cy="856894"/>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5571D-34FE-4FAE-A12A-547D1BE71C44}" type="datetimeFigureOut">
              <a:rPr lang="en-GB" smtClean="0"/>
              <a:t>09/06/2020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7DC22-F622-44EA-8F1E-4178DF55D77F}" type="slidenum">
              <a:rPr lang="en-GB" smtClean="0"/>
              <a:t>‹#›</a:t>
            </a:fld>
            <a:endParaRPr lang="en-GB"/>
          </a:p>
        </p:txBody>
      </p:sp>
    </p:spTree>
    <p:extLst>
      <p:ext uri="{BB962C8B-B14F-4D97-AF65-F5344CB8AC3E}">
        <p14:creationId xmlns:p14="http://schemas.microsoft.com/office/powerpoint/2010/main" val="269665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nspcc.org.uk/.../children-in-care/infant-mental-health"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courses may be useful for professionals but their primary audience is adopters, and their families.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We have tried to include sufficient information for those self learners looking at this on its own.  However if the material doesn’t seem to ask your adoptions support team for some help in getting to grips with the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By its very nature a short course will never cover all that is known on a subject.  The courses have been developed by experienced social workers and adopters who have pooled their thinking about what might be useful.  There is always more to know, and some authors who will seem useful to you, others less so.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Try out some new thinking but if it’s not helpful ask other people for ideas and other training courses, books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etc</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friends, colleagues, other adopters, helplines, your adoption support service.  By reading around you will come across someone who talks to your experience.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delivering as a course, consider</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using an ICEBREAKER </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how you will deal with INTRODUCTIONS (of yourself and participants) – e.g. Round room, introducing one another, show of hands</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Whether a REGISTER needs completion</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Whether BADGES will be used</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HOUSE-KEEPING/GROUND RULES (e.g. fire drill, fire exit, refreshments, parking, mobile phones, confidentiality, safe-guarding, let everyone speak, everyone is entitled to their opinion, timekeeping, opportunities to ask questions/discuss)</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Arrangements you will have in place if a participant becomes DISTRESSED or needs to leave the training room if they are finding the topic emotive</a:t>
            </a:r>
          </a:p>
          <a:p>
            <a:pPr marL="180657" marR="0" lvl="0" indent="-180657" algn="l" defTabSz="914400" rtl="0" eaLnBrk="1" fontAlgn="auto" latinLnBrk="0" hangingPunct="1">
              <a:lnSpc>
                <a:spcPct val="100000"/>
              </a:lnSpc>
              <a:spcBef>
                <a:spcPts val="0"/>
              </a:spcBef>
              <a:spcAft>
                <a:spcPts val="0"/>
              </a:spcAft>
              <a:buClrTx/>
              <a:buSzTx/>
              <a:buFontTx/>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delivering on a one-to-one basis consider</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GROUND RULES (e.g. confidentiality, safe-guarding, everyone is entitled to their opinion, timekeeping)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Explain course in context of the other 2 hour courses in the National Adoption Service online training suite and wider training/support available in Wales for adoptive families</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a:t>
            </a:fld>
            <a:endParaRPr lang="en-GB"/>
          </a:p>
        </p:txBody>
      </p:sp>
    </p:spTree>
    <p:extLst>
      <p:ext uri="{BB962C8B-B14F-4D97-AF65-F5344CB8AC3E}">
        <p14:creationId xmlns:p14="http://schemas.microsoft.com/office/powerpoint/2010/main" val="1697809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Pat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Beesley</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(BAAF, 2010) states that internal working models will be developed by the age of 3  – but can be altered.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She describes these internal representations of self and relationships as a template which the child will use to anticipate future caregiving relationships.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models do persist over time but can be changed in response to different styles of caregiving and a different environment.  The task for new caregivers of helping a child to construct a new internal working model is difficult and takes time – so don’t lose heart.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is also why it is important that you know the detail of your child’s early history. The earlier they experienced maltreatment or neglect the more likely they developed an insecure template within the connections in their developing brain. They will benefit from you understanding their perspective so you can help them to learn a new way of relating to other people through your secure base.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things are powerful and they affect it all.  Here's an example of how it can impact you even when something nice happens.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Your partner comes home one evening and gives you a bunch of flowers.  If you have a positive internal working model and a secure attachment style you will think “How nice” and you experience it as being a way that you are shown you are thought about and loved; you feel worthy of this affection.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Someone who has an insecure attachment is likely to have an internal working model that makes them suspicious, or doubtful about trusting the other person.  They may ask themselves the question “why did my partner do that?  What are they hiding? Do they want something?”.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We’ll talk about disorganised attachment styles in a moment, but someone with this pattern of making relationships might think “ I don’t trust you” and feel bad about being given the gift or even experience fear.  They will need to manage the situation in a way that helps them be in control …. so they might even throw the flowers back at their partner.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12</a:t>
            </a:fld>
            <a:endParaRPr lang="en-GB"/>
          </a:p>
        </p:txBody>
      </p:sp>
    </p:spTree>
    <p:extLst>
      <p:ext uri="{BB962C8B-B14F-4D97-AF65-F5344CB8AC3E}">
        <p14:creationId xmlns:p14="http://schemas.microsoft.com/office/powerpoint/2010/main" val="4247392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When a baby/ child’s need aren’t met reliably and consistently what are termed as insecure attachments develop.  This will impact how they see themselves, and how they form relationships with others.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are three types of insecure attachments – so called Avoidant, Ambivalent and Disorganised attachments.  These classifications were originally developed by John Bowlby and Mary Ainsworth – two of the founders of attachment theory.  If you google them, you can find lots of material on line.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What's important for us here is how these types of relationship patterns come into play when new people come into children's lives.  They can impact how children interpret your behaviour, whether they able to use adult caregivers to help them feel safe and loved.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is a very useful video clip accessible online which shows this in action – its  called “The Strange Situation by Ainsworth.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https://www.youtube.com/watch?v=PnFKaaOSPmk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demonstrates the different attachment styles and links their significance with the child’s later ability to relate to people and learn trust and security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Children with insecure attachment patterns may believe that they are unlovable.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They find it hard to trust caregivers and to use caregivers to help them feel safe.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They may also see the world as a place where bad things happen and some children find it hard to take joy and pleasure from relationships and the world around them.</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13</a:t>
            </a:fld>
            <a:endParaRPr lang="en-GB"/>
          </a:p>
        </p:txBody>
      </p:sp>
    </p:spTree>
    <p:extLst>
      <p:ext uri="{BB962C8B-B14F-4D97-AF65-F5344CB8AC3E}">
        <p14:creationId xmlns:p14="http://schemas.microsoft.com/office/powerpoint/2010/main" val="1245750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100" b="0" i="0" u="none" strike="noStrike" kern="1200" cap="none" spc="0" normalizeH="0" baseline="0" noProof="0" dirty="0" smtClean="0">
                <a:ln>
                  <a:noFill/>
                </a:ln>
                <a:solidFill>
                  <a:prstClr val="black"/>
                </a:solidFill>
                <a:effectLst/>
                <a:uLnTx/>
                <a:uFillTx/>
                <a:latin typeface="+mn-lt"/>
                <a:ea typeface="+mn-ea"/>
                <a:cs typeface="+mn-cs"/>
              </a:rPr>
              <a:t>There are 3 patterns of insecure attachment,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mn-lt"/>
                <a:ea typeface="+mn-ea"/>
                <a:cs typeface="+mn-cs"/>
              </a:rPr>
              <a:t>Avoidant attachments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mn-lt"/>
                <a:ea typeface="+mn-ea"/>
                <a:cs typeface="+mn-cs"/>
              </a:rPr>
              <a:t>Ambivalent attachments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mn-lt"/>
                <a:ea typeface="+mn-ea"/>
                <a:cs typeface="+mn-cs"/>
              </a:rPr>
              <a:t>Disorganised  attachments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each has an impact on how your child might respond to your parenting.  Remember , their internal working model means that they are likely to see you parenting through the lens of their previous experiences i.e. if they were rejected, they will anticipate that you will also reject at some point – even though you know you won’t.  This is the tough bit, its painful if your child can’t experience parenting in a way that makes them feel safe, and loveable.  It’s why we tend to talk about re-parenting.  You are parenting a  child who has already learnt what to expect. It means your child has to unlearn, and then relearn what it is to be parented – this can take a long time for some children.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 also means that what your child needs from you, and others, may be different from other children in your family or friendship group. There’s a great video made by an adoption support organisation called The Open Nest called Brighter Thinking that might help you to understand some of these differences and to explain them to your friends.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https://vimeo.com/121014535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are some useful resources from Beacon House which are available on their website</a:t>
            </a:r>
            <a:endParaRPr kumimoji="0" lang="en-GB" sz="1200" b="1" i="0" u="none" strike="noStrike" kern="1200" cap="none" spc="0" normalizeH="0" baseline="0" noProof="0" dirty="0" smtClean="0">
              <a:ln>
                <a:noFill/>
              </a:ln>
              <a:solidFill>
                <a:srgbClr val="FF0000"/>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14</a:t>
            </a:fld>
            <a:endParaRPr lang="en-GB"/>
          </a:p>
        </p:txBody>
      </p:sp>
    </p:spTree>
    <p:extLst>
      <p:ext uri="{BB962C8B-B14F-4D97-AF65-F5344CB8AC3E}">
        <p14:creationId xmlns:p14="http://schemas.microsoft.com/office/powerpoint/2010/main" val="1981688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child’s internal working models mean that they will anticipate that any subsequent caregivers will behave towards them in the same way, and this despite the parenting that is actually be given.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They will respond to what they anticipate, not what is actually happening.  That’s why mind mindedness is important – you have to put yourself in their shoes and try to understand what is going on from their perspective.  Like the bunch of flowers – it can be kindly meant, but you might experience it as a threat depending on your previous experiences.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Its also important to remember that when parenting style changes e.g. when children are fostered or adopted, they may be more safe, but feel less safe because they can no longer predict what the caregiver is going to do next,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However maladaptive their behaviours were to the previous poor parenting, ambivalent and avoidant children did know what to expect and how to get their needs met within that framework of relationships.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Some examples of behaviours include: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 child who steps on a sharp object but emits no pain and does not seek comfort. It is possible they have blocked their sense of pain as they were left too long feeling stressed as a baby.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 child who is taken on holiday to a theme park with rides and shows no reaction until the end when they have an outburst of rage, tears etc…it is possible they have been in a state of anxiety all the time and have to let it out once they have returned to the familiar. They have not been able to communicate this anxiety earlier.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Often the avoidant child is good in school where they can concentrate their mind on tasks that require ordering, sorting, maths, science etc. as these do not require the involvement of feelings. They will be less able to express themselves when asked to be creative or write expressively.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As they develop avoidant infants and children may show the following characteristics: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Anxious, dependent but shut down on feelings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Deactivate attachment behaviour but anger can burst through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Do not understand emotions, especially mixed emotions in self and others.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Poor perspective taking, empathy.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Cannot reflect/ manage / regulate emotions and behaviour.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Rational but rigid thinkers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Can be socially awkward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Can be bullies when anger at rejection and a lack of empathy for others people combine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Low self-esteem/ confidence but can be boastful and grandiose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Low self efficacy but can be controlling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Risk of antisocial behaviour/ conduct problems.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May have sensory processing issues as they can shut down, or confuse sensations.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Sometimes this type of behaviour means that these children's needs can get misunderstood.  As they may not express their needs, they are seen as coping, or doing well, when in fact they are shutting down in a stressful situation.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are a number of authors that we find useful when thinking about the links between attachment styles and behaviour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Kim Golding gives some interesting real examples in her book Nurturing Attachments.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Gill Schofield and Mary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Beek</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talk about the link to behaviour for all ages of children in The Attachment Handbook for Adoption and Fostering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CoramBAAF</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2016).  This is also reflected in the Secure Base model.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Vera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Falberg</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wrote a book The Child’s Journey through placement which many still find useful (1994 BAAF)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Sarah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Naish</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is an adopter herself and many people find her materials useful. For example her book ‘The A-Z of Therapeutic Parenting’</a:t>
            </a: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Louise Bomber looks at the implications in school.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Beacon House have developed great on-line materials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15</a:t>
            </a:fld>
            <a:endParaRPr lang="en-GB"/>
          </a:p>
        </p:txBody>
      </p:sp>
    </p:spTree>
    <p:extLst>
      <p:ext uri="{BB962C8B-B14F-4D97-AF65-F5344CB8AC3E}">
        <p14:creationId xmlns:p14="http://schemas.microsoft.com/office/powerpoint/2010/main" val="962067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Children who are anxious/ambivalent can be describes as ‘wearing their heart on their sleeve’.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Whereas the avoidant child can concentrate on school tasks, this child will be more focussed on how they are feeling. They may not be able to concentrate on learning because they are overcome with these feelings.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Another example may be a child who is very clingy but never seems to be comforted. This can be very difficult for the carer as they will not feel effective in their effort to comfort the child. As an adoptive parent this can be particularly challenging as you may feel the lack of connection with your child. It is important to believe that this will change over time but that it does need time and repetition. The child needs to change their internal working model, and learn that you will be there for them.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Some children develop some repetitive patterns of behaving which serve to get them attention e.g. a child turning the light switch on and off repeatedly before going to bed, a child who flushed the toilet five times each time, a child who had to return to the doorstep at least six times before eventually walking to school.  It is possible these little behaviour patterns are what the child needs to process information. The time and pattern of these behaviours may be a symptom of them needing to deal with their anxiety which they cannot communicate in any other way.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Schofield and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Beek</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(2018) outline that ambivalent babies and children  may show the following characteristics: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Anxious and dependant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Shows of emotions/ attachment behaviour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Do not trust reason – rely on emotions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Cannot reflect on/ manage/ regulate emotions and behaviour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Seek relationships but are socially at risk because they are demanding/ needy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Can be victims of bullies – when neediness, anger at rejection and a lack of empathy for others combine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Show low self-esteem/ confidence but seem bright and lively at the same time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Show low self efficacy – can be coercive during pre-school/ middle school years, using extremes of feelings to control.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Are at risk of internalising problems, depression.</a:t>
            </a:r>
          </a:p>
        </p:txBody>
      </p:sp>
      <p:sp>
        <p:nvSpPr>
          <p:cNvPr id="4" name="Slide Number Placeholder 3"/>
          <p:cNvSpPr>
            <a:spLocks noGrp="1"/>
          </p:cNvSpPr>
          <p:nvPr>
            <p:ph type="sldNum" sz="quarter" idx="10"/>
          </p:nvPr>
        </p:nvSpPr>
        <p:spPr/>
        <p:txBody>
          <a:bodyPr/>
          <a:lstStyle/>
          <a:p>
            <a:fld id="{EB37DC22-F622-44EA-8F1E-4178DF55D77F}" type="slidenum">
              <a:rPr lang="en-GB" smtClean="0"/>
              <a:t>16</a:t>
            </a:fld>
            <a:endParaRPr lang="en-GB"/>
          </a:p>
        </p:txBody>
      </p:sp>
    </p:spTree>
    <p:extLst>
      <p:ext uri="{BB962C8B-B14F-4D97-AF65-F5344CB8AC3E}">
        <p14:creationId xmlns:p14="http://schemas.microsoft.com/office/powerpoint/2010/main" val="3907883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kern="1200" cap="none" spc="0" normalizeH="0" baseline="0" noProof="0" dirty="0" smtClean="0">
                <a:ln>
                  <a:noFill/>
                </a:ln>
                <a:solidFill>
                  <a:prstClr val="black"/>
                </a:solidFill>
                <a:effectLst/>
                <a:uLnTx/>
                <a:uFillTx/>
                <a:latin typeface="+mn-lt"/>
                <a:ea typeface="+mn-ea"/>
                <a:cs typeface="+mn-cs"/>
              </a:rPr>
              <a:t>So what's going 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alt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kern="1200" cap="none" spc="0" normalizeH="0" baseline="0" noProof="0" dirty="0" smtClean="0">
                <a:ln>
                  <a:noFill/>
                </a:ln>
                <a:solidFill>
                  <a:prstClr val="black"/>
                </a:solidFill>
                <a:effectLst/>
                <a:uLnTx/>
                <a:uFillTx/>
                <a:latin typeface="+mn-lt"/>
                <a:ea typeface="+mn-ea"/>
                <a:cs typeface="+mn-cs"/>
              </a:rPr>
              <a:t>Attachment behaviours drive children towards their caregivers to get their needs met. In secure, insecure ambivalent and avoidant attachment relationships children get close to their care givers and so they feel safe.  Even if the caregiving is inconsistent i.e. avoidant children gain proximity by tamping down their needs, being ‘good’ and making few demands of their care givers.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kern="1200" cap="none" spc="0" normalizeH="0" baseline="0" noProof="0" dirty="0" smtClean="0">
                <a:ln>
                  <a:noFill/>
                </a:ln>
                <a:solidFill>
                  <a:prstClr val="black"/>
                </a:solidFill>
                <a:effectLst/>
                <a:uLnTx/>
                <a:uFillTx/>
                <a:latin typeface="+mn-lt"/>
                <a:ea typeface="+mn-ea"/>
                <a:cs typeface="+mn-cs"/>
              </a:rPr>
              <a:t>In ambivalent relationships children gain proximity by escalating their needs – clamouring for attention but not being soothed when they receive 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alt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kern="1200" cap="none" spc="0" normalizeH="0" baseline="0" noProof="0" dirty="0" smtClean="0">
                <a:ln>
                  <a:noFill/>
                </a:ln>
                <a:solidFill>
                  <a:prstClr val="black"/>
                </a:solidFill>
                <a:effectLst/>
                <a:uLnTx/>
                <a:uFillTx/>
                <a:latin typeface="+mn-lt"/>
                <a:ea typeface="+mn-ea"/>
                <a:cs typeface="+mn-cs"/>
              </a:rPr>
              <a:t>These children had adapted their behaviour, so called maladaptive coping mechanisms, in order to be close to their caregivers.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alt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kern="1200" cap="none" spc="0" normalizeH="0" baseline="0" noProof="0" dirty="0" smtClean="0">
                <a:ln>
                  <a:noFill/>
                </a:ln>
                <a:solidFill>
                  <a:prstClr val="black"/>
                </a:solidFill>
                <a:effectLst/>
                <a:uLnTx/>
                <a:uFillTx/>
                <a:latin typeface="+mn-lt"/>
                <a:ea typeface="+mn-ea"/>
                <a:cs typeface="+mn-cs"/>
              </a:rPr>
              <a:t>If children approach caregivers who are frightening, or frightened, they cannot resolve the issue of feeling safe by gaining proximity.  They feel unsafe, hence they have no organised strategy for feeling safe.  They experience a push towards their caregiver (attachment behaviour) and a simultaneous pull away (fear).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alt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kern="1200" cap="none" spc="0" normalizeH="0" baseline="0" noProof="0" dirty="0" smtClean="0">
                <a:ln>
                  <a:noFill/>
                </a:ln>
                <a:solidFill>
                  <a:prstClr val="black"/>
                </a:solidFill>
                <a:effectLst/>
                <a:uLnTx/>
                <a:uFillTx/>
                <a:latin typeface="+mn-lt"/>
                <a:ea typeface="+mn-ea"/>
                <a:cs typeface="+mn-cs"/>
              </a:rPr>
              <a:t>Children with disorganised attachments cannot concentrate, have poor peer relationships, tend to be aggressive. At home they may be very controlling or they may parent their parents – role reversal.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Disorganised children have an internal working models that tell them they are unlovable, bad, unloved and helpless.  Their internal working models lead them to perceive others as hostile and/or helpless, and it tells them that relationships are unpredictable and frightening.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As they develop disorganised babies and children are likely to show a combination of some of the following characteristics: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Unable to identify their own emotions, or those of others.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Poor emotional scaffolding i.e. they find it hard to learn by building on previous experiences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Verbal deficits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Poor affect regulation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Low self-esteem? Self-confidence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Dissociation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Poor relationships with peers – withdrawal/ aggression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Hypervigilance in the presence of distress, aggression and violence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Fear and aggression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Punitive and controlling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Conduct disorders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Low novelty seeking threshold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Rigid ad/or incoherent thinkers when stressed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Reading problems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Withdrawal and avoidance, especially neglected children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Poor sense of humour, low positive affect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Unempathetic</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Risk of anti-social behaviour/ conduct problems,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Disorganised attachment is far more common among maltreated children, but not all disorganised children have been maltreated.  However, disorganisation and maltreatment together present a high risk to child’s healthy psychosocial development.  Children with this attachment style are over represented in the population of children who become looked after.  Their needs can be really complex and many people looking after children with this level of need benefit from having additional support at some point in their development.  It can help you to keep doing a good job by ensuring that you stay stable and grounded whilst caring for them – it’s a way to stay strong!  Look at the Looking After Yourself module.  Lots of people think that asking for support means you aren’t doing a good job – you will be – its can just be really tough at times!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Discussion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Knowing that your child has experienced abuse in the past can be really tough.  What are your strategies to look after yourself?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Scott King from the Section 30 Training agency describes this well. </a:t>
            </a: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Some examples of behaviours: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 child who is aggressive in the playground with other children, a child who is hurtful to animals. It is possible the child has witnessed an adult being aggressive as a role model for how they get their needs met so they have learnt this way to behave as a strategy too.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is also the example of a child who is unable to act independently but needs encouragement to do every little thing like dressing themselves. This is a child who has learnt that it is best to ‘freeze’ to avoid the possibility of being put in a fearful state again by the adult. More later about the impact of fight, flight , freeze.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 lot of children will demonstrate the need to be in control of their environment so they may be the ones who will always lead the play with other children, they will dominate and sometimes bully in order to keep control of the situation.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They may be the watchful one in the classroom, distracted by whoever comes in the room as they need to check out who they are. They may be the over friendly child who approaches everyone who comes into the home and seeks information about them straightaway. In this way they are keeping themselves safe.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17</a:t>
            </a:fld>
            <a:endParaRPr lang="en-GB"/>
          </a:p>
        </p:txBody>
      </p:sp>
    </p:spTree>
    <p:extLst>
      <p:ext uri="{BB962C8B-B14F-4D97-AF65-F5344CB8AC3E}">
        <p14:creationId xmlns:p14="http://schemas.microsoft.com/office/powerpoint/2010/main" val="2802441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Reference: Schofield and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Beek</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is also a new term called Earned secure attachment. This is evident in those adults who despite early adverse experiences have become aware of their early attachment patterns and have learned to relate closely with an adoptive or foster family.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Adopters (and foster carers) whose parenting is informed by a knowledge of attachment based approaches  say that once they start to relax and accept the child's needs, they focus on their parenting approach and not the need to change the child.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18</a:t>
            </a:fld>
            <a:endParaRPr lang="en-GB"/>
          </a:p>
        </p:txBody>
      </p:sp>
    </p:spTree>
    <p:extLst>
      <p:ext uri="{BB962C8B-B14F-4D97-AF65-F5344CB8AC3E}">
        <p14:creationId xmlns:p14="http://schemas.microsoft.com/office/powerpoint/2010/main" val="24525415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dirty="0" smtClean="0">
                <a:ln>
                  <a:noFill/>
                </a:ln>
                <a:solidFill>
                  <a:prstClr val="black"/>
                </a:solidFill>
                <a:effectLst/>
                <a:uLnTx/>
                <a:uFillTx/>
                <a:latin typeface="+mn-lt"/>
                <a:ea typeface="+mn-ea"/>
                <a:cs typeface="+mn-cs"/>
              </a:rPr>
              <a:t>Each interaction conveys something to the child, there is an incremental effect.</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19</a:t>
            </a:fld>
            <a:endParaRPr lang="en-GB"/>
          </a:p>
        </p:txBody>
      </p:sp>
    </p:spTree>
    <p:extLst>
      <p:ext uri="{BB962C8B-B14F-4D97-AF65-F5344CB8AC3E}">
        <p14:creationId xmlns:p14="http://schemas.microsoft.com/office/powerpoint/2010/main" val="28238696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There's more about this in the health and development course.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See Ed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Tronick</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video on Still Face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https://www.youtube.com/watch?v=apzXGEbZht0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are therefore clear implications for children who did not learn to regulate their physiological stress reaction.  Long term with elevated levels of adrenalin and cortisol – so called developmental trauma.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Nadine Burke-Harris describes the impact of what she calls toxic stress on the developing child.  Her book links the research on Adverse Childhood Experiences (ACEs) with her own medical practice and research on stress.  In this she highlights the potential long term effects on the physical and emotional health from stress.  Nadine Burke-Harris: The Deepest Well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She recommends:-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Sleep</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Nutrition</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Exercise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Positive relationships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Meditation/ mindfulness</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Therapy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Kate Cairns also write usefully about this area.  She is a researcher and consultant, but, with her family offered permanent care for 13 children and is very aware of the caregivers lived experience of parenting traumatised children.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Reference</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Kate Cairns: Attachment Trauma and Resilience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​Similarly Sarah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Naish</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provides a well informed and practical approach to reparative parenting. ​Sarah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Naish</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The A-Z of Therapeutic Parenting</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22</a:t>
            </a:fld>
            <a:endParaRPr lang="en-GB"/>
          </a:p>
        </p:txBody>
      </p:sp>
    </p:spTree>
    <p:extLst>
      <p:ext uri="{BB962C8B-B14F-4D97-AF65-F5344CB8AC3E}">
        <p14:creationId xmlns:p14="http://schemas.microsoft.com/office/powerpoint/2010/main" val="15153795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 back to the question of what does this mean for your family?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Thinking in this way means that we can start to respond appropriately to the need (i.e. the child's early unmet needs) that are driving the behaviour in the here and now.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 can focus on thinking about the child's internal working models – how is this informing their beliefs about themselves and others?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Once we start to think about a child's physical, emotional, cognitive and social development, we can respond to children in a holistic way.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 can also help you to think about how  your child manages  stress.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Lots of people are looking to offer support and information through books, web pages, blogs and YouTube.  It’s important that you find someone whose approach suits you.  You might do that by following up some of the references in this course, or talking to other adopters or your adoption social worker.  Just don’t be afraid to ask for help.  </a:t>
            </a:r>
            <a:r>
              <a:rPr kumimoji="0" lang="en-GB" sz="1200" b="0" i="0" u="none" strike="noStrike" kern="1200" cap="none" spc="0" normalizeH="0" baseline="0" noProof="0" smtClean="0">
                <a:ln>
                  <a:noFill/>
                </a:ln>
                <a:solidFill>
                  <a:prstClr val="black"/>
                </a:solidFill>
                <a:effectLst/>
                <a:uLnTx/>
                <a:uFillTx/>
                <a:latin typeface="+mn-lt"/>
                <a:ea typeface="+mn-ea"/>
                <a:cs typeface="+mn-cs"/>
              </a:rPr>
              <a:t>The adopters involved in preparing this course really wanted people to understand that things can be tough .Keep their advice in mind.</a:t>
            </a:r>
          </a:p>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23</a:t>
            </a:fld>
            <a:endParaRPr lang="en-GB"/>
          </a:p>
        </p:txBody>
      </p:sp>
    </p:spTree>
    <p:extLst>
      <p:ext uri="{BB962C8B-B14F-4D97-AF65-F5344CB8AC3E}">
        <p14:creationId xmlns:p14="http://schemas.microsoft.com/office/powerpoint/2010/main" val="3057285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smtClean="0">
                <a:ln>
                  <a:noFill/>
                </a:ln>
                <a:solidFill>
                  <a:prstClr val="black"/>
                </a:solidFill>
                <a:effectLst/>
                <a:uLnTx/>
                <a:uFillTx/>
                <a:latin typeface="+mn-lt"/>
                <a:ea typeface="+mn-ea"/>
                <a:cs typeface="+mn-cs"/>
              </a:rPr>
              <a:t>Why look at this course?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smtClean="0">
                <a:ln>
                  <a:noFill/>
                </a:ln>
                <a:solidFill>
                  <a:prstClr val="black"/>
                </a:solidFill>
                <a:effectLst/>
                <a:uLnTx/>
                <a:uFillTx/>
                <a:latin typeface="+mn-lt"/>
                <a:ea typeface="+mn-ea"/>
                <a:cs typeface="+mn-cs"/>
              </a:rPr>
              <a:t>You will have touched on Attachment theory during your Preparation course and your assessment. It is useful to revisit this now you are actually parenting your child.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Attachment theory is a huge subject and when you are busy being an adoptive parent it can be hard to understand why this is relevant and why would you choose to make time to look at this. In a nutshell it’s because attachment theory can be a really useful tool in helping to understand why children behave as they do and why adopted children may respond differently to other children.  It also helps us to think about how our parenting can impact upon their emotional wellbeing both now and in the future.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Attachment Theory helps us to understand what needs to happen for the healthy development for infants.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Attachment theory informs many of the approaches to behaviour and building relationships at the current time.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Whether this is thinking about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How children experience the transition from foster to adoptive families,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Helping children have positive contact experiences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Why it can be exhausting being an adoptive parent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And sometimes why its hard to love your child, or to get them to feel loved by you.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is a short course and so its only the tip of the iceberg! It doesn’t go into the details of how we can parent differently, other courses look at that area. This is just the start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Understanding the theoretical base that sits behind the more practical advice and information that's out there can mean that you are better able to reflect on why some things work for you and your child, and other things don’t.  The hope is that by doing so you can adapt your thinking and try out new ideas.  It can also help when you need to talk to other professionals, especially when you want them to do something for you’re and your child.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you have  a question that isn’t answered here just remember that you can pick up the phone and ask – other adopters, your adoption support service or voluntary sector help lines such Adoption UK and AFA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Cymru</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There's lots of information about attachments and, behaviour and relationships on line and we’ll signpost some of the things we've found useful too.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module is more useful if paired with the Health and Development course within this suite.</a:t>
            </a:r>
          </a:p>
        </p:txBody>
      </p:sp>
      <p:sp>
        <p:nvSpPr>
          <p:cNvPr id="4" name="Slide Number Placeholder 3"/>
          <p:cNvSpPr>
            <a:spLocks noGrp="1"/>
          </p:cNvSpPr>
          <p:nvPr>
            <p:ph type="sldNum" sz="quarter" idx="10"/>
          </p:nvPr>
        </p:nvSpPr>
        <p:spPr/>
        <p:txBody>
          <a:bodyPr/>
          <a:lstStyle/>
          <a:p>
            <a:fld id="{EB37DC22-F622-44EA-8F1E-4178DF55D77F}" type="slidenum">
              <a:rPr lang="en-GB" smtClean="0"/>
              <a:t>4</a:t>
            </a:fld>
            <a:endParaRPr lang="en-GB"/>
          </a:p>
        </p:txBody>
      </p:sp>
    </p:spTree>
    <p:extLst>
      <p:ext uri="{BB962C8B-B14F-4D97-AF65-F5344CB8AC3E}">
        <p14:creationId xmlns:p14="http://schemas.microsoft.com/office/powerpoint/2010/main" val="888046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 why is it tough? Why might adopters find it difficult to parent their adopted child?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Consider your own situation as an adoptive parent. What are the challenges you face? How does your child behave that may cause you some concern? Are you fully aware of their early experiences and are you confident you are parenting in an appropriate way?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are many factors involved in behaviour. Children will behave in a certain way because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Genetic make-up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Personality traits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Pre-natal experience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Developmental issues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Any medical factors e.g. ADHD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Situational factors e.g. part of a large sibling group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Environmental factors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Community influences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Early experiences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Separation and loss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When you consider these along with triggers that may be affecting the child in that moment, or they are feeling ill or worried with something on their mind…as parents we need to be experts at deciphering what is going on!!!!!</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5</a:t>
            </a:fld>
            <a:endParaRPr lang="en-GB"/>
          </a:p>
        </p:txBody>
      </p:sp>
    </p:spTree>
    <p:extLst>
      <p:ext uri="{BB962C8B-B14F-4D97-AF65-F5344CB8AC3E}">
        <p14:creationId xmlns:p14="http://schemas.microsoft.com/office/powerpoint/2010/main" val="1136283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Using an understanding of attachment theory to develop a framework for understanding a child's behaviours in the here and now can help us to develop ideas about the ways in which we can respond.  Most children who are adopted have not had their needs met in this way in their early days weeks or months and these unmet needs can drive their behaviour in the here and now.  Parenting responses that are targeted at meeting those unmet needs about safety and closeness are generally more successful in the longer term that those responses which take the behaviour at face value.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1"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1" u="none" strike="noStrike" kern="1200" cap="none" spc="0" normalizeH="0" baseline="0" noProof="0" dirty="0" smtClean="0">
                <a:ln>
                  <a:noFill/>
                </a:ln>
                <a:solidFill>
                  <a:prstClr val="black"/>
                </a:solidFill>
                <a:effectLst/>
                <a:uLnTx/>
                <a:uFillTx/>
                <a:latin typeface="+mn-lt"/>
                <a:ea typeface="+mn-ea"/>
                <a:cs typeface="+mn-cs"/>
              </a:rPr>
              <a:t>Exercise: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1" u="none" strike="noStrike" kern="1200" cap="none" spc="0" normalizeH="0" baseline="0" noProof="0" dirty="0" smtClean="0">
                <a:ln>
                  <a:noFill/>
                </a:ln>
                <a:solidFill>
                  <a:prstClr val="black"/>
                </a:solidFill>
                <a:effectLst/>
                <a:uLnTx/>
                <a:uFillTx/>
                <a:latin typeface="+mn-lt"/>
                <a:ea typeface="+mn-ea"/>
                <a:cs typeface="+mn-cs"/>
              </a:rPr>
              <a:t>What are a child’s fundamental basic needs?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is a useful exercise that helps to consider what a child needs and what they may then have missed. It creates a visual image that can be effective.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Thinking about your own child and their early experiences write down on pieces of paper or post- its what their basic needs are… These will include food, comfort , shelter, holding, fun, smiling faces…. Try to consider all the detail. Think about this in the context of your child’s age – what would a child of that age need?  Make a wall of the relevant bricks.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Now think about your child – what did they lack?  Remove things they didn’t have – is the wall still stable? Probably not.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It’s a helpful way for some people to get a visual idea of what the gaps in these basic requirements for healthy development mean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ie</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no matter how well you build a subsequent wall – if the foundations are unstable there can be issues that arise later on.</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6</a:t>
            </a:fld>
            <a:endParaRPr lang="en-GB"/>
          </a:p>
        </p:txBody>
      </p:sp>
    </p:spTree>
    <p:extLst>
      <p:ext uri="{BB962C8B-B14F-4D97-AF65-F5344CB8AC3E}">
        <p14:creationId xmlns:p14="http://schemas.microsoft.com/office/powerpoint/2010/main" val="259534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Attachment theory give us an explanation of how a child’s early needs are met through the interaction with the primary person caring for them.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Maslow’s theory about the hierarchy of needs is useful to consider in that if a child has their basic physical needs met, they then need to be kept safe before they can develop the capacity to form loving relationships and feel they belong. This in turn will help them to develop self –esteem so they can go on to achieve self-actualisation, forming their own dreams and ambitions and reaching their potential. Keeping this order in mind is useful when considering how a child’s early experiences have met their needs or not which relates to the building of the wall.</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7</a:t>
            </a:fld>
            <a:endParaRPr lang="en-GB"/>
          </a:p>
        </p:txBody>
      </p:sp>
    </p:spTree>
    <p:extLst>
      <p:ext uri="{BB962C8B-B14F-4D97-AF65-F5344CB8AC3E}">
        <p14:creationId xmlns:p14="http://schemas.microsoft.com/office/powerpoint/2010/main" val="3626745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Attachment Theory describes interactions between infants and children and the adults who look after them.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 tells us that the quality of the early years experience of caregiving relationships and their experience of separation and loss of caregivers </a:t>
            </a:r>
            <a:r>
              <a:rPr kumimoji="0" lang="en-GB" sz="3000" b="0" i="0" u="none" strike="noStrike" kern="1200" cap="none" spc="0" normalizeH="0" baseline="0" noProof="0" dirty="0" smtClean="0">
                <a:ln>
                  <a:noFill/>
                </a:ln>
                <a:solidFill>
                  <a:prstClr val="black"/>
                </a:solidFill>
                <a:effectLst/>
                <a:uLnTx/>
                <a:uFillTx/>
                <a:latin typeface="+mn-lt"/>
                <a:ea typeface="+mn-ea"/>
                <a:cs typeface="+mn-cs"/>
              </a:rPr>
              <a:t>are both significant in influencing how children see themselves and how they understand and anticipate what might happen when making relationships with others.  Through the process of having their needs met children develop trust, communication, security and a sense of self at a  very fundamental level.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is lots and lots of information out there that will give you the basics of attachment theory.  The NSPCC Brain Building video is a useful basic explanation about how brain development is impacted by early caregiving.  Its is accessible through their website.  Its based on work undertaken by Harvard Child Development Centre and for those who are looking for a more information.  You will find many people on YouTube explaining the fundamentals of attachment theory  and how these interaction build emotional health, and also contribute to brain development.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It’s a dynamic process, that also has an affect on the caregiver.  When people are talking about what gets called reciprocity they mean the dance of the interaction between the adult and the infant/ child.  So for the child they learn that their needs will be met, and they are helped to master managing their emotions by doing this alongside the caregiver.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For the caregiver its that warmth, its feeling that satisfaction and reward of having comforted and provided for and the baby.  Things like being greeted by their smile, the flip in your stomach when you see this.  It can build your confidence. Physiologically it’s a triggering of your serotonin – it makes you feel good, so you want to do it again!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8</a:t>
            </a:fld>
            <a:endParaRPr lang="en-GB"/>
          </a:p>
        </p:txBody>
      </p:sp>
    </p:spTree>
    <p:extLst>
      <p:ext uri="{BB962C8B-B14F-4D97-AF65-F5344CB8AC3E}">
        <p14:creationId xmlns:p14="http://schemas.microsoft.com/office/powerpoint/2010/main" val="1523451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are some good online resources that explain this.  Some of our favourites are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Harvard University Child Development Centre – they do a series of videos, and other literature about brain development, and what they call Serve and Return Interactions.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NSPCC   Brain Builders video is good and can be found online., it provides a really clear explanation of how brains are built through early years experiences and social interactions.    It talks about the need to help children's healthy development and this is what is hoped will be the outcome of your adoption. It also talks about toxic stress – something we will return to later 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sng" strike="noStrike" kern="1200" cap="none" spc="0" normalizeH="0" baseline="0" noProof="0" dirty="0" smtClean="0">
                <a:ln>
                  <a:noFill/>
                </a:ln>
                <a:solidFill>
                  <a:prstClr val="black"/>
                </a:solidFill>
                <a:effectLst/>
                <a:uLnTx/>
                <a:uFillTx/>
                <a:latin typeface="+mn-lt"/>
                <a:ea typeface="+mn-ea"/>
                <a:cs typeface="+mn-cs"/>
                <a:hlinkClick r:id="rId3"/>
              </a:rPr>
              <a:t>www.nspcc.org.uk/.../children-in-care/infant-mental-health</a:t>
            </a:r>
            <a:endParaRPr kumimoji="0" lang="en-GB" sz="1200" b="1" i="0" u="sng"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is also explained in the Health and Child Development module.</a:t>
            </a:r>
          </a:p>
        </p:txBody>
      </p:sp>
      <p:sp>
        <p:nvSpPr>
          <p:cNvPr id="4" name="Slide Number Placeholder 3"/>
          <p:cNvSpPr>
            <a:spLocks noGrp="1"/>
          </p:cNvSpPr>
          <p:nvPr>
            <p:ph type="sldNum" sz="quarter" idx="10"/>
          </p:nvPr>
        </p:nvSpPr>
        <p:spPr/>
        <p:txBody>
          <a:bodyPr/>
          <a:lstStyle/>
          <a:p>
            <a:fld id="{EB37DC22-F622-44EA-8F1E-4178DF55D77F}" type="slidenum">
              <a:rPr lang="en-GB" smtClean="0"/>
              <a:t>9</a:t>
            </a:fld>
            <a:endParaRPr lang="en-GB"/>
          </a:p>
        </p:txBody>
      </p:sp>
    </p:spTree>
    <p:extLst>
      <p:ext uri="{BB962C8B-B14F-4D97-AF65-F5344CB8AC3E}">
        <p14:creationId xmlns:p14="http://schemas.microsoft.com/office/powerpoint/2010/main" val="4159098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secure attachments people talk about the “dance of attachment” – when caregiver and child are focused on each other, responding appropriately to each other’s cues (behaviours) and moods.   This is referred to as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attunement</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and through this process the child learns to regulate their own behaviour and feelings.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Characteristics of sensitive caregivers: empathetic, accepting, sensitive and available – this links directly to the domains of the Secure Base Model developed by Gill Schofield and Mary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Beek</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the University of East Anglia (why not take a look at the module on this).  You can access their www.uea.ac.uk/providingasecurebase/the-secure-base-model</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10</a:t>
            </a:fld>
            <a:endParaRPr lang="en-GB"/>
          </a:p>
        </p:txBody>
      </p:sp>
    </p:spTree>
    <p:extLst>
      <p:ext uri="{BB962C8B-B14F-4D97-AF65-F5344CB8AC3E}">
        <p14:creationId xmlns:p14="http://schemas.microsoft.com/office/powerpoint/2010/main" val="2417520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Making a Good Assessment, Pat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Beesley</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(BAAF 2010) has really good examples for how attachments develop over time and has some good material about behaviours you can look for that might help you unpick your child's early years experiences.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Attachment Handbook for Foster Care and Adoption, Schofield and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Beek</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CoramBAAF</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2018 describes outcomes from secure attachments: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Secure children as they develop:</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Trust in attachment figures as secure base for exploration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Display a full range of negative and positive emotions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Understand mixed emotions in self and others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Can manage/ regulate emotions and behaviour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Are mind-minded/ reflective/ empathic/ emotionally intelligent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Can think flexibly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Are not too impulsive – can pause for thought before acting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Are sociable/ socially competent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Are co-operative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Have raised self-esteem/ confidence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Have raised self efficacy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Display pro-social behaviour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Are hopeful/ optimistic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Show capacity to rebound/ resilience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Internal working model is a term used for our Core Self Belief. This is how we see ourselves in relation to others. If a baby receives a response that is immediate and loving they will feel valued and worthy of being loved.  This will drive their behaviour in the future – their core belief is that they are loved and others are reliable.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baby who does not receive this response will feel the opposite and this will also drive their behaviour i.e. they will assume that others will let them down or not be supportive; that they are not worthy of being loved.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Babies and children who have secure attachments feel safe when their caregivers are around and they are able to explore –through play, education etc.   They are upset when their caregivers leave, but are easily comforted by them on their return.  There's is a really useful YouTube clip that shows this process very clearly.  Google “Ed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Tronick</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Still Face Experiment” to find it.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https://www.youtube.com/watch?v=apzXGEbZht0</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the first part of this clip you really see the ‘dance’ between the mother and the baby – this is what we call an attuned relationship.  They have a set of ‘games’ that they are used to playing together – each takes a turn and the games generate pleasure.  When the mother stops responding the change in the baby is dramatic – she becomes very distressed.  Lots of people feel quite uncomfortable watching it – did you?</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we notice then is that the baby is quickly comforted when the mother starts to interact in the usual way, and the two of them are off again exploring the babies world.   It can make you think about what its like for babies who don’t get their needs met, or for whom this happens inconsistently.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11</a:t>
            </a:fld>
            <a:endParaRPr lang="en-GB"/>
          </a:p>
        </p:txBody>
      </p:sp>
    </p:spTree>
    <p:extLst>
      <p:ext uri="{BB962C8B-B14F-4D97-AF65-F5344CB8AC3E}">
        <p14:creationId xmlns:p14="http://schemas.microsoft.com/office/powerpoint/2010/main" val="731693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AF3BAD-B324-4F92-AB2A-D1C91D858C98}"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51280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5F68A9-223E-42D3-9A34-1399C22DB5F7}"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875392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BA3A5A-1500-42FB-8B8B-29404D7F76A5}"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1186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2869B4-C881-4501-9FA4-5BAB34B4F170}"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41177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60EDFEF-D12F-4397-B8DE-0EF8A1400350}"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0425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7C450A9-5FB2-4CAC-88A9-D8A7778E1B6E}"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18159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9BDEF8-8BB1-4208-87AA-213224F34F7A}" type="datetime1">
              <a:rPr lang="en-GB" smtClean="0"/>
              <a:t>09/06/2020</a:t>
            </a:fld>
            <a:endParaRPr lang="en-GB"/>
          </a:p>
        </p:txBody>
      </p:sp>
      <p:sp>
        <p:nvSpPr>
          <p:cNvPr id="8" name="Footer Placeholder 7"/>
          <p:cNvSpPr>
            <a:spLocks noGrp="1"/>
          </p:cNvSpPr>
          <p:nvPr>
            <p:ph type="ftr" sz="quarter" idx="11"/>
          </p:nvPr>
        </p:nvSpPr>
        <p:spPr/>
        <p:txBody>
          <a:bodyPr/>
          <a:lstStyle/>
          <a:p>
            <a:r>
              <a:rPr lang="en-GB" smtClean="0"/>
              <a:t>Achieving More Together / Cyflawni Mwy Gyda'n Gilydd</a:t>
            </a:r>
            <a:endParaRPr lang="en-GB"/>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07522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C4A0C23-8FB9-497C-87BF-305A22A27AB7}" type="datetime1">
              <a:rPr lang="en-GB" smtClean="0"/>
              <a:t>09/06/2020</a:t>
            </a:fld>
            <a:endParaRPr lang="en-GB"/>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459295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9477E-ACAA-4D33-87BD-E6E1638542B3}" type="datetime1">
              <a:rPr lang="en-GB" smtClean="0"/>
              <a:t>09/06/2020</a:t>
            </a:fld>
            <a:endParaRPr lang="en-GB"/>
          </a:p>
        </p:txBody>
      </p:sp>
      <p:sp>
        <p:nvSpPr>
          <p:cNvPr id="3" name="Footer Placeholder 2"/>
          <p:cNvSpPr>
            <a:spLocks noGrp="1"/>
          </p:cNvSpPr>
          <p:nvPr>
            <p:ph type="ftr" sz="quarter" idx="11"/>
          </p:nvPr>
        </p:nvSpPr>
        <p:spPr/>
        <p:txBody>
          <a:bodyPr/>
          <a:lstStyle/>
          <a:p>
            <a:r>
              <a:rPr lang="en-GB" smtClean="0"/>
              <a:t>Achieving More Together / Cyflawni Mwy Gyda'n Gilydd</a:t>
            </a:r>
            <a:endParaRPr lang="en-GB"/>
          </a:p>
        </p:txBody>
      </p:sp>
      <p:sp>
        <p:nvSpPr>
          <p:cNvPr id="4" name="Slide Number Placeholder 3"/>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6895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E866DB3-95CA-4C18-B705-89658A5F2E62}"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884580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9CAB36-188F-49CE-B43D-598E0A07D0ED}"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61220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83AF3-A9B5-46AF-A1F3-2CE79431FE0E}" type="datetime1">
              <a:rPr lang="en-GB" smtClean="0"/>
              <a:t>09/06/2020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Achieving More Together / Cyflawni Mwy Gyda'n Gilydd</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B4C5C4-21AA-465A-AE8A-3EDEA25EC1F5}" type="slidenum">
              <a:rPr lang="en-GB" smtClean="0"/>
              <a:t>‹#›</a:t>
            </a:fld>
            <a:endParaRPr lang="en-GB"/>
          </a:p>
        </p:txBody>
      </p:sp>
    </p:spTree>
    <p:extLst>
      <p:ext uri="{BB962C8B-B14F-4D97-AF65-F5344CB8AC3E}">
        <p14:creationId xmlns:p14="http://schemas.microsoft.com/office/powerpoint/2010/main" val="3431049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10" Type="http://schemas.openxmlformats.org/officeDocument/2006/relationships/image" Target="../media/image18.png"/><Relationship Id="rId4" Type="http://schemas.openxmlformats.org/officeDocument/2006/relationships/image" Target="../media/image13.png"/><Relationship Id="rId9"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descr="C:\Users\c000707\AppData\Local\Microsoft\Windows\Temporary Internet Files\Content.Outlook\04K933QQ\Small logo cmyk.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2556000" y="540000"/>
            <a:ext cx="6608752" cy="4320000"/>
          </a:xfrm>
          <a:prstGeom prst="rect">
            <a:avLst/>
          </a:prstGeom>
          <a:noFill/>
          <a:ln>
            <a:noFill/>
          </a:ln>
        </p:spPr>
      </p:pic>
      <p:sp>
        <p:nvSpPr>
          <p:cNvPr id="7" name="Rectangle 6"/>
          <p:cNvSpPr/>
          <p:nvPr/>
        </p:nvSpPr>
        <p:spPr>
          <a:xfrm>
            <a:off x="1512000" y="5256000"/>
            <a:ext cx="9777046" cy="1077218"/>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smtClean="0">
                <a:ln>
                  <a:noFill/>
                </a:ln>
                <a:solidFill>
                  <a:srgbClr val="8064A2">
                    <a:lumMod val="75000"/>
                  </a:srgbClr>
                </a:solidFill>
                <a:effectLst/>
                <a:uLnTx/>
                <a:uFillTx/>
              </a:rPr>
              <a:t>Achieving More Together / </a:t>
            </a:r>
            <a:r>
              <a:rPr kumimoji="0" lang="en-GB" sz="3200" b="1" i="0" u="none" strike="noStrike" kern="0" cap="none" spc="0" normalizeH="0" baseline="0" noProof="0" dirty="0" err="1" smtClean="0">
                <a:ln>
                  <a:noFill/>
                </a:ln>
                <a:solidFill>
                  <a:srgbClr val="604A7B"/>
                </a:solidFill>
                <a:effectLst/>
                <a:uLnTx/>
                <a:uFillTx/>
              </a:rPr>
              <a:t>Cyflawni</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Mwy</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Gyda’n</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Gilydd</a:t>
            </a:r>
            <a:endParaRPr kumimoji="0" lang="en-GB" sz="3200" b="1" i="0" u="none" strike="noStrike" kern="0" cap="none" spc="0" normalizeH="0" baseline="0" noProof="0" dirty="0" smtClean="0">
              <a:ln>
                <a:noFill/>
              </a:ln>
              <a:solidFill>
                <a:srgbClr val="604A7B"/>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srgbClr val="8064A2">
                  <a:lumMod val="75000"/>
                </a:srgbClr>
              </a:solidFill>
              <a:effectLst/>
              <a:uLnTx/>
              <a:uFillTx/>
            </a:endParaRPr>
          </a:p>
        </p:txBody>
      </p:sp>
    </p:spTree>
    <p:extLst>
      <p:ext uri="{BB962C8B-B14F-4D97-AF65-F5344CB8AC3E}">
        <p14:creationId xmlns:p14="http://schemas.microsoft.com/office/powerpoint/2010/main" val="38858372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lstStyle/>
          <a:p>
            <a:pPr algn="ctr"/>
            <a:r>
              <a:rPr lang="en-GB" dirty="0">
                <a:latin typeface="Arial" panose="020B0604020202020204" pitchFamily="34" charset="0"/>
                <a:cs typeface="Arial" panose="020B0604020202020204" pitchFamily="34" charset="0"/>
              </a:rPr>
              <a:t>The Caregiving Cycle</a:t>
            </a:r>
          </a:p>
        </p:txBody>
      </p:sp>
      <p:sp>
        <p:nvSpPr>
          <p:cNvPr id="5" name="Content Placeholder 4"/>
          <p:cNvSpPr>
            <a:spLocks noGrp="1"/>
          </p:cNvSpPr>
          <p:nvPr>
            <p:ph sz="half" idx="1"/>
          </p:nvPr>
        </p:nvSpPr>
        <p:spPr/>
        <p:txBody>
          <a:bodyPr>
            <a:normAutofit fontScale="70000" lnSpcReduction="20000"/>
          </a:bodyPr>
          <a:lstStyle/>
          <a:p>
            <a:pPr>
              <a:lnSpc>
                <a:spcPct val="120000"/>
              </a:lnSpc>
            </a:pPr>
            <a:r>
              <a:rPr lang="en-GB" dirty="0">
                <a:latin typeface="Arial" panose="020B0604020202020204" pitchFamily="34" charset="0"/>
                <a:cs typeface="Arial" panose="020B0604020202020204" pitchFamily="34" charset="0"/>
              </a:rPr>
              <a:t>When the baby / child displays a need</a:t>
            </a:r>
          </a:p>
          <a:p>
            <a:pPr>
              <a:lnSpc>
                <a:spcPct val="120000"/>
              </a:lnSpc>
            </a:pPr>
            <a:r>
              <a:rPr lang="en-GB" dirty="0">
                <a:latin typeface="Arial" panose="020B0604020202020204" pitchFamily="34" charset="0"/>
                <a:cs typeface="Arial" panose="020B0604020202020204" pitchFamily="34" charset="0"/>
              </a:rPr>
              <a:t>The caregiver responds in a timely and consistent manner</a:t>
            </a:r>
          </a:p>
          <a:p>
            <a:pPr>
              <a:lnSpc>
                <a:spcPct val="120000"/>
              </a:lnSpc>
            </a:pPr>
            <a:r>
              <a:rPr lang="en-GB" dirty="0">
                <a:latin typeface="Arial" panose="020B0604020202020204" pitchFamily="34" charset="0"/>
                <a:cs typeface="Arial" panose="020B0604020202020204" pitchFamily="34" charset="0"/>
              </a:rPr>
              <a:t>The baby/ child feels safe and is able to engage in other things e.g. play, exploration.</a:t>
            </a:r>
          </a:p>
          <a:p>
            <a:pPr>
              <a:lnSpc>
                <a:spcPct val="120000"/>
              </a:lnSpc>
            </a:pPr>
            <a:r>
              <a:rPr lang="en-GB" dirty="0">
                <a:latin typeface="Arial" panose="020B0604020202020204" pitchFamily="34" charset="0"/>
                <a:cs typeface="Arial" panose="020B0604020202020204" pitchFamily="34" charset="0"/>
              </a:rPr>
              <a:t>This is called a the caregiving (or arousal relaxation) cycle.</a:t>
            </a:r>
          </a:p>
          <a:p>
            <a:pPr>
              <a:lnSpc>
                <a:spcPct val="120000"/>
              </a:lnSpc>
            </a:pPr>
            <a:r>
              <a:rPr lang="en-GB" dirty="0">
                <a:latin typeface="Arial" panose="020B0604020202020204" pitchFamily="34" charset="0"/>
                <a:cs typeface="Arial" panose="020B0604020202020204" pitchFamily="34" charset="0"/>
              </a:rPr>
              <a:t>When needs are met in this way secure attachments develop and infants/ children are free to explore their environment</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8" name="Picture 7"/>
          <p:cNvPicPr>
            <a:picLocks noChangeAspect="1"/>
          </p:cNvPicPr>
          <p:nvPr/>
        </p:nvPicPr>
        <p:blipFill>
          <a:blip r:embed="rId3"/>
          <a:stretch>
            <a:fillRect/>
          </a:stretch>
        </p:blipFill>
        <p:spPr>
          <a:xfrm>
            <a:off x="9162025" y="0"/>
            <a:ext cx="3029975" cy="2292295"/>
          </a:xfrm>
          <a:prstGeom prst="rect">
            <a:avLst/>
          </a:prstGeom>
        </p:spPr>
      </p:pic>
      <p:pic>
        <p:nvPicPr>
          <p:cNvPr id="7" name="Content Placeholder 6"/>
          <p:cNvPicPr>
            <a:picLocks noGrp="1" noChangeAspect="1"/>
          </p:cNvPicPr>
          <p:nvPr>
            <p:ph sz="half" idx="2"/>
          </p:nvPr>
        </p:nvPicPr>
        <p:blipFill>
          <a:blip r:embed="rId4"/>
          <a:stretch>
            <a:fillRect/>
          </a:stretch>
        </p:blipFill>
        <p:spPr>
          <a:xfrm>
            <a:off x="6745049" y="2285121"/>
            <a:ext cx="4035902" cy="3432345"/>
          </a:xfrm>
          <a:prstGeom prst="rect">
            <a:avLst/>
          </a:prstGeom>
        </p:spPr>
      </p:pic>
    </p:spTree>
    <p:extLst>
      <p:ext uri="{BB962C8B-B14F-4D97-AF65-F5344CB8AC3E}">
        <p14:creationId xmlns:p14="http://schemas.microsoft.com/office/powerpoint/2010/main" val="642209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lstStyle/>
          <a:p>
            <a:pPr algn="ctr"/>
            <a:r>
              <a:rPr lang="en-GB" dirty="0">
                <a:latin typeface="Arial" panose="020B0604020202020204" pitchFamily="34" charset="0"/>
                <a:cs typeface="Arial" panose="020B0604020202020204" pitchFamily="34" charset="0"/>
              </a:rPr>
              <a:t>Secure Attachments</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3" name="Content Placeholder 2"/>
          <p:cNvSpPr>
            <a:spLocks noGrp="1"/>
          </p:cNvSpPr>
          <p:nvPr>
            <p:ph idx="1"/>
          </p:nvPr>
        </p:nvSpPr>
        <p:spPr/>
        <p:txBody>
          <a:bodyPr>
            <a:normAutofit fontScale="92500" lnSpcReduction="10000"/>
          </a:bodyPr>
          <a:lstStyle/>
          <a:p>
            <a:endParaRPr lang="en-GB" dirty="0" smtClean="0"/>
          </a:p>
          <a:p>
            <a:r>
              <a:rPr lang="en-GB" dirty="0" smtClean="0"/>
              <a:t>Secure </a:t>
            </a:r>
            <a:r>
              <a:rPr lang="en-GB" dirty="0"/>
              <a:t>infants and children who have experienced secure base parenting that is </a:t>
            </a:r>
          </a:p>
          <a:p>
            <a:pPr marL="0" indent="0">
              <a:buNone/>
            </a:pPr>
            <a:r>
              <a:rPr lang="en-GB" dirty="0" smtClean="0"/>
              <a:t>	- Available</a:t>
            </a:r>
            <a:r>
              <a:rPr lang="en-GB" dirty="0"/>
              <a:t>, mind-minded, attuned, and sensitive to their needs</a:t>
            </a:r>
          </a:p>
          <a:p>
            <a:pPr marL="0" indent="0">
              <a:buNone/>
            </a:pPr>
            <a:r>
              <a:rPr lang="en-GB" dirty="0" smtClean="0"/>
              <a:t>	- Supportive </a:t>
            </a:r>
            <a:r>
              <a:rPr lang="en-GB" dirty="0"/>
              <a:t>of exploration, effectiveness and co-operation</a:t>
            </a:r>
          </a:p>
          <a:p>
            <a:pPr marL="0" indent="0">
              <a:buNone/>
            </a:pPr>
            <a:r>
              <a:rPr lang="en-GB" dirty="0" smtClean="0"/>
              <a:t>	- Builds </a:t>
            </a:r>
            <a:r>
              <a:rPr lang="en-GB" dirty="0"/>
              <a:t>self esteem</a:t>
            </a:r>
          </a:p>
          <a:p>
            <a:r>
              <a:rPr lang="en-GB" dirty="0"/>
              <a:t>Through these interactions babies and children also develop a core belief about themselves and they use this to make a subconscious assumption about whether they are loveable and whether others are reliable and trust worthy</a:t>
            </a:r>
            <a:r>
              <a:rPr lang="en-GB" dirty="0" smtClean="0"/>
              <a:t>.</a:t>
            </a:r>
          </a:p>
          <a:p>
            <a:r>
              <a:rPr lang="en-GB" dirty="0"/>
              <a:t>This is called your internal working model</a:t>
            </a:r>
            <a:r>
              <a:rPr lang="en-GB" dirty="0" smtClean="0"/>
              <a:t>.</a:t>
            </a:r>
            <a:endParaRPr lang="en-GB" dirty="0"/>
          </a:p>
          <a:p>
            <a:endParaRPr lang="en-GB" dirty="0"/>
          </a:p>
        </p:txBody>
      </p:sp>
    </p:spTree>
    <p:extLst>
      <p:ext uri="{BB962C8B-B14F-4D97-AF65-F5344CB8AC3E}">
        <p14:creationId xmlns:p14="http://schemas.microsoft.com/office/powerpoint/2010/main" val="316039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Internal working models</a:t>
            </a:r>
          </a:p>
        </p:txBody>
      </p:sp>
      <p:sp>
        <p:nvSpPr>
          <p:cNvPr id="3" name="Content Placeholder 2"/>
          <p:cNvSpPr>
            <a:spLocks noGrp="1"/>
          </p:cNvSpPr>
          <p:nvPr>
            <p:ph idx="1"/>
          </p:nvPr>
        </p:nvSpPr>
        <p:spPr/>
        <p:txBody>
          <a:bodyPr>
            <a:normAutofit fontScale="92500"/>
          </a:bodyPr>
          <a:lstStyle/>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These </a:t>
            </a:r>
            <a:r>
              <a:rPr lang="en-GB" dirty="0">
                <a:latin typeface="Arial" panose="020B0604020202020204" pitchFamily="34" charset="0"/>
                <a:cs typeface="Arial" panose="020B0604020202020204" pitchFamily="34" charset="0"/>
              </a:rPr>
              <a:t>learnt patterns of behaviour, so called internal working models, are strong influences on how children will view the actions of subsequent caregivers like foster carers and adoptive parents.</a:t>
            </a:r>
          </a:p>
          <a:p>
            <a:r>
              <a:rPr lang="en-GB" dirty="0" smtClean="0">
                <a:latin typeface="Arial" panose="020B0604020202020204" pitchFamily="34" charset="0"/>
                <a:cs typeface="Arial" panose="020B0604020202020204" pitchFamily="34" charset="0"/>
              </a:rPr>
              <a:t>This </a:t>
            </a:r>
            <a:r>
              <a:rPr lang="en-GB" dirty="0">
                <a:latin typeface="Arial" panose="020B0604020202020204" pitchFamily="34" charset="0"/>
                <a:cs typeface="Arial" panose="020B0604020202020204" pitchFamily="34" charset="0"/>
              </a:rPr>
              <a:t>means that they will anticipate that you will behave in the same way as their first set of caregivers and so they will respond in the same way, even if you are behaving very differently. </a:t>
            </a:r>
          </a:p>
          <a:p>
            <a:r>
              <a:rPr lang="en-GB" dirty="0" smtClean="0">
                <a:latin typeface="Arial" panose="020B0604020202020204" pitchFamily="34" charset="0"/>
                <a:cs typeface="Arial" panose="020B0604020202020204" pitchFamily="34" charset="0"/>
              </a:rPr>
              <a:t>Because </a:t>
            </a:r>
            <a:r>
              <a:rPr lang="en-GB" dirty="0">
                <a:latin typeface="Arial" panose="020B0604020202020204" pitchFamily="34" charset="0"/>
                <a:cs typeface="Arial" panose="020B0604020202020204" pitchFamily="34" charset="0"/>
              </a:rPr>
              <a:t>these things are learnt before babies have the brain development that enables them to think, they are difficult patterns to change.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437165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22474" cy="1325563"/>
          </a:xfrm>
        </p:spPr>
        <p:txBody>
          <a:bodyPr>
            <a:normAutofit/>
          </a:bodyPr>
          <a:lstStyle/>
          <a:p>
            <a:pPr algn="ctr"/>
            <a:r>
              <a:rPr lang="en-GB" sz="4000" dirty="0">
                <a:latin typeface="Arial" panose="020B0604020202020204" pitchFamily="34" charset="0"/>
                <a:cs typeface="Arial" panose="020B0604020202020204" pitchFamily="34" charset="0"/>
              </a:rPr>
              <a:t>When Caregiving is inconsistent</a:t>
            </a:r>
          </a:p>
        </p:txBody>
      </p:sp>
      <p:pic>
        <p:nvPicPr>
          <p:cNvPr id="5" name="Content Placeholder 4"/>
          <p:cNvPicPr>
            <a:picLocks noGrp="1" noChangeAspect="1"/>
          </p:cNvPicPr>
          <p:nvPr>
            <p:ph idx="1"/>
          </p:nvPr>
        </p:nvPicPr>
        <p:blipFill>
          <a:blip r:embed="rId3"/>
          <a:stretch>
            <a:fillRect/>
          </a:stretch>
        </p:blipFill>
        <p:spPr>
          <a:xfrm>
            <a:off x="3276000" y="1440000"/>
            <a:ext cx="5614652" cy="5040000"/>
          </a:xfrm>
          <a:prstGeom prst="rect">
            <a:avLst/>
          </a:prstGeom>
        </p:spPr>
      </p:pic>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6" name="Picture 5"/>
          <p:cNvPicPr>
            <a:picLocks noChangeAspect="1"/>
          </p:cNvPicPr>
          <p:nvPr/>
        </p:nvPicPr>
        <p:blipFill>
          <a:blip r:embed="rId4"/>
          <a:stretch>
            <a:fillRect/>
          </a:stretch>
        </p:blipFill>
        <p:spPr>
          <a:xfrm>
            <a:off x="9162025" y="0"/>
            <a:ext cx="3029975" cy="2292295"/>
          </a:xfrm>
          <a:prstGeom prst="rect">
            <a:avLst/>
          </a:prstGeom>
        </p:spPr>
      </p:pic>
    </p:spTree>
    <p:extLst>
      <p:ext uri="{BB962C8B-B14F-4D97-AF65-F5344CB8AC3E}">
        <p14:creationId xmlns:p14="http://schemas.microsoft.com/office/powerpoint/2010/main" val="2080587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3"/>
          <a:stretch>
            <a:fillRect/>
          </a:stretch>
        </p:blipFill>
        <p:spPr>
          <a:xfrm>
            <a:off x="9162025" y="20620"/>
            <a:ext cx="3029975" cy="2292295"/>
          </a:xfrm>
          <a:prstGeom prst="rect">
            <a:avLst/>
          </a:prstGeom>
        </p:spPr>
      </p:pic>
      <p:sp>
        <p:nvSpPr>
          <p:cNvPr id="2" name="Title 1"/>
          <p:cNvSpPr>
            <a:spLocks noGrp="1"/>
          </p:cNvSpPr>
          <p:nvPr>
            <p:ph type="title"/>
          </p:nvPr>
        </p:nvSpPr>
        <p:spPr>
          <a:xfrm>
            <a:off x="838200" y="365125"/>
            <a:ext cx="7717971" cy="1325563"/>
          </a:xfrm>
        </p:spPr>
        <p:txBody>
          <a:bodyPr/>
          <a:lstStyle/>
          <a:p>
            <a:pPr algn="ctr"/>
            <a:r>
              <a:rPr lang="en-GB" dirty="0">
                <a:latin typeface="Arial" panose="020B0604020202020204" pitchFamily="34" charset="0"/>
                <a:cs typeface="Arial" panose="020B0604020202020204" pitchFamily="34" charset="0"/>
              </a:rPr>
              <a:t>Self concept: Internal Working Model </a:t>
            </a:r>
          </a:p>
        </p:txBody>
      </p:sp>
      <p:sp>
        <p:nvSpPr>
          <p:cNvPr id="6" name="Content Placeholder 5"/>
          <p:cNvSpPr>
            <a:spLocks noGrp="1"/>
          </p:cNvSpPr>
          <p:nvPr>
            <p:ph idx="1"/>
          </p:nvPr>
        </p:nvSpPr>
        <p:spPr/>
        <p:txBody>
          <a:bodyPr/>
          <a:lstStyle/>
          <a:p>
            <a:endParaRPr lang="en-GB" dirty="0" smtClean="0"/>
          </a:p>
          <a:p>
            <a:endParaRPr lang="en-GB" dirty="0"/>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8" name="Content Placeholder 5"/>
          <p:cNvSpPr txBox="1">
            <a:spLocks/>
          </p:cNvSpPr>
          <p:nvPr/>
        </p:nvSpPr>
        <p:spPr>
          <a:xfrm>
            <a:off x="1041009" y="1815150"/>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mtClean="0"/>
          </a:p>
          <a:p>
            <a:endParaRPr lang="en-GB" dirty="0"/>
          </a:p>
        </p:txBody>
      </p:sp>
      <p:pic>
        <p:nvPicPr>
          <p:cNvPr id="9" name="Picture 8"/>
          <p:cNvPicPr>
            <a:picLocks noChangeAspect="1"/>
          </p:cNvPicPr>
          <p:nvPr/>
        </p:nvPicPr>
        <p:blipFill>
          <a:blip r:embed="rId4"/>
          <a:stretch>
            <a:fillRect/>
          </a:stretch>
        </p:blipFill>
        <p:spPr>
          <a:xfrm>
            <a:off x="1223889" y="1870075"/>
            <a:ext cx="10129912" cy="802788"/>
          </a:xfrm>
          <a:prstGeom prst="rect">
            <a:avLst/>
          </a:prstGeom>
        </p:spPr>
      </p:pic>
      <p:pic>
        <p:nvPicPr>
          <p:cNvPr id="10" name="Picture 9"/>
          <p:cNvPicPr>
            <a:picLocks noChangeAspect="1"/>
          </p:cNvPicPr>
          <p:nvPr/>
        </p:nvPicPr>
        <p:blipFill>
          <a:blip r:embed="rId5"/>
          <a:stretch>
            <a:fillRect/>
          </a:stretch>
        </p:blipFill>
        <p:spPr>
          <a:xfrm>
            <a:off x="1041008" y="2672863"/>
            <a:ext cx="2274005" cy="1749704"/>
          </a:xfrm>
          <a:prstGeom prst="rect">
            <a:avLst/>
          </a:prstGeom>
        </p:spPr>
      </p:pic>
      <p:pic>
        <p:nvPicPr>
          <p:cNvPr id="11" name="Picture 10"/>
          <p:cNvPicPr>
            <a:picLocks noChangeAspect="1"/>
          </p:cNvPicPr>
          <p:nvPr/>
        </p:nvPicPr>
        <p:blipFill>
          <a:blip r:embed="rId6"/>
          <a:stretch>
            <a:fillRect/>
          </a:stretch>
        </p:blipFill>
        <p:spPr>
          <a:xfrm>
            <a:off x="1041008" y="4547029"/>
            <a:ext cx="2194750" cy="1652159"/>
          </a:xfrm>
          <a:prstGeom prst="rect">
            <a:avLst/>
          </a:prstGeom>
        </p:spPr>
      </p:pic>
      <p:pic>
        <p:nvPicPr>
          <p:cNvPr id="12" name="Picture 11"/>
          <p:cNvPicPr>
            <a:picLocks noChangeAspect="1"/>
          </p:cNvPicPr>
          <p:nvPr/>
        </p:nvPicPr>
        <p:blipFill>
          <a:blip r:embed="rId7"/>
          <a:stretch>
            <a:fillRect/>
          </a:stretch>
        </p:blipFill>
        <p:spPr>
          <a:xfrm>
            <a:off x="3933997" y="2424011"/>
            <a:ext cx="2987299" cy="2109399"/>
          </a:xfrm>
          <a:prstGeom prst="rect">
            <a:avLst/>
          </a:prstGeom>
        </p:spPr>
      </p:pic>
      <p:pic>
        <p:nvPicPr>
          <p:cNvPr id="13" name="Picture 12"/>
          <p:cNvPicPr>
            <a:picLocks noChangeAspect="1"/>
          </p:cNvPicPr>
          <p:nvPr/>
        </p:nvPicPr>
        <p:blipFill>
          <a:blip r:embed="rId8"/>
          <a:stretch>
            <a:fillRect/>
          </a:stretch>
        </p:blipFill>
        <p:spPr>
          <a:xfrm>
            <a:off x="5095754" y="4184757"/>
            <a:ext cx="2987299" cy="2103302"/>
          </a:xfrm>
          <a:prstGeom prst="rect">
            <a:avLst/>
          </a:prstGeom>
        </p:spPr>
      </p:pic>
      <p:pic>
        <p:nvPicPr>
          <p:cNvPr id="15" name="Picture 14"/>
          <p:cNvPicPr>
            <a:picLocks noChangeAspect="1"/>
          </p:cNvPicPr>
          <p:nvPr/>
        </p:nvPicPr>
        <p:blipFill>
          <a:blip r:embed="rId9"/>
          <a:stretch>
            <a:fillRect/>
          </a:stretch>
        </p:blipFill>
        <p:spPr>
          <a:xfrm>
            <a:off x="8607187" y="2424011"/>
            <a:ext cx="2048434" cy="1566808"/>
          </a:xfrm>
          <a:prstGeom prst="rect">
            <a:avLst/>
          </a:prstGeom>
        </p:spPr>
      </p:pic>
      <p:pic>
        <p:nvPicPr>
          <p:cNvPr id="16" name="Picture 15"/>
          <p:cNvPicPr>
            <a:picLocks noChangeAspect="1"/>
          </p:cNvPicPr>
          <p:nvPr/>
        </p:nvPicPr>
        <p:blipFill>
          <a:blip r:embed="rId10"/>
          <a:stretch>
            <a:fillRect/>
          </a:stretch>
        </p:blipFill>
        <p:spPr>
          <a:xfrm>
            <a:off x="8646527" y="4325314"/>
            <a:ext cx="2627604" cy="1731414"/>
          </a:xfrm>
          <a:prstGeom prst="rect">
            <a:avLst/>
          </a:prstGeom>
        </p:spPr>
      </p:pic>
    </p:spTree>
    <p:extLst>
      <p:ext uri="{BB962C8B-B14F-4D97-AF65-F5344CB8AC3E}">
        <p14:creationId xmlns:p14="http://schemas.microsoft.com/office/powerpoint/2010/main" val="30731448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22474" cy="1325563"/>
          </a:xfrm>
        </p:spPr>
        <p:txBody>
          <a:bodyPr/>
          <a:lstStyle/>
          <a:p>
            <a:pPr algn="ctr"/>
            <a:r>
              <a:rPr lang="en-GB" dirty="0">
                <a:latin typeface="Arial" panose="020B0604020202020204" pitchFamily="34" charset="0"/>
                <a:cs typeface="Arial" panose="020B0604020202020204" pitchFamily="34" charset="0"/>
              </a:rPr>
              <a:t>Avoidant attachment styles</a:t>
            </a:r>
          </a:p>
        </p:txBody>
      </p:sp>
      <p:sp>
        <p:nvSpPr>
          <p:cNvPr id="3" name="Content Placeholder 2"/>
          <p:cNvSpPr>
            <a:spLocks noGrp="1"/>
          </p:cNvSpPr>
          <p:nvPr>
            <p:ph idx="1"/>
          </p:nvPr>
        </p:nvSpPr>
        <p:spPr/>
        <p:txBody>
          <a:bodyPr>
            <a:normAutofit lnSpcReduction="10000"/>
          </a:bodyPr>
          <a:lstStyle/>
          <a:p>
            <a:endParaRPr lang="en-GB" dirty="0" smtClean="0"/>
          </a:p>
          <a:p>
            <a:pPr marL="257175" lvl="0" indent="-257175" defTabSz="685800">
              <a:lnSpc>
                <a:spcPct val="110000"/>
              </a:lnSpc>
              <a:spcBef>
                <a:spcPct val="20000"/>
              </a:spcBef>
            </a:pPr>
            <a:r>
              <a:rPr lang="en-GB" sz="2400" dirty="0">
                <a:solidFill>
                  <a:prstClr val="black"/>
                </a:solidFill>
                <a:latin typeface="Arial" panose="020B0604020202020204" pitchFamily="34" charset="0"/>
                <a:cs typeface="Arial" panose="020B0604020202020204" pitchFamily="34" charset="0"/>
              </a:rPr>
              <a:t>Avoidant infants and children have experienced parenting that</a:t>
            </a:r>
          </a:p>
          <a:p>
            <a:pPr marL="557213" lvl="1" indent="-214313" defTabSz="685800">
              <a:lnSpc>
                <a:spcPct val="11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Was rejecting of their emotional demands</a:t>
            </a:r>
          </a:p>
          <a:p>
            <a:pPr marL="557213" lvl="1" indent="-214313" defTabSz="685800">
              <a:lnSpc>
                <a:spcPct val="11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Was intrusive/ insensitive to their needs</a:t>
            </a:r>
          </a:p>
          <a:p>
            <a:pPr marL="557213" lvl="1" indent="-214313" defTabSz="685800">
              <a:lnSpc>
                <a:spcPct val="11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Devalued their feelings</a:t>
            </a:r>
          </a:p>
          <a:p>
            <a:pPr marL="557213" lvl="1" indent="-214313" defTabSz="685800">
              <a:lnSpc>
                <a:spcPct val="11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Gave the message “don’t make a fuss – be self-reliant”</a:t>
            </a:r>
          </a:p>
          <a:p>
            <a:pPr marL="557213" lvl="1" indent="-214313" defTabSz="685800">
              <a:lnSpc>
                <a:spcPct val="11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Didn’t support exploration and co-operation</a:t>
            </a:r>
          </a:p>
          <a:p>
            <a:pPr marL="557213" lvl="1" indent="-214313" defTabSz="685800">
              <a:lnSpc>
                <a:spcPct val="11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Was not conducive to building their self-esteem</a:t>
            </a:r>
          </a:p>
          <a:p>
            <a:pPr marL="257175" lvl="0" indent="-257175" defTabSz="685800">
              <a:lnSpc>
                <a:spcPct val="110000"/>
              </a:lnSpc>
              <a:spcBef>
                <a:spcPct val="20000"/>
              </a:spcBef>
            </a:pPr>
            <a:r>
              <a:rPr lang="en-GB" sz="2400" dirty="0">
                <a:solidFill>
                  <a:prstClr val="black"/>
                </a:solidFill>
                <a:latin typeface="Arial" panose="020B0604020202020204" pitchFamily="34" charset="0"/>
                <a:cs typeface="Arial" panose="020B0604020202020204" pitchFamily="34" charset="0"/>
              </a:rPr>
              <a:t>Babies and children adapt to this kind of caregiving by shutting down on their feelings, deactivating attachment behaviour and relying on themselves</a:t>
            </a:r>
            <a:r>
              <a:rPr lang="en-GB" sz="2400" dirty="0" smtClean="0">
                <a:solidFill>
                  <a:prstClr val="black"/>
                </a:solidFill>
                <a:latin typeface="Arial" panose="020B0604020202020204" pitchFamily="34" charset="0"/>
                <a:cs typeface="Arial" panose="020B0604020202020204" pitchFamily="34" charset="0"/>
              </a:rPr>
              <a:t>.</a:t>
            </a:r>
            <a:endParaRPr lang="en-GB" sz="24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265458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09411" cy="1325563"/>
          </a:xfrm>
        </p:spPr>
        <p:txBody>
          <a:bodyPr/>
          <a:lstStyle/>
          <a:p>
            <a:pPr algn="ctr"/>
            <a:r>
              <a:rPr lang="en-GB" dirty="0">
                <a:latin typeface="Arial" panose="020B0604020202020204" pitchFamily="34" charset="0"/>
                <a:cs typeface="Arial" panose="020B0604020202020204" pitchFamily="34" charset="0"/>
              </a:rPr>
              <a:t>Ambivalent attachment styles</a:t>
            </a:r>
          </a:p>
        </p:txBody>
      </p:sp>
      <p:sp>
        <p:nvSpPr>
          <p:cNvPr id="3" name="Content Placeholder 2"/>
          <p:cNvSpPr>
            <a:spLocks noGrp="1"/>
          </p:cNvSpPr>
          <p:nvPr>
            <p:ph idx="1"/>
          </p:nvPr>
        </p:nvSpPr>
        <p:spPr/>
        <p:txBody>
          <a:bodyPr>
            <a:normAutofit lnSpcReduction="10000"/>
          </a:bodyPr>
          <a:lstStyle/>
          <a:p>
            <a:endParaRPr lang="en-GB" dirty="0" smtClean="0"/>
          </a:p>
          <a:p>
            <a:pPr marL="257175" lvl="0" indent="-257175" defTabSz="685800">
              <a:lnSpc>
                <a:spcPct val="110000"/>
              </a:lnSpc>
              <a:spcBef>
                <a:spcPct val="20000"/>
              </a:spcBef>
            </a:pPr>
            <a:r>
              <a:rPr lang="en-GB" sz="2400" dirty="0">
                <a:solidFill>
                  <a:prstClr val="black"/>
                </a:solidFill>
              </a:rPr>
              <a:t>Ambivalent babies and children have experienced parenting that is:</a:t>
            </a:r>
          </a:p>
          <a:p>
            <a:pPr marL="557213" lvl="1" indent="-214313" defTabSz="685800">
              <a:lnSpc>
                <a:spcPct val="110000"/>
              </a:lnSpc>
              <a:spcBef>
                <a:spcPct val="20000"/>
              </a:spcBef>
              <a:buFont typeface="Arial" pitchFamily="34" charset="0"/>
              <a:buChar char="–"/>
            </a:pPr>
            <a:r>
              <a:rPr lang="en-GB" sz="2100" dirty="0">
                <a:solidFill>
                  <a:prstClr val="black"/>
                </a:solidFill>
              </a:rPr>
              <a:t>Insensitive and only intermittently available</a:t>
            </a:r>
          </a:p>
          <a:p>
            <a:pPr marL="557213" lvl="1" indent="-214313" defTabSz="685800">
              <a:lnSpc>
                <a:spcPct val="110000"/>
              </a:lnSpc>
              <a:spcBef>
                <a:spcPct val="20000"/>
              </a:spcBef>
              <a:buFont typeface="Arial" pitchFamily="34" charset="0"/>
              <a:buChar char="–"/>
            </a:pPr>
            <a:r>
              <a:rPr lang="en-GB" sz="2100" dirty="0">
                <a:solidFill>
                  <a:prstClr val="black"/>
                </a:solidFill>
              </a:rPr>
              <a:t>Uncertain and unpredictable</a:t>
            </a:r>
          </a:p>
          <a:p>
            <a:pPr marL="557213" lvl="1" indent="-214313" defTabSz="685800">
              <a:lnSpc>
                <a:spcPct val="110000"/>
              </a:lnSpc>
              <a:spcBef>
                <a:spcPct val="20000"/>
              </a:spcBef>
              <a:buFont typeface="Arial" pitchFamily="34" charset="0"/>
              <a:buChar char="–"/>
            </a:pPr>
            <a:r>
              <a:rPr lang="en-GB" sz="2100" dirty="0">
                <a:solidFill>
                  <a:prstClr val="black"/>
                </a:solidFill>
              </a:rPr>
              <a:t>Sentimental, but the adult is preoccupied with their own emotional concerns</a:t>
            </a:r>
          </a:p>
          <a:p>
            <a:pPr marL="557213" lvl="1" indent="-214313" defTabSz="685800">
              <a:lnSpc>
                <a:spcPct val="110000"/>
              </a:lnSpc>
              <a:spcBef>
                <a:spcPct val="20000"/>
              </a:spcBef>
              <a:buFont typeface="Arial" pitchFamily="34" charset="0"/>
              <a:buChar char="–"/>
            </a:pPr>
            <a:r>
              <a:rPr lang="en-GB" sz="2100" dirty="0">
                <a:solidFill>
                  <a:prstClr val="black"/>
                </a:solidFill>
              </a:rPr>
              <a:t>Not supportive of exploration and co-operation</a:t>
            </a:r>
          </a:p>
          <a:p>
            <a:pPr marL="557213" lvl="1" indent="-214313" defTabSz="685800">
              <a:lnSpc>
                <a:spcPct val="110000"/>
              </a:lnSpc>
              <a:spcBef>
                <a:spcPct val="20000"/>
              </a:spcBef>
              <a:buFont typeface="Arial" pitchFamily="34" charset="0"/>
              <a:buChar char="–"/>
            </a:pPr>
            <a:r>
              <a:rPr lang="en-GB" sz="2100" dirty="0">
                <a:solidFill>
                  <a:prstClr val="black"/>
                </a:solidFill>
              </a:rPr>
              <a:t>Not conducive to building  the child’s self-esteem</a:t>
            </a:r>
          </a:p>
          <a:p>
            <a:pPr marL="557213" lvl="1" indent="-214313" defTabSz="685800">
              <a:lnSpc>
                <a:spcPct val="110000"/>
              </a:lnSpc>
              <a:spcBef>
                <a:spcPct val="20000"/>
              </a:spcBef>
              <a:buFont typeface="Arial" pitchFamily="34" charset="0"/>
              <a:buChar char="–"/>
            </a:pPr>
            <a:r>
              <a:rPr lang="en-GB" sz="2100" dirty="0">
                <a:solidFill>
                  <a:prstClr val="black"/>
                </a:solidFill>
              </a:rPr>
              <a:t>Preoccupied with anger</a:t>
            </a:r>
          </a:p>
          <a:p>
            <a:pPr marL="257175" lvl="0" indent="-257175" defTabSz="685800">
              <a:lnSpc>
                <a:spcPct val="110000"/>
              </a:lnSpc>
              <a:spcBef>
                <a:spcPct val="20000"/>
              </a:spcBef>
            </a:pPr>
            <a:r>
              <a:rPr lang="en-GB" sz="2400" dirty="0">
                <a:solidFill>
                  <a:prstClr val="black"/>
                </a:solidFill>
              </a:rPr>
              <a:t>Infants and children adapt to this kind of caregiving by hyper activating their attachment behaviour and making constant demands in the hope of getting care and attention</a:t>
            </a:r>
            <a:r>
              <a:rPr lang="en-GB" sz="2400" dirty="0" smtClean="0">
                <a:solidFill>
                  <a:prstClr val="black"/>
                </a:solidFill>
              </a:rPr>
              <a:t>.</a:t>
            </a:r>
            <a:endParaRPr lang="en-GB" sz="2400" dirty="0">
              <a:solidFill>
                <a:prstClr val="black"/>
              </a:solidFill>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705650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22474" cy="1325563"/>
          </a:xfrm>
        </p:spPr>
        <p:txBody>
          <a:bodyPr/>
          <a:lstStyle/>
          <a:p>
            <a:pPr algn="ctr"/>
            <a:r>
              <a:rPr lang="en-GB" dirty="0">
                <a:latin typeface="Arial" panose="020B0604020202020204" pitchFamily="34" charset="0"/>
                <a:cs typeface="Arial" panose="020B0604020202020204" pitchFamily="34" charset="0"/>
              </a:rPr>
              <a:t>Disorganised attachments</a:t>
            </a:r>
          </a:p>
        </p:txBody>
      </p:sp>
      <p:sp>
        <p:nvSpPr>
          <p:cNvPr id="3" name="Content Placeholder 2"/>
          <p:cNvSpPr>
            <a:spLocks noGrp="1"/>
          </p:cNvSpPr>
          <p:nvPr>
            <p:ph idx="1"/>
          </p:nvPr>
        </p:nvSpPr>
        <p:spPr/>
        <p:txBody>
          <a:bodyPr>
            <a:normAutofit fontScale="92500" lnSpcReduction="10000"/>
          </a:bodyPr>
          <a:lstStyle/>
          <a:p>
            <a:pPr marL="257175" lvl="0" indent="-257175" defTabSz="685800">
              <a:lnSpc>
                <a:spcPct val="110000"/>
              </a:lnSpc>
              <a:spcBef>
                <a:spcPct val="20000"/>
              </a:spcBef>
            </a:pPr>
            <a:r>
              <a:rPr lang="en-GB" sz="2200" dirty="0">
                <a:solidFill>
                  <a:prstClr val="black"/>
                </a:solidFill>
                <a:latin typeface="Arial" panose="020B0604020202020204" pitchFamily="34" charset="0"/>
                <a:cs typeface="Arial" panose="020B0604020202020204" pitchFamily="34" charset="0"/>
              </a:rPr>
              <a:t>Disorganised infants and children have experienced parenting that is:</a:t>
            </a:r>
          </a:p>
          <a:p>
            <a:pPr marL="557213" lvl="1" indent="-214313" defTabSz="685800">
              <a:lnSpc>
                <a:spcPct val="110000"/>
              </a:lnSpc>
              <a:spcBef>
                <a:spcPct val="20000"/>
              </a:spcBef>
              <a:buFont typeface="Arial" pitchFamily="34" charset="0"/>
              <a:buChar char="–"/>
            </a:pPr>
            <a:r>
              <a:rPr lang="en-GB" sz="1900" dirty="0">
                <a:solidFill>
                  <a:prstClr val="black"/>
                </a:solidFill>
                <a:latin typeface="Arial" panose="020B0604020202020204" pitchFamily="34" charset="0"/>
                <a:cs typeface="Arial" panose="020B0604020202020204" pitchFamily="34" charset="0"/>
              </a:rPr>
              <a:t>Frightened or frightening</a:t>
            </a:r>
          </a:p>
          <a:p>
            <a:pPr marL="557213" lvl="1" indent="-214313" defTabSz="685800">
              <a:lnSpc>
                <a:spcPct val="110000"/>
              </a:lnSpc>
              <a:spcBef>
                <a:spcPct val="20000"/>
              </a:spcBef>
              <a:buFont typeface="Arial" pitchFamily="34" charset="0"/>
              <a:buChar char="–"/>
            </a:pPr>
            <a:r>
              <a:rPr lang="en-GB" sz="1900" dirty="0">
                <a:solidFill>
                  <a:prstClr val="black"/>
                </a:solidFill>
                <a:latin typeface="Arial" panose="020B0604020202020204" pitchFamily="34" charset="0"/>
                <a:cs typeface="Arial" panose="020B0604020202020204" pitchFamily="34" charset="0"/>
              </a:rPr>
              <a:t>Insensitive and unavailable</a:t>
            </a:r>
          </a:p>
          <a:p>
            <a:pPr marL="557213" lvl="1" indent="-214313" defTabSz="685800">
              <a:lnSpc>
                <a:spcPct val="110000"/>
              </a:lnSpc>
              <a:spcBef>
                <a:spcPct val="20000"/>
              </a:spcBef>
              <a:buFont typeface="Arial" pitchFamily="34" charset="0"/>
              <a:buChar char="–"/>
            </a:pPr>
            <a:r>
              <a:rPr lang="en-GB" sz="1900" dirty="0">
                <a:solidFill>
                  <a:prstClr val="black"/>
                </a:solidFill>
                <a:latin typeface="Arial" panose="020B0604020202020204" pitchFamily="34" charset="0"/>
                <a:cs typeface="Arial" panose="020B0604020202020204" pitchFamily="34" charset="0"/>
              </a:rPr>
              <a:t>Helpless or hostile</a:t>
            </a:r>
          </a:p>
          <a:p>
            <a:pPr marL="557213" lvl="1" indent="-214313" defTabSz="685800">
              <a:lnSpc>
                <a:spcPct val="110000"/>
              </a:lnSpc>
              <a:spcBef>
                <a:spcPct val="20000"/>
              </a:spcBef>
              <a:buFont typeface="Arial" pitchFamily="34" charset="0"/>
              <a:buChar char="–"/>
            </a:pPr>
            <a:r>
              <a:rPr lang="en-GB" sz="1900" dirty="0">
                <a:solidFill>
                  <a:prstClr val="black"/>
                </a:solidFill>
                <a:latin typeface="Arial" panose="020B0604020202020204" pitchFamily="34" charset="0"/>
                <a:cs typeface="Arial" panose="020B0604020202020204" pitchFamily="34" charset="0"/>
              </a:rPr>
              <a:t>Intrusive</a:t>
            </a:r>
          </a:p>
          <a:p>
            <a:pPr marL="557213" lvl="1" indent="-214313" defTabSz="685800">
              <a:lnSpc>
                <a:spcPct val="110000"/>
              </a:lnSpc>
              <a:spcBef>
                <a:spcPct val="20000"/>
              </a:spcBef>
              <a:buFont typeface="Arial" pitchFamily="34" charset="0"/>
              <a:buChar char="–"/>
            </a:pPr>
            <a:r>
              <a:rPr lang="en-GB" sz="1900" dirty="0">
                <a:solidFill>
                  <a:prstClr val="black"/>
                </a:solidFill>
                <a:latin typeface="Arial" panose="020B0604020202020204" pitchFamily="34" charset="0"/>
                <a:cs typeface="Arial" panose="020B0604020202020204" pitchFamily="34" charset="0"/>
              </a:rPr>
              <a:t>Not supportive of exploration and co-operation</a:t>
            </a:r>
          </a:p>
          <a:p>
            <a:pPr marL="557213" lvl="1" indent="-214313" defTabSz="685800">
              <a:lnSpc>
                <a:spcPct val="110000"/>
              </a:lnSpc>
              <a:spcBef>
                <a:spcPct val="20000"/>
              </a:spcBef>
              <a:buFont typeface="Arial" pitchFamily="34" charset="0"/>
              <a:buChar char="–"/>
            </a:pPr>
            <a:r>
              <a:rPr lang="en-GB" sz="1900" dirty="0">
                <a:solidFill>
                  <a:prstClr val="black"/>
                </a:solidFill>
                <a:latin typeface="Arial" panose="020B0604020202020204" pitchFamily="34" charset="0"/>
                <a:cs typeface="Arial" panose="020B0604020202020204" pitchFamily="34" charset="0"/>
              </a:rPr>
              <a:t>Not conducive to building self esteem</a:t>
            </a:r>
          </a:p>
          <a:p>
            <a:pPr marL="557213" lvl="1" indent="-214313" defTabSz="685800">
              <a:lnSpc>
                <a:spcPct val="110000"/>
              </a:lnSpc>
              <a:spcBef>
                <a:spcPct val="20000"/>
              </a:spcBef>
              <a:buFont typeface="Arial" pitchFamily="34" charset="0"/>
              <a:buChar char="–"/>
            </a:pPr>
            <a:r>
              <a:rPr lang="en-GB" sz="1900" dirty="0">
                <a:solidFill>
                  <a:prstClr val="black"/>
                </a:solidFill>
                <a:latin typeface="Arial" panose="020B0604020202020204" pitchFamily="34" charset="0"/>
                <a:cs typeface="Arial" panose="020B0604020202020204" pitchFamily="34" charset="0"/>
              </a:rPr>
              <a:t>Negative about the child and the self</a:t>
            </a:r>
          </a:p>
          <a:p>
            <a:pPr marL="257175" lvl="0" indent="-257175" defTabSz="685800">
              <a:lnSpc>
                <a:spcPct val="110000"/>
              </a:lnSpc>
              <a:spcBef>
                <a:spcPct val="20000"/>
              </a:spcBef>
            </a:pPr>
            <a:r>
              <a:rPr lang="en-GB" sz="2200" dirty="0">
                <a:solidFill>
                  <a:prstClr val="black"/>
                </a:solidFill>
                <a:latin typeface="Arial" panose="020B0604020202020204" pitchFamily="34" charset="0"/>
                <a:cs typeface="Arial" panose="020B0604020202020204" pitchFamily="34" charset="0"/>
              </a:rPr>
              <a:t>Caregivers who are frightened or frightening leave the infants with an insoluble dilemma – if they approach their caregiver for security or safety, the caregiver is experienced as frightening rather than protective.  </a:t>
            </a:r>
          </a:p>
          <a:p>
            <a:pPr marL="257175" lvl="0" indent="-257175" defTabSz="685800">
              <a:lnSpc>
                <a:spcPct val="110000"/>
              </a:lnSpc>
              <a:spcBef>
                <a:spcPct val="20000"/>
              </a:spcBef>
            </a:pPr>
            <a:r>
              <a:rPr lang="en-GB" altLang="en-US" sz="2200" dirty="0">
                <a:solidFill>
                  <a:prstClr val="black"/>
                </a:solidFill>
                <a:latin typeface="Arial" panose="020B0604020202020204" pitchFamily="34" charset="0"/>
                <a:cs typeface="Arial" panose="020B0604020202020204" pitchFamily="34" charset="0"/>
              </a:rPr>
              <a:t>Parent who should be source of safety is also threat – this leaves child with no effective strategy to deal with anxiety or </a:t>
            </a:r>
            <a:r>
              <a:rPr lang="en-GB" altLang="en-US" sz="2200" dirty="0" smtClean="0">
                <a:solidFill>
                  <a:prstClr val="black"/>
                </a:solidFill>
                <a:latin typeface="Arial" panose="020B0604020202020204" pitchFamily="34" charset="0"/>
                <a:cs typeface="Arial" panose="020B0604020202020204" pitchFamily="34" charset="0"/>
              </a:rPr>
              <a:t>stress</a:t>
            </a:r>
            <a:endParaRPr lang="en-GB" altLang="en-US" sz="22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4092123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What does this mean for our family?</a:t>
            </a:r>
          </a:p>
        </p:txBody>
      </p:sp>
      <p:sp>
        <p:nvSpPr>
          <p:cNvPr id="3" name="Content Placeholder 2"/>
          <p:cNvSpPr>
            <a:spLocks noGrp="1"/>
          </p:cNvSpPr>
          <p:nvPr>
            <p:ph idx="1"/>
          </p:nvPr>
        </p:nvSpPr>
        <p:spPr>
          <a:xfrm>
            <a:off x="838200" y="1847850"/>
            <a:ext cx="10515600" cy="4351338"/>
          </a:xfrm>
        </p:spPr>
        <p:txBody>
          <a:bodyPr/>
          <a:lstStyle/>
          <a:p>
            <a:pPr marL="257175" lvl="0" indent="-257175" defTabSz="685800">
              <a:lnSpc>
                <a:spcPct val="100000"/>
              </a:lnSpc>
              <a:spcBef>
                <a:spcPct val="20000"/>
              </a:spcBef>
            </a:pPr>
            <a:endParaRPr lang="en-GB" sz="2400" dirty="0" smtClean="0">
              <a:solidFill>
                <a:prstClr val="black"/>
              </a:solidFill>
              <a:latin typeface="Arial" panose="020B0604020202020204" pitchFamily="34" charset="0"/>
              <a:cs typeface="Arial" panose="020B0604020202020204" pitchFamily="34" charset="0"/>
            </a:endParaRPr>
          </a:p>
          <a:p>
            <a:pPr marL="257175" lvl="0" indent="-257175" defTabSz="6858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It’s </a:t>
            </a:r>
            <a:r>
              <a:rPr lang="en-GB" sz="2400" dirty="0">
                <a:solidFill>
                  <a:prstClr val="black"/>
                </a:solidFill>
                <a:latin typeface="Arial" panose="020B0604020202020204" pitchFamily="34" charset="0"/>
                <a:cs typeface="Arial" panose="020B0604020202020204" pitchFamily="34" charset="0"/>
              </a:rPr>
              <a:t>worth remembering that many people have insecure styles and lead perfectly happy and successful lives.</a:t>
            </a:r>
          </a:p>
          <a:p>
            <a:pPr marL="257175" lvl="0" indent="-257175" defTabSz="6858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Many adopters find that they parent differently once they start thinking about their child's attachment style because they start to  explore and understand</a:t>
            </a:r>
          </a:p>
          <a:p>
            <a:pPr marL="557213" lvl="1" indent="-214313" defTabSz="685800">
              <a:lnSpc>
                <a:spcPct val="10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how does their child use them, as their attachment figure, to feel safe.  </a:t>
            </a:r>
          </a:p>
          <a:p>
            <a:pPr marL="557213" lvl="1" indent="-214313" defTabSz="685800">
              <a:lnSpc>
                <a:spcPct val="10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what is it about their caregiving that triggers the </a:t>
            </a:r>
            <a:r>
              <a:rPr lang="en-GB" sz="2100" dirty="0" err="1">
                <a:solidFill>
                  <a:prstClr val="black"/>
                </a:solidFill>
                <a:latin typeface="Arial" panose="020B0604020202020204" pitchFamily="34" charset="0"/>
                <a:cs typeface="Arial" panose="020B0604020202020204" pitchFamily="34" charset="0"/>
              </a:rPr>
              <a:t>childs</a:t>
            </a:r>
            <a:r>
              <a:rPr lang="en-GB" sz="2100" dirty="0">
                <a:solidFill>
                  <a:prstClr val="black"/>
                </a:solidFill>
                <a:latin typeface="Arial" panose="020B0604020202020204" pitchFamily="34" charset="0"/>
                <a:cs typeface="Arial" panose="020B0604020202020204" pitchFamily="34" charset="0"/>
              </a:rPr>
              <a:t> defence mechanism?</a:t>
            </a:r>
          </a:p>
          <a:p>
            <a:pPr marL="557213" lvl="1" indent="-214313" defTabSz="685800">
              <a:lnSpc>
                <a:spcPct val="10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why does the child always seem to need to be in control?</a:t>
            </a:r>
          </a:p>
          <a:p>
            <a:pPr marL="557213" lvl="1" indent="-214313" defTabSz="685800">
              <a:lnSpc>
                <a:spcPct val="10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why is it sometimes that how the child is behaving doesn’t seem to be related to what's actually happening</a:t>
            </a:r>
            <a:r>
              <a:rPr lang="en-GB" sz="2100" dirty="0" smtClean="0">
                <a:solidFill>
                  <a:prstClr val="black"/>
                </a:solidFill>
                <a:latin typeface="Arial" panose="020B0604020202020204" pitchFamily="34" charset="0"/>
                <a:cs typeface="Arial" panose="020B0604020202020204" pitchFamily="34" charset="0"/>
              </a:rPr>
              <a:t>?</a:t>
            </a:r>
            <a:endParaRPr lang="en-GB" sz="21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164562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The caregiving cycle </a:t>
            </a:r>
          </a:p>
        </p:txBody>
      </p:sp>
      <p:pic>
        <p:nvPicPr>
          <p:cNvPr id="5" name="Content Placeholder 4"/>
          <p:cNvPicPr>
            <a:picLocks noGrp="1" noChangeAspect="1"/>
          </p:cNvPicPr>
          <p:nvPr>
            <p:ph idx="1"/>
          </p:nvPr>
        </p:nvPicPr>
        <p:blipFill>
          <a:blip r:embed="rId3"/>
          <a:stretch>
            <a:fillRect/>
          </a:stretch>
        </p:blipFill>
        <p:spPr>
          <a:xfrm>
            <a:off x="2922203" y="1690688"/>
            <a:ext cx="6432668" cy="4351338"/>
          </a:xfrm>
          <a:prstGeom prst="rect">
            <a:avLst/>
          </a:prstGeom>
        </p:spPr>
      </p:pic>
      <p:pic>
        <p:nvPicPr>
          <p:cNvPr id="6" name="Picture 5"/>
          <p:cNvPicPr>
            <a:picLocks noChangeAspect="1"/>
          </p:cNvPicPr>
          <p:nvPr/>
        </p:nvPicPr>
        <p:blipFill>
          <a:blip r:embed="rId4"/>
          <a:stretch>
            <a:fillRect/>
          </a:stretch>
        </p:blipFill>
        <p:spPr>
          <a:xfrm>
            <a:off x="4901080" y="1512000"/>
            <a:ext cx="2389839" cy="981541"/>
          </a:xfrm>
          <a:prstGeom prst="rect">
            <a:avLst/>
          </a:prstGeom>
        </p:spPr>
      </p:pic>
      <p:pic>
        <p:nvPicPr>
          <p:cNvPr id="7" name="Picture 6"/>
          <p:cNvPicPr>
            <a:picLocks noChangeAspect="1"/>
          </p:cNvPicPr>
          <p:nvPr/>
        </p:nvPicPr>
        <p:blipFill>
          <a:blip r:embed="rId5"/>
          <a:stretch>
            <a:fillRect/>
          </a:stretch>
        </p:blipFill>
        <p:spPr>
          <a:xfrm>
            <a:off x="4824000" y="4932000"/>
            <a:ext cx="2548349" cy="1774090"/>
          </a:xfrm>
          <a:prstGeom prst="rect">
            <a:avLst/>
          </a:prstGeom>
        </p:spPr>
      </p:pic>
      <p:pic>
        <p:nvPicPr>
          <p:cNvPr id="8" name="Picture 7"/>
          <p:cNvPicPr>
            <a:picLocks noChangeAspect="1"/>
          </p:cNvPicPr>
          <p:nvPr/>
        </p:nvPicPr>
        <p:blipFill>
          <a:blip r:embed="rId6"/>
          <a:stretch>
            <a:fillRect/>
          </a:stretch>
        </p:blipFill>
        <p:spPr>
          <a:xfrm>
            <a:off x="1548000" y="2448000"/>
            <a:ext cx="3042168" cy="2840982"/>
          </a:xfrm>
          <a:prstGeom prst="rect">
            <a:avLst/>
          </a:prstGeom>
        </p:spPr>
      </p:pic>
      <p:pic>
        <p:nvPicPr>
          <p:cNvPr id="9" name="Picture 8"/>
          <p:cNvPicPr>
            <a:picLocks noChangeAspect="1"/>
          </p:cNvPicPr>
          <p:nvPr/>
        </p:nvPicPr>
        <p:blipFill>
          <a:blip r:embed="rId7"/>
          <a:stretch>
            <a:fillRect/>
          </a:stretch>
        </p:blipFill>
        <p:spPr>
          <a:xfrm>
            <a:off x="7776000" y="3024000"/>
            <a:ext cx="2444708" cy="1609483"/>
          </a:xfrm>
          <a:prstGeom prst="rect">
            <a:avLst/>
          </a:prstGeom>
        </p:spPr>
      </p:pic>
      <p:pic>
        <p:nvPicPr>
          <p:cNvPr id="10" name="Picture 9"/>
          <p:cNvPicPr>
            <a:picLocks noChangeAspect="1"/>
          </p:cNvPicPr>
          <p:nvPr/>
        </p:nvPicPr>
        <p:blipFill>
          <a:blip r:embed="rId8"/>
          <a:stretch>
            <a:fillRect/>
          </a:stretch>
        </p:blipFill>
        <p:spPr>
          <a:xfrm>
            <a:off x="4572000" y="2880000"/>
            <a:ext cx="3170195" cy="1457070"/>
          </a:xfrm>
          <a:prstGeom prst="rect">
            <a:avLst/>
          </a:prstGeom>
        </p:spPr>
      </p:pic>
      <p:pic>
        <p:nvPicPr>
          <p:cNvPr id="13" name="Picture 12"/>
          <p:cNvPicPr>
            <a:picLocks noChangeAspect="1"/>
          </p:cNvPicPr>
          <p:nvPr/>
        </p:nvPicPr>
        <p:blipFill>
          <a:blip r:embed="rId9"/>
          <a:stretch>
            <a:fillRect/>
          </a:stretch>
        </p:blipFill>
        <p:spPr>
          <a:xfrm>
            <a:off x="9162025" y="0"/>
            <a:ext cx="3029975" cy="2292295"/>
          </a:xfrm>
          <a:prstGeom prst="rect">
            <a:avLst/>
          </a:prstGeom>
        </p:spPr>
      </p:pic>
      <p:pic>
        <p:nvPicPr>
          <p:cNvPr id="14" name="Picture 1">
            <a:extLst>
              <a:ext uri="{FF2B5EF4-FFF2-40B4-BE49-F238E27FC236}">
                <a16:creationId xmlns:a16="http://schemas.microsoft.com/office/drawing/2014/main" id="{03D05FFF-C165-4921-9FB6-9426455BD9C4}"/>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720000" y="5040000"/>
            <a:ext cx="1717928" cy="14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7192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74726" cy="1325563"/>
          </a:xfrm>
        </p:spPr>
        <p:txBody>
          <a:bodyPr>
            <a:normAutofit fontScale="90000"/>
          </a:bodyPr>
          <a:lstStyle/>
          <a:p>
            <a:pPr algn="ctr"/>
            <a:r>
              <a:rPr lang="en-GB" dirty="0">
                <a:latin typeface="Arial" panose="020B0604020202020204" pitchFamily="34" charset="0"/>
                <a:cs typeface="Arial" panose="020B0604020202020204" pitchFamily="34" charset="0"/>
              </a:rPr>
              <a:t>The NAS Post Adoption Training and Development Framework</a:t>
            </a:r>
          </a:p>
        </p:txBody>
      </p:sp>
      <p:sp>
        <p:nvSpPr>
          <p:cNvPr id="3" name="Content Placeholder 2"/>
          <p:cNvSpPr>
            <a:spLocks noGrp="1"/>
          </p:cNvSpPr>
          <p:nvPr>
            <p:ph idx="1"/>
          </p:nvPr>
        </p:nvSpPr>
        <p:spPr/>
        <p:txBody>
          <a:bodyPr>
            <a:normAutofit lnSpcReduction="10000"/>
          </a:bodyPr>
          <a:lstStyle/>
          <a:p>
            <a:endParaRPr lang="en-GB" dirty="0" smtClean="0">
              <a:latin typeface="Arial" panose="020B0604020202020204" pitchFamily="34" charset="0"/>
              <a:cs typeface="Arial" panose="020B0604020202020204" pitchFamily="34" charset="0"/>
            </a:endParaRPr>
          </a:p>
          <a:p>
            <a:pPr>
              <a:lnSpc>
                <a:spcPct val="100000"/>
              </a:lnSpc>
            </a:pPr>
            <a:r>
              <a:rPr lang="en-GB" dirty="0">
                <a:latin typeface="Arial" panose="020B0604020202020204" pitchFamily="34" charset="0"/>
                <a:cs typeface="Arial" panose="020B0604020202020204" pitchFamily="34" charset="0"/>
              </a:rPr>
              <a:t>These materials have been developed for the National Adoption Service for adoptive families</a:t>
            </a:r>
          </a:p>
          <a:p>
            <a:pPr>
              <a:lnSpc>
                <a:spcPct val="100000"/>
              </a:lnSpc>
            </a:pPr>
            <a:r>
              <a:rPr lang="en-GB" dirty="0">
                <a:latin typeface="Arial" panose="020B0604020202020204" pitchFamily="34" charset="0"/>
                <a:cs typeface="Arial" panose="020B0604020202020204" pitchFamily="34" charset="0"/>
              </a:rPr>
              <a:t>Their purpose is to provide a learning and development resource for adopters post placement</a:t>
            </a:r>
          </a:p>
          <a:p>
            <a:pPr>
              <a:lnSpc>
                <a:spcPct val="100000"/>
              </a:lnSpc>
            </a:pPr>
            <a:r>
              <a:rPr lang="en-GB" dirty="0">
                <a:latin typeface="Arial" panose="020B0604020202020204" pitchFamily="34" charset="0"/>
                <a:cs typeface="Arial" panose="020B0604020202020204" pitchFamily="34" charset="0"/>
              </a:rPr>
              <a:t>These tools can be used by groups or by individuals.</a:t>
            </a:r>
          </a:p>
          <a:p>
            <a:pPr>
              <a:lnSpc>
                <a:spcPct val="100000"/>
              </a:lnSpc>
            </a:pPr>
            <a:r>
              <a:rPr lang="en-GB" dirty="0">
                <a:latin typeface="Arial" panose="020B0604020202020204" pitchFamily="34" charset="0"/>
                <a:cs typeface="Arial" panose="020B0604020202020204" pitchFamily="34" charset="0"/>
              </a:rPr>
              <a:t>There is lots of information in the notes below each slide so it is important to read these too as they provide much more information, and some useful ideas for more reading</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4123866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09411" cy="1325563"/>
          </a:xfrm>
        </p:spPr>
        <p:txBody>
          <a:bodyPr/>
          <a:lstStyle/>
          <a:p>
            <a:pPr algn="ctr"/>
            <a:r>
              <a:rPr lang="en-GB" dirty="0">
                <a:latin typeface="Arial" panose="020B0604020202020204" pitchFamily="34" charset="0"/>
                <a:cs typeface="Arial" panose="020B0604020202020204" pitchFamily="34" charset="0"/>
              </a:rPr>
              <a:t>A health warning!</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3" name="Content Placeholder 2"/>
          <p:cNvSpPr>
            <a:spLocks noGrp="1"/>
          </p:cNvSpPr>
          <p:nvPr>
            <p:ph idx="1"/>
          </p:nvPr>
        </p:nvSpPr>
        <p:spPr/>
        <p:txBody>
          <a:bodyPr>
            <a:normAutofit fontScale="92500" lnSpcReduction="20000"/>
          </a:bodyPr>
          <a:lstStyle/>
          <a:p>
            <a:endParaRPr lang="en-GB" dirty="0" smtClean="0">
              <a:latin typeface="Arial" panose="020B0604020202020204" pitchFamily="34" charset="0"/>
              <a:cs typeface="Arial" panose="020B0604020202020204" pitchFamily="34" charset="0"/>
            </a:endParaRPr>
          </a:p>
          <a:p>
            <a:pPr marL="257175" lvl="0" indent="-257175" defTabSz="685800">
              <a:lnSpc>
                <a:spcPct val="150000"/>
              </a:lnSpc>
              <a:spcBef>
                <a:spcPct val="20000"/>
              </a:spcBef>
            </a:pPr>
            <a:r>
              <a:rPr lang="en-GB" sz="2400" dirty="0">
                <a:solidFill>
                  <a:prstClr val="black"/>
                </a:solidFill>
                <a:latin typeface="Arial" panose="020B0604020202020204" pitchFamily="34" charset="0"/>
                <a:cs typeface="Arial" panose="020B0604020202020204" pitchFamily="34" charset="0"/>
              </a:rPr>
              <a:t>It’s important to recognise the distinction between the ‘attachment style’ and ‘attachment disorders’.  They are different things.  </a:t>
            </a:r>
          </a:p>
          <a:p>
            <a:pPr marL="557213" lvl="1" indent="-214313" defTabSz="685800">
              <a:lnSpc>
                <a:spcPct val="15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Attachment styles describe patterns in relationship formation.</a:t>
            </a:r>
          </a:p>
          <a:p>
            <a:pPr marL="557213" lvl="1" indent="-214313" defTabSz="685800">
              <a:lnSpc>
                <a:spcPct val="15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Attachment disorders are clinical mental health conditions that need to be diagnosed by medical practitioners.</a:t>
            </a:r>
          </a:p>
          <a:p>
            <a:pPr marL="257175" lvl="0" indent="-257175" defTabSz="685800">
              <a:lnSpc>
                <a:spcPct val="150000"/>
              </a:lnSpc>
              <a:spcBef>
                <a:spcPct val="20000"/>
              </a:spcBef>
            </a:pPr>
            <a:r>
              <a:rPr lang="en-GB" sz="2400" dirty="0">
                <a:solidFill>
                  <a:prstClr val="black"/>
                </a:solidFill>
                <a:latin typeface="Arial" panose="020B0604020202020204" pitchFamily="34" charset="0"/>
                <a:cs typeface="Arial" panose="020B0604020202020204" pitchFamily="34" charset="0"/>
              </a:rPr>
              <a:t>If you are concerned about a child’s mental health it’s really important to talk with people in your adoption support service and your medical service – start with your GP.  </a:t>
            </a:r>
          </a:p>
        </p:txBody>
      </p:sp>
    </p:spTree>
    <p:extLst>
      <p:ext uri="{BB962C8B-B14F-4D97-AF65-F5344CB8AC3E}">
        <p14:creationId xmlns:p14="http://schemas.microsoft.com/office/powerpoint/2010/main" val="37913427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57160" cy="1325563"/>
          </a:xfrm>
        </p:spPr>
        <p:txBody>
          <a:bodyPr/>
          <a:lstStyle/>
          <a:p>
            <a:pPr algn="ctr"/>
            <a:r>
              <a:rPr lang="en-GB" dirty="0">
                <a:latin typeface="Arial" panose="020B0604020202020204" pitchFamily="34" charset="0"/>
                <a:cs typeface="Arial" panose="020B0604020202020204" pitchFamily="34" charset="0"/>
              </a:rPr>
              <a:t>Attachment across the Population</a:t>
            </a:r>
          </a:p>
        </p:txBody>
      </p:sp>
      <p:sp>
        <p:nvSpPr>
          <p:cNvPr id="3" name="Content Placeholder 2"/>
          <p:cNvSpPr>
            <a:spLocks noGrp="1"/>
          </p:cNvSpPr>
          <p:nvPr>
            <p:ph idx="1"/>
          </p:nvPr>
        </p:nvSpPr>
        <p:spPr/>
        <p:txBody>
          <a:bodyPr/>
          <a:lstStyle/>
          <a:p>
            <a:endParaRPr lang="en-GB" dirty="0" smtClean="0"/>
          </a:p>
          <a:p>
            <a:r>
              <a:rPr lang="en-GB" dirty="0">
                <a:latin typeface="Arial" panose="020B0604020202020204" pitchFamily="34" charset="0"/>
                <a:cs typeface="Arial" panose="020B0604020202020204" pitchFamily="34" charset="0"/>
              </a:rPr>
              <a:t>Across the populations the spilt in attachment styles is reported as being </a:t>
            </a:r>
          </a:p>
          <a:p>
            <a:r>
              <a:rPr lang="en-GB" dirty="0">
                <a:latin typeface="Arial" panose="020B0604020202020204" pitchFamily="34" charset="0"/>
                <a:cs typeface="Arial" panose="020B0604020202020204" pitchFamily="34" charset="0"/>
              </a:rPr>
              <a:t>59% people have secure attachments</a:t>
            </a:r>
          </a:p>
          <a:p>
            <a:r>
              <a:rPr lang="en-GB" dirty="0">
                <a:latin typeface="Arial" panose="020B0604020202020204" pitchFamily="34" charset="0"/>
                <a:cs typeface="Arial" panose="020B0604020202020204" pitchFamily="34" charset="0"/>
              </a:rPr>
              <a:t>25% avoidant attachments </a:t>
            </a:r>
          </a:p>
          <a:p>
            <a:r>
              <a:rPr lang="en-GB" dirty="0">
                <a:latin typeface="Arial" panose="020B0604020202020204" pitchFamily="34" charset="0"/>
                <a:cs typeface="Arial" panose="020B0604020202020204" pitchFamily="34" charset="0"/>
              </a:rPr>
              <a:t>11% anxious attachments</a:t>
            </a:r>
          </a:p>
          <a:p>
            <a:r>
              <a:rPr lang="en-GB" dirty="0">
                <a:latin typeface="Arial" panose="020B0604020202020204" pitchFamily="34" charset="0"/>
                <a:cs typeface="Arial" panose="020B0604020202020204" pitchFamily="34" charset="0"/>
              </a:rPr>
              <a:t>The figure for people with disorganised attachments styles is therefore around 5%, however it rises to about 80% when you look at children who have been abused.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2"/>
          <a:stretch>
            <a:fillRect/>
          </a:stretch>
        </p:blipFill>
        <p:spPr>
          <a:xfrm>
            <a:off x="9162025" y="0"/>
            <a:ext cx="3029975" cy="2292295"/>
          </a:xfrm>
          <a:prstGeom prst="rect">
            <a:avLst/>
          </a:prstGeom>
        </p:spPr>
      </p:pic>
    </p:spTree>
    <p:extLst>
      <p:ext uri="{BB962C8B-B14F-4D97-AF65-F5344CB8AC3E}">
        <p14:creationId xmlns:p14="http://schemas.microsoft.com/office/powerpoint/2010/main" val="19535878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Managing stress</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3" name="Content Placeholder 2"/>
          <p:cNvSpPr>
            <a:spLocks noGrp="1"/>
          </p:cNvSpPr>
          <p:nvPr>
            <p:ph idx="1"/>
          </p:nvPr>
        </p:nvSpPr>
        <p:spPr/>
        <p:txBody>
          <a:bodyPr>
            <a:normAutofit fontScale="70000" lnSpcReduction="20000"/>
          </a:bodyPr>
          <a:lstStyle/>
          <a:p>
            <a:endParaRPr lang="en-GB" dirty="0" smtClean="0"/>
          </a:p>
          <a:p>
            <a:pPr>
              <a:lnSpc>
                <a:spcPct val="120000"/>
              </a:lnSpc>
            </a:pPr>
            <a:r>
              <a:rPr lang="en-GB" dirty="0">
                <a:latin typeface="Arial" panose="020B0604020202020204" pitchFamily="34" charset="0"/>
                <a:cs typeface="Arial" panose="020B0604020202020204" pitchFamily="34" charset="0"/>
              </a:rPr>
              <a:t>Early caregiving relationships are the way in which babies learn to regulate stress.  </a:t>
            </a:r>
          </a:p>
          <a:p>
            <a:pPr>
              <a:lnSpc>
                <a:spcPct val="120000"/>
              </a:lnSpc>
            </a:pPr>
            <a:r>
              <a:rPr lang="en-GB" dirty="0">
                <a:latin typeface="Arial" panose="020B0604020202020204" pitchFamily="34" charset="0"/>
                <a:cs typeface="Arial" panose="020B0604020202020204" pitchFamily="34" charset="0"/>
              </a:rPr>
              <a:t>When an baby has a need, and usually they then cry – they have an increase in their levels of adrenalin and cortisol - that’s a stress response. </a:t>
            </a:r>
          </a:p>
          <a:p>
            <a:pPr>
              <a:lnSpc>
                <a:spcPct val="120000"/>
              </a:lnSpc>
            </a:pPr>
            <a:r>
              <a:rPr lang="en-GB" dirty="0">
                <a:latin typeface="Arial" panose="020B0604020202020204" pitchFamily="34" charset="0"/>
                <a:cs typeface="Arial" panose="020B0604020202020204" pitchFamily="34" charset="0"/>
              </a:rPr>
              <a:t>The baby’s crying will evoke a stress response in an attached caregiver – so they will produce adrenalin and cortisol too.  </a:t>
            </a:r>
          </a:p>
          <a:p>
            <a:pPr>
              <a:lnSpc>
                <a:spcPct val="120000"/>
              </a:lnSpc>
            </a:pPr>
            <a:r>
              <a:rPr lang="en-GB" dirty="0">
                <a:latin typeface="Arial" panose="020B0604020202020204" pitchFamily="34" charset="0"/>
                <a:cs typeface="Arial" panose="020B0604020202020204" pitchFamily="34" charset="0"/>
              </a:rPr>
              <a:t>When the caregiver responds – the baby is fed, rocked, soothed </a:t>
            </a:r>
            <a:r>
              <a:rPr lang="en-GB" dirty="0" err="1">
                <a:latin typeface="Arial" panose="020B0604020202020204" pitchFamily="34" charset="0"/>
                <a:cs typeface="Arial" panose="020B0604020202020204" pitchFamily="34" charset="0"/>
              </a:rPr>
              <a:t>etc</a:t>
            </a:r>
            <a:r>
              <a:rPr lang="en-GB" dirty="0">
                <a:latin typeface="Arial" panose="020B0604020202020204" pitchFamily="34" charset="0"/>
                <a:cs typeface="Arial" panose="020B0604020202020204" pitchFamily="34" charset="0"/>
              </a:rPr>
              <a:t> -  the caregiver calms i.e. their adrenalin and cortisol levels reduce.</a:t>
            </a:r>
          </a:p>
          <a:p>
            <a:pPr>
              <a:lnSpc>
                <a:spcPct val="120000"/>
              </a:lnSpc>
            </a:pPr>
            <a:r>
              <a:rPr lang="en-GB" dirty="0">
                <a:latin typeface="Arial" panose="020B0604020202020204" pitchFamily="34" charset="0"/>
                <a:cs typeface="Arial" panose="020B0604020202020204" pitchFamily="34" charset="0"/>
              </a:rPr>
              <a:t>The baby’s body response mirrors that of the caregiver </a:t>
            </a:r>
            <a:r>
              <a:rPr lang="en-GB" dirty="0" err="1">
                <a:latin typeface="Arial" panose="020B0604020202020204" pitchFamily="34" charset="0"/>
                <a:cs typeface="Arial" panose="020B0604020202020204" pitchFamily="34" charset="0"/>
              </a:rPr>
              <a:t>ie</a:t>
            </a:r>
            <a:r>
              <a:rPr lang="en-GB" dirty="0">
                <a:latin typeface="Arial" panose="020B0604020202020204" pitchFamily="34" charset="0"/>
                <a:cs typeface="Arial" panose="020B0604020202020204" pitchFamily="34" charset="0"/>
              </a:rPr>
              <a:t> their adrenalin and cortisol levels reduce, and they are calmed.   </a:t>
            </a:r>
          </a:p>
          <a:p>
            <a:pPr>
              <a:lnSpc>
                <a:spcPct val="120000"/>
              </a:lnSpc>
            </a:pPr>
            <a:r>
              <a:rPr lang="en-GB" dirty="0">
                <a:latin typeface="Arial" panose="020B0604020202020204" pitchFamily="34" charset="0"/>
                <a:cs typeface="Arial" panose="020B0604020202020204" pitchFamily="34" charset="0"/>
              </a:rPr>
              <a:t>In this way our bodies learn to regulate stress</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4341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31034" cy="1325563"/>
          </a:xfrm>
        </p:spPr>
        <p:txBody>
          <a:bodyPr/>
          <a:lstStyle/>
          <a:p>
            <a:pPr algn="ctr"/>
            <a:r>
              <a:rPr lang="en-GB" dirty="0">
                <a:latin typeface="Arial" panose="020B0604020202020204" pitchFamily="34" charset="0"/>
                <a:cs typeface="Arial" panose="020B0604020202020204" pitchFamily="34" charset="0"/>
              </a:rPr>
              <a:t>Reparative parenting</a:t>
            </a:r>
          </a:p>
        </p:txBody>
      </p:sp>
      <p:sp>
        <p:nvSpPr>
          <p:cNvPr id="3" name="Content Placeholder 2"/>
          <p:cNvSpPr>
            <a:spLocks noGrp="1"/>
          </p:cNvSpPr>
          <p:nvPr>
            <p:ph idx="1"/>
          </p:nvPr>
        </p:nvSpPr>
        <p:spPr/>
        <p:txBody>
          <a:bodyPr/>
          <a:lstStyle/>
          <a:p>
            <a:r>
              <a:rPr lang="en-GB" dirty="0">
                <a:latin typeface="Arial" panose="020B0604020202020204" pitchFamily="34" charset="0"/>
                <a:cs typeface="Arial" panose="020B0604020202020204" pitchFamily="34" charset="0"/>
              </a:rPr>
              <a:t>Its vital to remember that well informed therapeutic </a:t>
            </a:r>
            <a:r>
              <a:rPr lang="en-GB" dirty="0" err="1">
                <a:latin typeface="Arial" panose="020B0604020202020204" pitchFamily="34" charset="0"/>
                <a:cs typeface="Arial" panose="020B0604020202020204" pitchFamily="34" charset="0"/>
              </a:rPr>
              <a:t>reparenting</a:t>
            </a:r>
            <a:r>
              <a:rPr lang="en-GB" dirty="0">
                <a:latin typeface="Arial" panose="020B0604020202020204" pitchFamily="34" charset="0"/>
                <a:cs typeface="Arial" panose="020B0604020202020204" pitchFamily="34" charset="0"/>
              </a:rPr>
              <a:t> can really help children and young people live with the impact of poor early years experiences – that’s what you are doing!</a:t>
            </a:r>
          </a:p>
          <a:p>
            <a:endParaRPr lang="en-GB" dirty="0"/>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
        <p:nvSpPr>
          <p:cNvPr id="5" name="Content Placeholder 3">
            <a:extLst>
              <a:ext uri="{FF2B5EF4-FFF2-40B4-BE49-F238E27FC236}">
                <a16:creationId xmlns:a16="http://schemas.microsoft.com/office/drawing/2014/main" id="{D0DC9570-E5B2-4FAA-B890-5FA99B6EBE2A}"/>
              </a:ext>
            </a:extLst>
          </p:cNvPr>
          <p:cNvSpPr txBox="1">
            <a:spLocks/>
          </p:cNvSpPr>
          <p:nvPr/>
        </p:nvSpPr>
        <p:spPr>
          <a:xfrm>
            <a:off x="5112000" y="3135086"/>
            <a:ext cx="5736771" cy="3143480"/>
          </a:xfrm>
          <a:prstGeom prst="wedgeEllipseCallout">
            <a:avLst>
              <a:gd name="adj1" fmla="val -65042"/>
              <a:gd name="adj2" fmla="val 41494"/>
            </a:avLst>
          </a:prstGeom>
          <a:solidFill>
            <a:srgbClr val="4F81BD"/>
          </a:solidFill>
          <a:ln w="25400" cap="flat" cmpd="sng" algn="ctr">
            <a:solidFill>
              <a:srgbClr val="4F81BD">
                <a:shade val="50000"/>
              </a:srgbClr>
            </a:solidFill>
            <a:prstDash val="solid"/>
          </a:ln>
          <a:effectLst/>
        </p:spPr>
        <p:txBody>
          <a:bodyPr vert="horz" lIns="91440" tIns="45720" rIns="91440" bIns="45720" rtlCol="0" anchor="ctr">
            <a:normAutofit fontScale="77500" lnSpcReduction="20000"/>
          </a:bodyPr>
          <a:lstStyle>
            <a:lvl1pPr marL="257175" indent="-257175" algn="l" defTabSz="685800" rtl="0" eaLnBrk="1" latinLnBrk="0" hangingPunct="1">
              <a:spcBef>
                <a:spcPct val="20000"/>
              </a:spcBef>
              <a:buFont typeface="Arial" pitchFamily="34" charset="0"/>
              <a:buChar char="•"/>
              <a:defRPr sz="2400" kern="1200">
                <a:solidFill>
                  <a:schemeClr val="lt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lt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lt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lt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GB" sz="2400" b="0" i="0" u="none" strike="noStrike" kern="1200" cap="none" spc="0" normalizeH="0" baseline="0" noProof="0" dirty="0">
                <a:ln>
                  <a:noFill/>
                </a:ln>
                <a:solidFill>
                  <a:prstClr val="white"/>
                </a:solidFill>
                <a:effectLst/>
                <a:uLnTx/>
                <a:uFillTx/>
                <a:latin typeface="Calibri"/>
                <a:ea typeface="+mn-ea"/>
                <a:cs typeface="+mn-cs"/>
              </a:rPr>
              <a:t>‘</a:t>
            </a:r>
            <a:r>
              <a:rPr kumimoji="0" lang="en-GB" sz="2800" b="0" i="0" u="none" strike="noStrike" kern="1200" cap="none" spc="0" normalizeH="0" baseline="0" noProof="0" dirty="0">
                <a:ln>
                  <a:noFill/>
                </a:ln>
                <a:solidFill>
                  <a:prstClr val="white"/>
                </a:solidFill>
                <a:effectLst/>
                <a:uLnTx/>
                <a:uFillTx/>
                <a:latin typeface="Calibri"/>
                <a:ea typeface="+mn-ea"/>
                <a:cs typeface="+mn-cs"/>
              </a:rPr>
              <a:t>It’s really good to understand why our children behave as they do.  Knowing about attachment helped me to adapt my parenting and  my expectations  became realistic. It took time, but it really did work out for us as a family”</a:t>
            </a:r>
          </a:p>
          <a:p>
            <a:pPr marL="0" marR="0" lvl="0" indent="0" algn="r" defTabSz="685800" rtl="0" eaLnBrk="1" fontAlgn="auto" latinLnBrk="0" hangingPunct="1">
              <a:lnSpc>
                <a:spcPct val="100000"/>
              </a:lnSpc>
              <a:spcBef>
                <a:spcPct val="20000"/>
              </a:spcBef>
              <a:spcAft>
                <a:spcPts val="0"/>
              </a:spcAft>
              <a:buClrTx/>
              <a:buSzTx/>
              <a:buFont typeface="Arial" pitchFamily="34" charset="0"/>
              <a:buNone/>
              <a:tabLst/>
              <a:defRPr/>
            </a:pPr>
            <a:r>
              <a:rPr kumimoji="0" lang="en-GB" sz="1900" b="0" i="0" u="none" strike="noStrike" kern="1200" cap="none" spc="0" normalizeH="0" baseline="0" noProof="0" dirty="0">
                <a:ln>
                  <a:noFill/>
                </a:ln>
                <a:solidFill>
                  <a:prstClr val="white"/>
                </a:solidFill>
                <a:effectLst/>
                <a:uLnTx/>
                <a:uFillTx/>
                <a:latin typeface="Calibri"/>
                <a:ea typeface="+mn-ea"/>
                <a:cs typeface="+mn-cs"/>
              </a:rPr>
              <a:t>Adoptive parent</a:t>
            </a:r>
          </a:p>
        </p:txBody>
      </p:sp>
    </p:spTree>
    <p:extLst>
      <p:ext uri="{BB962C8B-B14F-4D97-AF65-F5344CB8AC3E}">
        <p14:creationId xmlns:p14="http://schemas.microsoft.com/office/powerpoint/2010/main" val="13635880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35537" cy="1325563"/>
          </a:xfrm>
        </p:spPr>
        <p:txBody>
          <a:bodyPr/>
          <a:lstStyle/>
          <a:p>
            <a:pPr algn="ctr"/>
            <a:r>
              <a:rPr lang="en-GB" dirty="0">
                <a:latin typeface="Arial" panose="020B0604020202020204" pitchFamily="34" charset="0"/>
                <a:cs typeface="Arial" panose="020B0604020202020204" pitchFamily="34" charset="0"/>
              </a:rPr>
              <a:t>Key messages</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
        <p:nvSpPr>
          <p:cNvPr id="5" name="Content Placeholder 2">
            <a:extLst>
              <a:ext uri="{FF2B5EF4-FFF2-40B4-BE49-F238E27FC236}">
                <a16:creationId xmlns:a16="http://schemas.microsoft.com/office/drawing/2014/main" id="{BEBE5482-BAFF-4FB0-B956-C637C511E02D}"/>
              </a:ext>
            </a:extLst>
          </p:cNvPr>
          <p:cNvSpPr>
            <a:spLocks noGrp="1"/>
          </p:cNvSpPr>
          <p:nvPr>
            <p:ph idx="1"/>
          </p:nvPr>
        </p:nvSpPr>
        <p:spPr/>
        <p:txBody>
          <a:bodyPr/>
          <a:lstStyle/>
          <a:p>
            <a:pPr marL="0" indent="0">
              <a:buNone/>
            </a:pPr>
            <a:r>
              <a:rPr lang="en-GB" dirty="0"/>
              <a:t>This was what they wanted you to hear …….  </a:t>
            </a:r>
          </a:p>
          <a:p>
            <a:pPr marL="0" indent="0">
              <a:buNone/>
            </a:pPr>
            <a:r>
              <a:rPr lang="en-GB" dirty="0"/>
              <a:t>Do look for information, </a:t>
            </a:r>
          </a:p>
          <a:p>
            <a:pPr marL="0" indent="0">
              <a:buNone/>
            </a:pPr>
            <a:r>
              <a:rPr lang="en-GB" dirty="0"/>
              <a:t>don’t be scared to ask for help</a:t>
            </a:r>
          </a:p>
          <a:p>
            <a:pPr marL="0" indent="0">
              <a:buNone/>
            </a:pPr>
            <a:r>
              <a:rPr lang="en-GB" dirty="0"/>
              <a:t>Do look after yourself!</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endParaRPr lang="en-GB" dirty="0"/>
          </a:p>
        </p:txBody>
      </p:sp>
      <p:sp>
        <p:nvSpPr>
          <p:cNvPr id="6" name="Speech Bubble: Rectangle with Corners Rounded 4">
            <a:extLst>
              <a:ext uri="{FF2B5EF4-FFF2-40B4-BE49-F238E27FC236}">
                <a16:creationId xmlns:a16="http://schemas.microsoft.com/office/drawing/2014/main" id="{49782A3B-E01B-4DA5-AB3D-31FBF2F2D2B1}"/>
              </a:ext>
            </a:extLst>
          </p:cNvPr>
          <p:cNvSpPr/>
          <p:nvPr/>
        </p:nvSpPr>
        <p:spPr>
          <a:xfrm>
            <a:off x="2232000" y="4087057"/>
            <a:ext cx="3212915" cy="2039109"/>
          </a:xfrm>
          <a:prstGeom prst="wedgeRoundRectCallout">
            <a:avLst>
              <a:gd name="adj1" fmla="val 63631"/>
              <a:gd name="adj2" fmla="val -85490"/>
              <a:gd name="adj3" fmla="val 16667"/>
            </a:avLst>
          </a:prstGeom>
          <a:solidFill>
            <a:srgbClr val="4F81BD"/>
          </a:solidFill>
          <a:ln w="25400" cap="flat" cmpd="sng" algn="ctr">
            <a:solidFill>
              <a:srgbClr val="4F81BD">
                <a:shade val="5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a:ea typeface="+mn-ea"/>
                <a:cs typeface="+mn-cs"/>
              </a:rPr>
              <a:t>That's ok – we don’t always get it right – after a tough day, just remember that you can start again tomorrow!</a:t>
            </a:r>
          </a:p>
        </p:txBody>
      </p:sp>
      <p:sp>
        <p:nvSpPr>
          <p:cNvPr id="7" name="Speech Bubble: Oval 3">
            <a:extLst>
              <a:ext uri="{FF2B5EF4-FFF2-40B4-BE49-F238E27FC236}">
                <a16:creationId xmlns:a16="http://schemas.microsoft.com/office/drawing/2014/main" id="{2BB775F7-397A-48F6-9F9C-6E8AAB260F5C}"/>
              </a:ext>
            </a:extLst>
          </p:cNvPr>
          <p:cNvSpPr/>
          <p:nvPr/>
        </p:nvSpPr>
        <p:spPr>
          <a:xfrm>
            <a:off x="7740000" y="2700000"/>
            <a:ext cx="3659770" cy="2651760"/>
          </a:xfrm>
          <a:prstGeom prst="wedgeEllipseCallout">
            <a:avLst>
              <a:gd name="adj1" fmla="val -77871"/>
              <a:gd name="adj2" fmla="val -48214"/>
            </a:avLst>
          </a:prstGeom>
          <a:solidFill>
            <a:srgbClr val="4F81BD"/>
          </a:solidFill>
          <a:ln w="25400" cap="flat" cmpd="sng" algn="ctr">
            <a:solidFill>
              <a:srgbClr val="4F81BD">
                <a:shade val="5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a:ea typeface="+mn-ea"/>
                <a:cs typeface="+mn-cs"/>
              </a:rPr>
              <a:t>“I found it helpful when someone said ‘Aiming for perfection is not good enough; good enough is good enough’”</a:t>
            </a:r>
          </a:p>
        </p:txBody>
      </p:sp>
      <p:pic>
        <p:nvPicPr>
          <p:cNvPr id="8" name="Picture 7"/>
          <p:cNvPicPr>
            <a:picLocks noChangeAspect="1"/>
          </p:cNvPicPr>
          <p:nvPr/>
        </p:nvPicPr>
        <p:blipFill>
          <a:blip r:embed="rId2"/>
          <a:stretch>
            <a:fillRect/>
          </a:stretch>
        </p:blipFill>
        <p:spPr>
          <a:xfrm>
            <a:off x="9162025" y="0"/>
            <a:ext cx="3029975" cy="2292295"/>
          </a:xfrm>
          <a:prstGeom prst="rect">
            <a:avLst/>
          </a:prstGeom>
        </p:spPr>
      </p:pic>
    </p:spTree>
    <p:extLst>
      <p:ext uri="{BB962C8B-B14F-4D97-AF65-F5344CB8AC3E}">
        <p14:creationId xmlns:p14="http://schemas.microsoft.com/office/powerpoint/2010/main" val="8184980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31034" cy="1325563"/>
          </a:xfrm>
        </p:spPr>
        <p:txBody>
          <a:bodyPr/>
          <a:lstStyle/>
          <a:p>
            <a:pPr algn="ctr"/>
            <a:r>
              <a:rPr lang="en-GB" dirty="0">
                <a:latin typeface="Arial" panose="020B0604020202020204" pitchFamily="34" charset="0"/>
                <a:cs typeface="Arial" panose="020B0604020202020204" pitchFamily="34" charset="0"/>
              </a:rPr>
              <a:t>Summary</a:t>
            </a:r>
          </a:p>
        </p:txBody>
      </p:sp>
      <p:sp>
        <p:nvSpPr>
          <p:cNvPr id="3" name="Content Placeholder 2"/>
          <p:cNvSpPr>
            <a:spLocks noGrp="1"/>
          </p:cNvSpPr>
          <p:nvPr>
            <p:ph idx="1"/>
          </p:nvPr>
        </p:nvSpPr>
        <p:spPr/>
        <p:txBody>
          <a:bodyPr/>
          <a:lstStyle/>
          <a:p>
            <a:pPr marL="257175" lvl="0" indent="-257175" defTabSz="6858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Knowing about attachment theory can help suggest different way of parenting that adoptive parents find useful. </a:t>
            </a:r>
          </a:p>
          <a:p>
            <a:pPr marL="257175" lvl="0" indent="-257175" defTabSz="6858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The driver for the behaviour may not be in the here and now.  It could be </a:t>
            </a:r>
          </a:p>
          <a:p>
            <a:pPr marL="557213" lvl="1" indent="-214313" defTabSz="685800">
              <a:lnSpc>
                <a:spcPct val="10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something that the child anticipates because of their prior learning about how caregivers will respond</a:t>
            </a:r>
          </a:p>
          <a:p>
            <a:pPr marL="557213" lvl="1" indent="-214313" defTabSz="685800">
              <a:lnSpc>
                <a:spcPct val="10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a feeling they experience  e.g. they may feel unsafe because they cannot use caregivers to help them feel safe</a:t>
            </a:r>
          </a:p>
          <a:p>
            <a:pPr marL="557213" lvl="1" indent="-214313" defTabSz="685800">
              <a:lnSpc>
                <a:spcPct val="100000"/>
              </a:lnSpc>
              <a:spcBef>
                <a:spcPct val="20000"/>
              </a:spcBef>
              <a:buFont typeface="Arial" pitchFamily="34" charset="0"/>
              <a:buChar char="–"/>
            </a:pPr>
            <a:r>
              <a:rPr lang="en-GB" sz="2100" dirty="0">
                <a:solidFill>
                  <a:prstClr val="black"/>
                </a:solidFill>
                <a:latin typeface="Arial" panose="020B0604020202020204" pitchFamily="34" charset="0"/>
                <a:cs typeface="Arial" panose="020B0604020202020204" pitchFamily="34" charset="0"/>
              </a:rPr>
              <a:t>A feeling that they are unable to regulate.</a:t>
            </a:r>
          </a:p>
          <a:p>
            <a:pPr marL="257175" lvl="0" indent="-257175" defTabSz="6858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Positive, responsive caregiving is always a good thing for children,  even though they might not always show you this through their responses.</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41050096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3" name="Content Placeholder 2"/>
          <p:cNvSpPr>
            <a:spLocks noGrp="1"/>
          </p:cNvSpPr>
          <p:nvPr>
            <p:ph idx="1"/>
          </p:nvPr>
        </p:nvSpPr>
        <p:spPr/>
        <p:txBody>
          <a:bodyPr>
            <a:normAutofit/>
          </a:bodyPr>
          <a:lstStyle/>
          <a:p>
            <a:pPr marL="257175" lvl="0" indent="-257175" defTabSz="685800">
              <a:lnSpc>
                <a:spcPct val="100000"/>
              </a:lnSpc>
              <a:spcBef>
                <a:spcPct val="20000"/>
              </a:spcBef>
            </a:pPr>
            <a:r>
              <a:rPr lang="en-GB" sz="3200" dirty="0">
                <a:solidFill>
                  <a:prstClr val="black"/>
                </a:solidFill>
                <a:latin typeface="Arial" panose="020B0604020202020204" pitchFamily="34" charset="0"/>
                <a:cs typeface="Arial" panose="020B0604020202020204" pitchFamily="34" charset="0"/>
              </a:rPr>
              <a:t>This course is part of a series developed by the National Adoption Service to support adopters after approval.</a:t>
            </a:r>
          </a:p>
          <a:p>
            <a:pPr marL="257175" lvl="0" indent="-257175" defTabSz="685800">
              <a:lnSpc>
                <a:spcPct val="100000"/>
              </a:lnSpc>
              <a:spcBef>
                <a:spcPct val="20000"/>
              </a:spcBef>
            </a:pPr>
            <a:r>
              <a:rPr lang="en-GB" sz="3200" dirty="0">
                <a:solidFill>
                  <a:prstClr val="black"/>
                </a:solidFill>
                <a:latin typeface="Arial" panose="020B0604020202020204" pitchFamily="34" charset="0"/>
                <a:cs typeface="Arial" panose="020B0604020202020204" pitchFamily="34" charset="0"/>
              </a:rPr>
              <a:t>These can be accessed at the National Adoption Service website.</a:t>
            </a:r>
          </a:p>
          <a:p>
            <a:pPr marL="257175" lvl="0" indent="-257175" defTabSz="685800">
              <a:lnSpc>
                <a:spcPct val="100000"/>
              </a:lnSpc>
              <a:spcBef>
                <a:spcPct val="20000"/>
              </a:spcBef>
            </a:pPr>
            <a:r>
              <a:rPr lang="en-GB" sz="3200" dirty="0">
                <a:solidFill>
                  <a:prstClr val="black"/>
                </a:solidFill>
                <a:latin typeface="Arial" panose="020B0604020202020204" pitchFamily="34" charset="0"/>
                <a:cs typeface="Arial" panose="020B0604020202020204" pitchFamily="34" charset="0"/>
              </a:rPr>
              <a:t>Please talk to your adoption support team for further information</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107766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smtClean="0"/>
          </a:p>
          <a:p>
            <a:pPr marL="0" indent="0" algn="ctr">
              <a:buNone/>
            </a:pPr>
            <a:r>
              <a:rPr lang="en-GB" sz="6600" dirty="0">
                <a:solidFill>
                  <a:prstClr val="black"/>
                </a:solidFill>
                <a:latin typeface="Arial" panose="020B0604020202020204" pitchFamily="34" charset="0"/>
                <a:ea typeface="+mj-ea"/>
                <a:cs typeface="Arial" panose="020B0604020202020204" pitchFamily="34" charset="0"/>
              </a:rPr>
              <a:t>Attachment theory and its relevance for parenting adopted children</a:t>
            </a:r>
            <a:endParaRPr lang="en-GB" sz="6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2"/>
          <a:stretch>
            <a:fillRect/>
          </a:stretch>
        </p:blipFill>
        <p:spPr>
          <a:xfrm>
            <a:off x="9162025" y="0"/>
            <a:ext cx="3029975" cy="2292295"/>
          </a:xfrm>
          <a:prstGeom prst="rect">
            <a:avLst/>
          </a:prstGeom>
        </p:spPr>
      </p:pic>
    </p:spTree>
    <p:extLst>
      <p:ext uri="{BB962C8B-B14F-4D97-AF65-F5344CB8AC3E}">
        <p14:creationId xmlns:p14="http://schemas.microsoft.com/office/powerpoint/2010/main" val="945154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44097" cy="1325563"/>
          </a:xfrm>
        </p:spPr>
        <p:txBody>
          <a:bodyPr>
            <a:normAutofit/>
          </a:bodyPr>
          <a:lstStyle/>
          <a:p>
            <a:pPr algn="ctr"/>
            <a:r>
              <a:rPr lang="en-US" sz="4000" dirty="0">
                <a:solidFill>
                  <a:prstClr val="black"/>
                </a:solidFill>
                <a:latin typeface="Arial" panose="020B0604020202020204" pitchFamily="34" charset="0"/>
                <a:cs typeface="Arial" panose="020B0604020202020204" pitchFamily="34" charset="0"/>
              </a:rPr>
              <a:t>Learning Outcomes</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smtClean="0">
              <a:latin typeface="Arial" panose="020B0604020202020204" pitchFamily="34" charset="0"/>
              <a:cs typeface="Arial" panose="020B0604020202020204" pitchFamily="34" charset="0"/>
            </a:endParaRPr>
          </a:p>
          <a:p>
            <a:pPr marL="0" lvl="0" indent="0" defTabSz="685800">
              <a:lnSpc>
                <a:spcPct val="100000"/>
              </a:lnSpc>
              <a:spcBef>
                <a:spcPct val="20000"/>
              </a:spcBef>
              <a:buNone/>
            </a:pPr>
            <a:r>
              <a:rPr lang="en-GB" dirty="0">
                <a:solidFill>
                  <a:prstClr val="black"/>
                </a:solidFill>
                <a:latin typeface="Arial" panose="020B0604020202020204" pitchFamily="34" charset="0"/>
                <a:cs typeface="Arial" panose="020B0604020202020204" pitchFamily="34" charset="0"/>
              </a:rPr>
              <a:t>By the end of this module you will have learnt..</a:t>
            </a:r>
          </a:p>
          <a:p>
            <a:pPr marL="257175" lvl="0" indent="-257175" defTabSz="6858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What  people mean when they talk about attachment theory.</a:t>
            </a:r>
          </a:p>
          <a:p>
            <a:pPr marL="257175" lvl="0" indent="-257175" defTabSz="6858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How attachment theory can help us understand how children’s brains develop.</a:t>
            </a:r>
          </a:p>
          <a:p>
            <a:pPr marL="257175" lvl="0" indent="-257175" defTabSz="6858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Why this is important to children's development and behaviour later on. </a:t>
            </a:r>
          </a:p>
          <a:p>
            <a:pPr marL="257175" lvl="0" indent="-257175" defTabSz="6858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How these ideas could support adoptive parents to build relationships with their children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6" name="Picture 5"/>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595238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57160" cy="1325563"/>
          </a:xfrm>
        </p:spPr>
        <p:txBody>
          <a:bodyPr/>
          <a:lstStyle/>
          <a:p>
            <a:pPr algn="ctr"/>
            <a:r>
              <a:rPr lang="en-GB" sz="2400" dirty="0">
                <a:solidFill>
                  <a:prstClr val="black"/>
                </a:solidFill>
                <a:latin typeface="Arial" panose="020B0604020202020204" pitchFamily="34" charset="0"/>
                <a:cs typeface="Arial" panose="020B0604020202020204" pitchFamily="34" charset="0"/>
              </a:rPr>
              <a:t>Adoptive parents writing these materials want to acknowledge that it can be tough!</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6" name="Picture 5"/>
          <p:cNvPicPr>
            <a:picLocks noChangeAspect="1"/>
          </p:cNvPicPr>
          <p:nvPr/>
        </p:nvPicPr>
        <p:blipFill>
          <a:blip r:embed="rId3"/>
          <a:stretch>
            <a:fillRect/>
          </a:stretch>
        </p:blipFill>
        <p:spPr>
          <a:xfrm>
            <a:off x="9162025" y="0"/>
            <a:ext cx="3029975" cy="2292295"/>
          </a:xfrm>
          <a:prstGeom prst="rect">
            <a:avLst/>
          </a:prstGeom>
        </p:spPr>
      </p:pic>
      <p:sp>
        <p:nvSpPr>
          <p:cNvPr id="5" name="Speech Bubble: Oval 3">
            <a:extLst>
              <a:ext uri="{FF2B5EF4-FFF2-40B4-BE49-F238E27FC236}">
                <a16:creationId xmlns:a16="http://schemas.microsoft.com/office/drawing/2014/main" id="{2BB775F7-397A-48F6-9F9C-6E8AAB260F5C}"/>
              </a:ext>
            </a:extLst>
          </p:cNvPr>
          <p:cNvSpPr/>
          <p:nvPr/>
        </p:nvSpPr>
        <p:spPr>
          <a:xfrm>
            <a:off x="6840000" y="2160000"/>
            <a:ext cx="3659770" cy="2651760"/>
          </a:xfrm>
          <a:prstGeom prst="wedgeEllipseCallout">
            <a:avLst>
              <a:gd name="adj1" fmla="val -42178"/>
              <a:gd name="adj2" fmla="val 76786"/>
            </a:avLst>
          </a:prstGeom>
          <a:solidFill>
            <a:srgbClr val="4F81BD"/>
          </a:solidFill>
          <a:ln w="25400" cap="flat" cmpd="sng" algn="ctr">
            <a:solidFill>
              <a:srgbClr val="4F81BD">
                <a:shade val="5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a:ea typeface="+mn-ea"/>
                <a:cs typeface="+mn-cs"/>
              </a:rPr>
              <a:t>“I found it helpful when someone said ‘Aiming for perfection is not good enough; good enough is good enough’”</a:t>
            </a:r>
          </a:p>
        </p:txBody>
      </p:sp>
      <p:sp>
        <p:nvSpPr>
          <p:cNvPr id="7" name="Speech Bubble: Rectangle with Corners Rounded 4">
            <a:extLst>
              <a:ext uri="{FF2B5EF4-FFF2-40B4-BE49-F238E27FC236}">
                <a16:creationId xmlns:a16="http://schemas.microsoft.com/office/drawing/2014/main" id="{49782A3B-E01B-4DA5-AB3D-31FBF2F2D2B1}"/>
              </a:ext>
            </a:extLst>
          </p:cNvPr>
          <p:cNvSpPr/>
          <p:nvPr/>
        </p:nvSpPr>
        <p:spPr>
          <a:xfrm>
            <a:off x="1080000" y="3218687"/>
            <a:ext cx="3212915" cy="2039109"/>
          </a:xfrm>
          <a:prstGeom prst="wedgeRoundRectCallout">
            <a:avLst>
              <a:gd name="adj1" fmla="val 63631"/>
              <a:gd name="adj2" fmla="val -85490"/>
              <a:gd name="adj3" fmla="val 16667"/>
            </a:avLst>
          </a:prstGeom>
          <a:solidFill>
            <a:srgbClr val="4F81BD"/>
          </a:solidFill>
          <a:ln w="25400" cap="flat" cmpd="sng" algn="ctr">
            <a:solidFill>
              <a:srgbClr val="4F81BD">
                <a:shade val="5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a:ea typeface="+mn-ea"/>
                <a:cs typeface="+mn-cs"/>
              </a:rPr>
              <a:t>That's ok – we don’t always get it right – after a tough day, just remember that you can start again tomorrow!</a:t>
            </a:r>
          </a:p>
        </p:txBody>
      </p:sp>
    </p:spTree>
    <p:extLst>
      <p:ext uri="{BB962C8B-B14F-4D97-AF65-F5344CB8AC3E}">
        <p14:creationId xmlns:p14="http://schemas.microsoft.com/office/powerpoint/2010/main" val="1343987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83286" cy="1325563"/>
          </a:xfrm>
        </p:spPr>
        <p:txBody>
          <a:bodyPr>
            <a:normAutofit/>
          </a:bodyPr>
          <a:lstStyle/>
          <a:p>
            <a:pPr algn="ctr"/>
            <a:r>
              <a:rPr lang="en-GB" sz="3600" dirty="0">
                <a:solidFill>
                  <a:prstClr val="black"/>
                </a:solidFill>
                <a:latin typeface="Arial" panose="020B0604020202020204" pitchFamily="34" charset="0"/>
                <a:cs typeface="Arial" panose="020B0604020202020204" pitchFamily="34" charset="0"/>
              </a:rPr>
              <a:t>Why is attachment theory helpful for adopters?</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GB" dirty="0" smtClean="0"/>
          </a:p>
          <a:p>
            <a:r>
              <a:rPr lang="en-GB" dirty="0"/>
              <a:t>Using attachment theory can help us to understand how children make relationships in the here and now, by better understanding their past experiences and how these have impacted their core identity, social and emotional development and brain development (see Health and Development course).</a:t>
            </a:r>
          </a:p>
          <a:p>
            <a:r>
              <a:rPr lang="en-GB" dirty="0"/>
              <a:t>If the adults around a child can share an understanding of how a child experiences the world, and develop a shared approach to supporting the child and responding  to any difficulties, then trusting, secure relationships can be built and outcomes will be improved.</a:t>
            </a:r>
          </a:p>
          <a:p>
            <a:pPr marL="0" indent="0">
              <a:buNone/>
            </a:pPr>
            <a:endParaRPr lang="en-GB" dirty="0"/>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696660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83286" cy="1325563"/>
          </a:xfrm>
        </p:spPr>
        <p:txBody>
          <a:bodyPr>
            <a:normAutofit/>
          </a:bodyPr>
          <a:lstStyle/>
          <a:p>
            <a:pPr algn="ctr"/>
            <a:r>
              <a:rPr lang="en-GB" sz="4000" dirty="0">
                <a:latin typeface="Arial" panose="020B0604020202020204" pitchFamily="34" charset="0"/>
                <a:cs typeface="Arial" panose="020B0604020202020204" pitchFamily="34" charset="0"/>
              </a:rPr>
              <a:t>Child’s Basic Needs</a:t>
            </a:r>
          </a:p>
        </p:txBody>
      </p:sp>
      <p:sp>
        <p:nvSpPr>
          <p:cNvPr id="3" name="Content Placeholder 2"/>
          <p:cNvSpPr>
            <a:spLocks noGrp="1"/>
          </p:cNvSpPr>
          <p:nvPr>
            <p:ph idx="1"/>
          </p:nvPr>
        </p:nvSpPr>
        <p:spPr>
          <a:xfrm>
            <a:off x="838200" y="1825624"/>
            <a:ext cx="10515600" cy="4530725"/>
          </a:xfrm>
        </p:spPr>
        <p:txBody>
          <a:bodyPr/>
          <a:lstStyle/>
          <a:p>
            <a:pPr marL="0" indent="0">
              <a:buNone/>
            </a:pPr>
            <a:endParaRPr lang="en-GB"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Maslow:</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graphicFrame>
        <p:nvGraphicFramePr>
          <p:cNvPr id="5" name="Diagram 4"/>
          <p:cNvGraphicFramePr/>
          <p:nvPr>
            <p:extLst>
              <p:ext uri="{D42A27DB-BD31-4B8C-83A1-F6EECF244321}">
                <p14:modId xmlns:p14="http://schemas.microsoft.com/office/powerpoint/2010/main" val="166710532"/>
              </p:ext>
            </p:extLst>
          </p:nvPr>
        </p:nvGraphicFramePr>
        <p:xfrm>
          <a:off x="2939142" y="1593669"/>
          <a:ext cx="6283233" cy="47626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p:cNvPicPr>
            <a:picLocks noChangeAspect="1"/>
          </p:cNvPicPr>
          <p:nvPr/>
        </p:nvPicPr>
        <p:blipFill>
          <a:blip r:embed="rId8"/>
          <a:stretch>
            <a:fillRect/>
          </a:stretch>
        </p:blipFill>
        <p:spPr>
          <a:xfrm>
            <a:off x="9162025" y="0"/>
            <a:ext cx="3029975" cy="2292295"/>
          </a:xfrm>
          <a:prstGeom prst="rect">
            <a:avLst/>
          </a:prstGeom>
        </p:spPr>
      </p:pic>
    </p:spTree>
    <p:extLst>
      <p:ext uri="{BB962C8B-B14F-4D97-AF65-F5344CB8AC3E}">
        <p14:creationId xmlns:p14="http://schemas.microsoft.com/office/powerpoint/2010/main" val="1198659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What do we mean by attachment?</a:t>
            </a:r>
          </a:p>
        </p:txBody>
      </p:sp>
      <p:sp>
        <p:nvSpPr>
          <p:cNvPr id="3" name="Content Placeholder 2"/>
          <p:cNvSpPr>
            <a:spLocks noGrp="1"/>
          </p:cNvSpPr>
          <p:nvPr>
            <p:ph idx="1"/>
          </p:nvPr>
        </p:nvSpPr>
        <p:spPr/>
        <p:txBody>
          <a:bodyPr>
            <a:noAutofit/>
          </a:bodyPr>
          <a:lstStyle/>
          <a:p>
            <a:endParaRPr lang="en-GB" dirty="0" smtClean="0">
              <a:latin typeface="Arial" panose="020B0604020202020204" pitchFamily="34" charset="0"/>
              <a:cs typeface="Arial" panose="020B0604020202020204" pitchFamily="34" charset="0"/>
            </a:endParaRPr>
          </a:p>
          <a:p>
            <a:pPr marL="0" lvl="0" indent="0" algn="ctr" defTabSz="685800">
              <a:lnSpc>
                <a:spcPct val="100000"/>
              </a:lnSpc>
              <a:spcBef>
                <a:spcPct val="20000"/>
              </a:spcBef>
              <a:buNone/>
            </a:pPr>
            <a:r>
              <a:rPr lang="en-GB" dirty="0">
                <a:solidFill>
                  <a:prstClr val="black"/>
                </a:solidFill>
                <a:latin typeface="Arial" panose="020B0604020202020204" pitchFamily="34" charset="0"/>
                <a:cs typeface="Arial" panose="020B0604020202020204" pitchFamily="34" charset="0"/>
              </a:rPr>
              <a:t>“Attachment is formed through a consistent caring relationship between adult and child, activated as a result of stress (physical needs, threats, interrupted relationships </a:t>
            </a:r>
            <a:r>
              <a:rPr lang="en-GB" dirty="0" err="1">
                <a:solidFill>
                  <a:prstClr val="black"/>
                </a:solidFill>
                <a:latin typeface="Arial" panose="020B0604020202020204" pitchFamily="34" charset="0"/>
                <a:cs typeface="Arial" panose="020B0604020202020204" pitchFamily="34" charset="0"/>
              </a:rPr>
              <a:t>etc</a:t>
            </a:r>
            <a:r>
              <a:rPr lang="en-GB" dirty="0">
                <a:solidFill>
                  <a:prstClr val="black"/>
                </a:solidFill>
                <a:latin typeface="Arial" panose="020B0604020202020204" pitchFamily="34" charset="0"/>
                <a:cs typeface="Arial" panose="020B0604020202020204" pitchFamily="34" charset="0"/>
              </a:rPr>
              <a:t>) and enacted through physical care involving physical closeness and body contact which meets the child's basic needs for physical and emotional comfort.  Hallmarks are reciprocity and continuity”</a:t>
            </a:r>
          </a:p>
          <a:p>
            <a:pPr marL="0" lvl="0" indent="0" algn="r" defTabSz="685800">
              <a:lnSpc>
                <a:spcPct val="100000"/>
              </a:lnSpc>
              <a:spcBef>
                <a:spcPct val="20000"/>
              </a:spcBef>
              <a:buNone/>
            </a:pPr>
            <a:endParaRPr lang="en-GB" dirty="0">
              <a:solidFill>
                <a:prstClr val="black"/>
              </a:solidFill>
              <a:latin typeface="Arial" panose="020B0604020202020204" pitchFamily="34" charset="0"/>
              <a:cs typeface="Arial" panose="020B0604020202020204" pitchFamily="34" charset="0"/>
            </a:endParaRPr>
          </a:p>
          <a:p>
            <a:pPr marL="0" lvl="0" indent="0" algn="r" defTabSz="685800">
              <a:lnSpc>
                <a:spcPct val="100000"/>
              </a:lnSpc>
              <a:spcBef>
                <a:spcPct val="20000"/>
              </a:spcBef>
              <a:buNone/>
            </a:pPr>
            <a:r>
              <a:rPr lang="en-GB" dirty="0">
                <a:solidFill>
                  <a:prstClr val="black"/>
                </a:solidFill>
                <a:latin typeface="Arial" panose="020B0604020202020204" pitchFamily="34" charset="0"/>
                <a:cs typeface="Arial" panose="020B0604020202020204" pitchFamily="34" charset="0"/>
              </a:rPr>
              <a:t>Beesley </a:t>
            </a:r>
            <a:r>
              <a:rPr lang="en-GB" dirty="0" smtClean="0">
                <a:solidFill>
                  <a:prstClr val="black"/>
                </a:solidFill>
                <a:latin typeface="Arial" panose="020B0604020202020204" pitchFamily="34" charset="0"/>
                <a:cs typeface="Arial" panose="020B0604020202020204" pitchFamily="34" charset="0"/>
              </a:rPr>
              <a:t>2010</a:t>
            </a:r>
            <a:endParaRPr lang="en-GB"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9161780" y="0"/>
            <a:ext cx="3030220" cy="2292350"/>
          </a:xfrm>
          <a:prstGeom prst="rect">
            <a:avLst/>
          </a:prstGeom>
          <a:noFill/>
        </p:spPr>
      </p:pic>
    </p:spTree>
    <p:extLst>
      <p:ext uri="{BB962C8B-B14F-4D97-AF65-F5344CB8AC3E}">
        <p14:creationId xmlns:p14="http://schemas.microsoft.com/office/powerpoint/2010/main" val="1221898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57160" cy="1325563"/>
          </a:xfrm>
        </p:spPr>
        <p:txBody>
          <a:bodyPr/>
          <a:lstStyle/>
          <a:p>
            <a:pPr algn="ctr"/>
            <a:r>
              <a:rPr lang="en-GB" dirty="0">
                <a:latin typeface="Arial" panose="020B0604020202020204" pitchFamily="34" charset="0"/>
                <a:cs typeface="Arial" panose="020B0604020202020204" pitchFamily="34" charset="0"/>
              </a:rPr>
              <a:t>Attachment and brain development</a:t>
            </a:r>
          </a:p>
        </p:txBody>
      </p:sp>
      <p:sp>
        <p:nvSpPr>
          <p:cNvPr id="3" name="Content Placeholder 2"/>
          <p:cNvSpPr>
            <a:spLocks noGrp="1"/>
          </p:cNvSpPr>
          <p:nvPr>
            <p:ph idx="1"/>
          </p:nvPr>
        </p:nvSpPr>
        <p:spPr/>
        <p:txBody>
          <a:bodyPr/>
          <a:lstStyle/>
          <a:p>
            <a:endParaRPr lang="en-GB" dirty="0" smtClean="0"/>
          </a:p>
          <a:p>
            <a:r>
              <a:rPr lang="en-GB" dirty="0">
                <a:latin typeface="Arial" panose="020B0604020202020204" pitchFamily="34" charset="0"/>
                <a:cs typeface="Arial" panose="020B0604020202020204" pitchFamily="34" charset="0"/>
              </a:rPr>
              <a:t>Attachment is important because what we know is that a baby’s brain development is affected by the parenting they receive. </a:t>
            </a:r>
          </a:p>
          <a:p>
            <a:r>
              <a:rPr lang="en-GB" dirty="0">
                <a:latin typeface="Arial" panose="020B0604020202020204" pitchFamily="34" charset="0"/>
                <a:cs typeface="Arial" panose="020B0604020202020204" pitchFamily="34" charset="0"/>
              </a:rPr>
              <a:t>As brain imaging technology has developed we have become more aware of how these early relationship impact on brain development. </a:t>
            </a:r>
          </a:p>
          <a:p>
            <a:r>
              <a:rPr lang="en-GB" dirty="0">
                <a:latin typeface="Arial" panose="020B0604020202020204" pitchFamily="34" charset="0"/>
                <a:cs typeface="Arial" panose="020B0604020202020204" pitchFamily="34" charset="0"/>
              </a:rPr>
              <a:t>Positive interactions support the development of neural connections</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632002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691</TotalTime>
  <Words>7464</Words>
  <Application>Microsoft Office PowerPoint</Application>
  <PresentationFormat>Widescreen</PresentationFormat>
  <Paragraphs>476</Paragraphs>
  <Slides>26</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PowerPoint Presentation</vt:lpstr>
      <vt:lpstr>The NAS Post Adoption Training and Development Framework</vt:lpstr>
      <vt:lpstr>PowerPoint Presentation</vt:lpstr>
      <vt:lpstr>Learning Outcomes</vt:lpstr>
      <vt:lpstr>Adoptive parents writing these materials want to acknowledge that it can be tough!</vt:lpstr>
      <vt:lpstr>Why is attachment theory helpful for adopters?</vt:lpstr>
      <vt:lpstr>Child’s Basic Needs</vt:lpstr>
      <vt:lpstr>What do we mean by attachment?</vt:lpstr>
      <vt:lpstr>Attachment and brain development</vt:lpstr>
      <vt:lpstr>The Caregiving Cycle</vt:lpstr>
      <vt:lpstr>Secure Attachments</vt:lpstr>
      <vt:lpstr>Internal working models</vt:lpstr>
      <vt:lpstr>When Caregiving is inconsistent</vt:lpstr>
      <vt:lpstr>Self concept: Internal Working Model </vt:lpstr>
      <vt:lpstr>Avoidant attachment styles</vt:lpstr>
      <vt:lpstr>Ambivalent attachment styles</vt:lpstr>
      <vt:lpstr>Disorganised attachments</vt:lpstr>
      <vt:lpstr>What does this mean for our family?</vt:lpstr>
      <vt:lpstr>The caregiving cycle </vt:lpstr>
      <vt:lpstr>A health warning!</vt:lpstr>
      <vt:lpstr>Attachment across the Population</vt:lpstr>
      <vt:lpstr>Managing stress</vt:lpstr>
      <vt:lpstr>Reparative parenting</vt:lpstr>
      <vt:lpstr>Key messages</vt:lpstr>
      <vt:lpstr>Summary</vt:lpstr>
      <vt:lpstr>PowerPoint Presentation</vt:lpstr>
    </vt:vector>
  </TitlesOfParts>
  <Company>City of Cardiff Council - Cyngor Dinas Caerdydd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Helena</dc:creator>
  <cp:lastModifiedBy>Lopez, Helena</cp:lastModifiedBy>
  <cp:revision>61</cp:revision>
  <dcterms:created xsi:type="dcterms:W3CDTF">2020-04-23T09:46:07Z</dcterms:created>
  <dcterms:modified xsi:type="dcterms:W3CDTF">2020-06-09T13:09:46Z</dcterms:modified>
</cp:coreProperties>
</file>