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xyfr7MMq4yTY3xKst+wBg==" hashData="g+rkzbcfHVZ0v9ZVVuvH3hm7Hpqe0siG4xysGy3n6kdYOfnpNHK6/GJHe09Yp1KD/00OX+CQtl3BbEyt17tia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343" autoAdjust="0"/>
  </p:normalViewPr>
  <p:slideViewPr>
    <p:cSldViewPr snapToGrid="0">
      <p:cViewPr varScale="1">
        <p:scale>
          <a:sx n="51" d="100"/>
          <a:sy n="51" d="100"/>
        </p:scale>
        <p:origin x="15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5571D-34FE-4FAE-A12A-547D1BE71C44}" type="datetimeFigureOut">
              <a:rPr lang="en-GB" smtClean="0"/>
              <a:t>09/06/2020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7DC22-F622-44EA-8F1E-4178DF55D77F}" type="slidenum">
              <a:rPr lang="en-GB" smtClean="0"/>
              <a:t>‹#›</a:t>
            </a:fld>
            <a:endParaRPr lang="en-GB"/>
          </a:p>
        </p:txBody>
      </p:sp>
    </p:spTree>
    <p:extLst>
      <p:ext uri="{BB962C8B-B14F-4D97-AF65-F5344CB8AC3E}">
        <p14:creationId xmlns:p14="http://schemas.microsoft.com/office/powerpoint/2010/main" val="269665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These courses may be useful for professionals but their primary audience is adopters, and their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 have tried to include sufficient information for those self learners looking at this on its own.  However if the material doesn’t seem to ask your adoptions support team for some help in getting to grips with the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By its very nature a short course will never cover all that is known on a subject.  The courses have been developed by experienced social workers and adopters who have pooled their thinking about what might be useful.  There is always more to know, and some authors who will seem useful to you, others less 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Try out some new thinking but if it’s not helpful ask other people for ideas and other training courses, books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etc</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friends, colleagues, other adopters, helplines, your adoption support service.  By reading around you will come across someone who talks to your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delivering as a course, consider</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using an ICEBREAKER </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how you will deal with INTRODUCTIONS (of yourself and participants) – e.g.. Round room, introducing one another, show of hands</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Whether a REGISTER needs completion</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Whether BADGES will be used</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HOUSE-KEEPING/GROUND RULES (e.g. fire drill, fire exit, refreshments, parking, mobile phones, confidentiality, safe-guarding, let everyone speak, everyone is entitled to their opinion, timekeeping, opportunities to ask questions/discuss)</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Arrangements you will have in place if a participant becomes DISTRESSED or needs to leave the training room if they are finding the topic emotive</a:t>
            </a:r>
          </a:p>
          <a:p>
            <a:pPr marL="180657" marR="0" lvl="0" indent="-180657"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delivering on a one-to-one basis consider</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GROUND RULES (e.g. confidentiality, safe-guarding, everyone is entitled to their opinion, timekeeping)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Explain course in context of the other 2 hour courses in the National Adoption Service online training suite and wider training/support available in Wales for adoptive families</a:t>
            </a:r>
          </a:p>
        </p:txBody>
      </p:sp>
      <p:sp>
        <p:nvSpPr>
          <p:cNvPr id="4" name="Slide Number Placeholder 3"/>
          <p:cNvSpPr>
            <a:spLocks noGrp="1"/>
          </p:cNvSpPr>
          <p:nvPr>
            <p:ph type="sldNum" sz="quarter" idx="10"/>
          </p:nvPr>
        </p:nvSpPr>
        <p:spPr/>
        <p:txBody>
          <a:bodyPr/>
          <a:lstStyle/>
          <a:p>
            <a:fld id="{EB37DC22-F622-44EA-8F1E-4178DF55D77F}" type="slidenum">
              <a:rPr lang="en-GB" smtClean="0"/>
              <a:t>2</a:t>
            </a:fld>
            <a:endParaRPr lang="en-GB"/>
          </a:p>
        </p:txBody>
      </p:sp>
    </p:spTree>
    <p:extLst>
      <p:ext uri="{BB962C8B-B14F-4D97-AF65-F5344CB8AC3E}">
        <p14:creationId xmlns:p14="http://schemas.microsoft.com/office/powerpoint/2010/main" val="3171956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USEFUL READING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You may wish to refer to the section on AGGRESSION in “The Great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Breakdown” by Bryan Post, Pages 75-82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 child can be desperate for regulation. Because of their intense stress they seek ways to get out of the stress they feel. In effect they can’t express their true feelings and  need help to regulate them. In contrast with the conventional view to ignore the child, the parent should offer the child undivided attention.   Imagine a child has thrown his football boots down the stairs and smashed your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favourite</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vase.  The therapeutic response (as opposed to your reaction) might be “I can see you are feeling scared.  I wonder if it’s because your were worried we’d bump into your birth Dad at the football match?  I didn’t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realise</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he used to take you to football matches when you lived with him.  Let’s go in the garden and see who can bounce the highest on the trampoline”.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In the example above the child is desperate for regulation but has become hyper-aroused due to his feelings of sadness and fear around possibly bumping into his birth dad at a football ground.  Perhaps the adoptive mum didn’t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realise</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this was a trigger until AFTER the event.  In this example she’s ignoring the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(which could be destruction, threats to injure, getting into trouble at school) but addressing the feelings (fear and sadness) and the underlying need (for regulation – Mum can keep me safe, she has in the past and she will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The child can be invited to express his anger and what he feels he NEEDS.  He is invited to practice telling what he needs and feels.   The parent may also want to tell the child about times when he/she has felt sad and scared about something.  Describe what was going on in your head at that time but also how it felt in your body – e.g. “my skin started feeling prickly; my neck started going red; I kept fiddling with my earrings”.  We are given the child the tools they need to identify tell tale physiological signs that they are getting stressed, before it erupts into inappropriate reactions.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In some situations the Amygdala in the brain is triggered to freeze (rather than “fight” as in the example above, which we would describe as hyper arousal).  The child will freeze before moving into their ‘preferred state – hypo or hyper.  Children can move back and fore between hypo and hyper vigilant states.  Meryl Lee explains “freeze” and hypo-arousal state clearly in this link http://www.shellsnbells.com/pdf/WorkingWithHypoArousal.pdf.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Hypo-arousal can look very much like depression. The child may struggle to express any emotion, is likely to have very low energy, may sit with their shoulders stooped and have little or no enthusiasm or motivation. It can be an almost perpetual state of being for those who developed avoidant attachment as infants.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It may help to encourage the child to</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experiment with different postures, drawing their feelings instead of talking about them,  walking round while doing an activity that they would usually do sitting down (</a:t>
            </a:r>
            <a:r>
              <a:rPr kumimoji="0" lang="en-GB" sz="1200" b="1" i="0" u="none" strike="noStrike" kern="1200" cap="none" spc="0" normalizeH="0" baseline="0" noProof="0" dirty="0" err="1" smtClean="0">
                <a:ln>
                  <a:noFill/>
                </a:ln>
                <a:solidFill>
                  <a:prstClr val="black"/>
                </a:solidFill>
                <a:effectLst/>
                <a:uLnTx/>
                <a:uFillTx/>
                <a:latin typeface="+mn-lt"/>
                <a:ea typeface="+mn-ea"/>
                <a:cs typeface="+mn-cs"/>
              </a:rPr>
              <a:t>eg</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 Reading a book).  Using “props” like “Bear Cards” to help children express their feelings may help, too. https://www.amazon.co.uk/Bear-Cards-Feelings-John-Veeken/dp/0980517524/ref=sr_1_1?ie=UTF8&amp;qid=1528805782&amp;sr=8-1&amp;keywords=bear+feelings+cards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 child who is hyper-aroused will be continually on guard and looking out for danger.  Even when they appear relaxed watching TV, they can suddenly jump up, their eyes will become wide and they will be on high alert.  This may have been caused by a slight noise, a rush of wind through an open door, or the smell or a certain food cooking, for example.  The child becomes agitated and may perspire and start breathing fast and shallow.  Their pulse is likely to be racing.   Their ability to think logically, use problem solving or respond appropriately will be severely limited at moments like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Children who are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hypervigilant</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will usually find a reason to escape the perceived threat by, for example, running off or out of a room. If this is not possible they can remain in a state of alert and might use a coping mechanism like holding someone’s hand or putting their head under a cushion. In some cases it can be extreme enough for the person to become almost entirely preoccupied with scanning their environment for threats. They may become agitated in crowded or noisy places and may adopt a variety of obsessive behaviour patterns as ways of coping.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There are things you can do to help though.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Exercise is helpful as it burns adrenaline and releases feel-good hormones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Showing the child how to relax and take deep breaths can help, and obviously reassure them that they are safe.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In toddlers – at pre school or infant school – the child is likely to need careful supervision with a caring adult to allow the child to regulate.  And to maintain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In the school child – and perhaps more so in the secondary school child when the scale and  number of stressors is higher without the nurturing environment of the primary school setting – the child is stressed out during the day and is retriggered by mum or dad when they get home. At home they might feel they can let go, in contrast to school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In summary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A hypo reaction is withdrawal/ depression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 hyper-reaction is arousal to fight.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As with the child, the parent can trip into stress/survival mode.  This is explained well in Hughes and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Baylin’s</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book “Brain Based Parenting”.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To understand aggressive outbursts in school, we need to recognized that children can misread social situations, have poor interaction with their peers leading to frustration and then anger – </a:t>
            </a: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USEFUL READING “Inside I’m Hurting” </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by Louise Bomber Page 135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Misunderstanding a teacher who says that an answer is “wrong” means for some children “ You are bad” which leads to frustration and then anger (see </a:t>
            </a: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Bomber “Inside I’m Hurting” Page 227)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BRUCE PERRY</a:t>
            </a: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says “</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One of the major problems with these children is aggression and cruelty. This is related to two primary problems in neglected children: (1) lack of empathy and (2) poor impulse control. The ability to emotionally "understand" the impact of your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on others is impaired in these children. They really do not understand or feel what it is like for others when they do or say something hurtful. Indeed, these children often feel compelled to lash out and hurt others - most typically something or someone less powerful than they are. They will hurt animals, smaller children, peers and siblings. One of the most disturbing elements of this aggression is that it is often accompanied by a detached, cold lack of empathy. They may show regret (an intellectual response) but not remorse (an emotional response) when confronted about their aggressive or cruel behaviors”.  But these states CAN be changed by therapeutic parenting and routines/boundaries.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You may wish to refer to 2 hour course to help those dealing with aggression  “Child to Parent Violence/Non Violent Resistance”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USEFUL RESOURCES for coping with challenging </a:t>
            </a:r>
            <a:r>
              <a:rPr kumimoji="0" lang="en-US" altLang="en-US" sz="1200" b="1"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which is displayed at school “Getting It Right for Every Child” booklets for parents and children </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free to download from Adoption UK Wales website  https://www.adoptionuk.org/getting-it-right-for-every-child</a:t>
            </a:r>
            <a:endPar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12</a:t>
            </a:fld>
            <a:endParaRPr lang="en-GB"/>
          </a:p>
        </p:txBody>
      </p:sp>
    </p:spTree>
    <p:extLst>
      <p:ext uri="{BB962C8B-B14F-4D97-AF65-F5344CB8AC3E}">
        <p14:creationId xmlns:p14="http://schemas.microsoft.com/office/powerpoint/2010/main" val="3380913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The strategies on this slide can be helpful in re-parenting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traumatised</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adopted children, because they focus on addressing the un-met needs beneath the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Adoption UK’S 6 day “Parenting our Children” course looks in far greater details at parents’ feelings and reactions, children’s feeling and reactions, underlying reasons for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and many strategies and interventions to address these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Bryan POST refers to a THREE PHASE INTERVENTION - REFLECT – RELATE – REGULATE .  You can read more about this in his book “The Great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Breakdown” PAGE 48-51.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REFLECT =</a:t>
            </a:r>
            <a:r>
              <a:rPr kumimoji="0" lang="ja-JP"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I feel scared now and I need to know how you feel</a:t>
            </a:r>
            <a:r>
              <a:rPr kumimoji="0" lang="ja-JP"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{ask your child to tell you more/express more with permission to do so e.g. if he says </a:t>
            </a:r>
            <a:r>
              <a:rPr kumimoji="0" lang="ja-JP"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I</a:t>
            </a:r>
            <a:r>
              <a:rPr kumimoji="0" lang="ja-JP"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m mad right now/ I</a:t>
            </a:r>
            <a:r>
              <a:rPr kumimoji="0" lang="ja-JP"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m really angry !</a:t>
            </a:r>
            <a:r>
              <a:rPr kumimoji="0" lang="ja-JP"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RELATE =AS LONG AS YOU ARE CALM you can say </a:t>
            </a:r>
            <a:r>
              <a:rPr kumimoji="0" lang="ja-JP"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Tell me more/ Give me more.</a:t>
            </a:r>
            <a:r>
              <a:rPr kumimoji="0" lang="ja-JP"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While saying calm, you help your child express their emotions.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REGULATE = co regulation together, expressing similar feelings, calming down through expression of shared feeling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Regulation and co-regulation are aspects of attunement in which the child experiences the ability to cope with stress, to regulate emotions and to manage impulses (see pages 116, 118 and 119 Kim Golding “Nurturing Attachments”)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13</a:t>
            </a:fld>
            <a:endParaRPr lang="en-GB"/>
          </a:p>
        </p:txBody>
      </p:sp>
    </p:spTree>
    <p:extLst>
      <p:ext uri="{BB962C8B-B14F-4D97-AF65-F5344CB8AC3E}">
        <p14:creationId xmlns:p14="http://schemas.microsoft.com/office/powerpoint/2010/main" val="4017138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Below is an extract from Kim Golding’s book, “Nurturing Attachments” page 188 which explains why we need to step away from confrontation and ways in which we can do this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“How to step aside from confrontation”</a:t>
            </a: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 child will be confrontational for a number of reasons.</a:t>
            </a: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It helps the frightened child to feel in control, thus increasing the child feelings of safety and security.</a:t>
            </a: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The confrontation is an effective way of controlling the degree of attention received from the parent. The child might want to keep the parent involved and attending to the child. Alternatively she might want to get some distance into the relationship.</a:t>
            </a: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It helps the child displace blame and thus they avoid feeling overwhelmed  with  </a:t>
            </a:r>
            <a:r>
              <a:rPr kumimoji="0" lang="en-US" altLang="en-US" sz="1200" b="0" i="1"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shame </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about  not being  good  enough .</a:t>
            </a: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Confrontation represents a </a:t>
            </a:r>
            <a:r>
              <a:rPr kumimoji="0" lang="en-US" altLang="en-US" sz="1200" b="0" i="1"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coercive </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pattern of relating to the child. The child coerces the adult into maintaining attention on to the child or becoming distant from the child.</a:t>
            </a: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When children are being confrontational they will feel emotionally aroused. Their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is likely to be escalating into an increasingly angry, demanding style of relating to the adults.</a:t>
            </a: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Whilst it may not feel like it, you do have a choice in the face of this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You can either match the pattern of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also becoming aroused and increasingly angry. This is likely to increase the confrontational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your child is displaying. Alternatively you can remain calm, avoid being pulled into the confrontation, and allow the child to gradually calm down in turn.   (NB escalation patterns are covered in detail on Non Violent Resistant courses)</a:t>
            </a: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When two people are relating, their emotional patterns will  gradually match each other. If the parent becomes angry then an escalating, reciprocal pattern of angry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occurs. If however the parent maintains a calm emo­tional tone the child will calm down as well; angry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de-escalates rather than escalates.</a:t>
            </a: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It will be helpful to discuss the re-parenting strategies on this slide with your partner, social worker or a friend/family member.  Think about how you can apply them to your own child and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Remember rewards should be small gestures of unconditional love, rather than grand, expensive presents – a reward may just be “let’s sit down and watch your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favourite</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DVD together” or “I’m going to cook your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favourite</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pasta Bolognese for you now, would you like to help 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14</a:t>
            </a:fld>
            <a:endParaRPr lang="en-GB"/>
          </a:p>
        </p:txBody>
      </p:sp>
    </p:spTree>
    <p:extLst>
      <p:ext uri="{BB962C8B-B14F-4D97-AF65-F5344CB8AC3E}">
        <p14:creationId xmlns:p14="http://schemas.microsoft.com/office/powerpoint/2010/main" val="4144010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Refer to “Great </a:t>
            </a:r>
            <a:r>
              <a:rPr kumimoji="0" lang="en-US" altLang="en-US" sz="17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Breakdown” page 33.  Discipline has come to mean punishment but the word discipline comes from the word </a:t>
            </a:r>
            <a:r>
              <a:rPr kumimoji="0" lang="ja-JP"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ja-JP"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disciple</a:t>
            </a:r>
            <a:r>
              <a:rPr kumimoji="0" lang="ja-JP"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ja-JP"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 its about teaching. Or rather it’s about the child</a:t>
            </a:r>
            <a:r>
              <a:rPr kumimoji="0" lang="ja-JP"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ja-JP"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s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If your child</a:t>
            </a:r>
            <a:r>
              <a:rPr kumimoji="0" lang="ja-JP"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ja-JP"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s </a:t>
            </a:r>
            <a:r>
              <a:rPr kumimoji="0" lang="en-US" altLang="ja-JP" sz="17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ja-JP"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is the result of stress how can punishment help?  It will increase the child’s stress and increase the </a:t>
            </a:r>
            <a:r>
              <a:rPr kumimoji="0" lang="en-US" altLang="ja-JP" sz="17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ja-JP"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you are trying to alleviate.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No teaching will help when the child is in this dysregulated state. They CAN’T learn in this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They won</a:t>
            </a:r>
            <a:r>
              <a:rPr kumimoji="0" lang="ja-JP"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ja-JP"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 remember what is said, they will be confused and disoriented.  </a:t>
            </a:r>
            <a:endPar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Consequences are for AFTER the dysregulation not DURING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7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POST in “Great </a:t>
            </a:r>
            <a:r>
              <a:rPr kumimoji="0" lang="en-US" altLang="en-US" sz="17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Breakdown” page 52-53  says there is a big difference between a parent formulated consequence and a natural consequence.  A natural consequence occurs naturally: you cannot control, prevent or avoid them, they occur naturally. They are not taught.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Post believes most consequences are blame and fear based. So they do not teach responsibility.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7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This is largely the same philosophy that Hughes is beginning to express, when he suggests that the well attached child can accept a consequence because he does not see it as punitive [ because he understands the context and the love within the family] from which it comes. The un-attached child does not GET this !</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15</a:t>
            </a:fld>
            <a:endParaRPr lang="en-GB"/>
          </a:p>
        </p:txBody>
      </p:sp>
    </p:spTree>
    <p:extLst>
      <p:ext uri="{BB962C8B-B14F-4D97-AF65-F5344CB8AC3E}">
        <p14:creationId xmlns:p14="http://schemas.microsoft.com/office/powerpoint/2010/main" val="4086147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EXERCISE: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Consider this scenario – it is cold outside but your 8 year old child is refusing to put on their coat for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ASK YOURSELF: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What would you do?  (you would probably try persuading the child to wear their coat!)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But what if you said “ok, let’s walk to school without your coat”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ASK YOURSELF: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What do you think the natural consequence would be? (the child is likely to be cold, it might start raining so the child will get wet)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child may well decide to wear their coat the next day of their own accord to avoid getting wet and being cold.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ASK YOURSELF: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What would a logical consequence be? (examples include – child not allowed out at break time, child not allowed on school trip to library)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parent has no control over these logical consequences, but school does, so child not likely to feel the need to “punish” the parent)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might like to consider some of the “battles” you have with your children and think about the natural and logical consequences that will ensue.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USEFUL READING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Sarah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Naish</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book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“Therapeutic Parenting in A Nutshell”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and</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 “a-z of Therapeutic Parenting”</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16</a:t>
            </a:fld>
            <a:endParaRPr lang="en-GB"/>
          </a:p>
        </p:txBody>
      </p:sp>
    </p:spTree>
    <p:extLst>
      <p:ext uri="{BB962C8B-B14F-4D97-AF65-F5344CB8AC3E}">
        <p14:creationId xmlns:p14="http://schemas.microsoft.com/office/powerpoint/2010/main" val="525892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Use these techniques with care; parents know their own children and usually have a good idea about which of these techniques may work and which could cause the child to dysregulate further.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EGS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Over-reacting</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child has sat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colouring</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quietly for 5 minutes while parent is on the telephone.  Surprise the child by heaping praise upon them “I’m SO pleased that you sat so quietly while I was on the ‘phone to Aunty Ann, well done, that was amazing!” (rather than saying “why can’t you be like this all the time, you usually interrupt me constantly while I’m on the phone”) – think emotional not chronological age of 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Unexpected</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child has thrown a plate onto the floor and it has smashed.  Rather than criticize the child for smashing the plate, say “do you know what, when I was so fed up last week about the dentist cancelling my appointment at short notice, I felt like smashing something.  I wonder what you are feeling fed up about?  I know you’ve got Assembly in school tomorrow and you struggle with that.  Do you want to talk about it?  Anyway, I never really liked that plate.   Shall we go and chose some new ones in Ikea at the weekend?”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Humour</a:t>
            </a: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and Unconditional Fun</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child is refusing to put coat on for school on a very cold day.  Parent doesn’t comment on the refusal but instead wraps themselves up in the thickest coat they can find, accompanied by a scarf, hat and gloves, then comments “I’m just going upstairs to get another pair of socks in case my feet get cold, I wonder if you can get your coat on before I come downstairs”.  If child still refuses to put coat on, make the walk to school fun by saying “come on then, we’re going to jog to school to keep us warm” and starting to jog to school in your most exaggerated fashion! (a natural and logical consequence are likely to follow, too),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It’s important to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recognise</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as parents that we may need to change/adapt our approaches.  We can do this be carefully watching how our child reacts and responds.  By changing and adapting, we are modelling to our children that it is possible and necessary to adapt/change.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Think about celebrating “one proud moment of the day” every single day, however difficult the day has been!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If you don’t think your child can handle direct praise, think about “phoning a friend” while your child is in ear shot and telling them how proud you are of what your child has done today.</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18</a:t>
            </a:fld>
            <a:endParaRPr lang="en-GB"/>
          </a:p>
        </p:txBody>
      </p:sp>
    </p:spTree>
    <p:extLst>
      <p:ext uri="{BB962C8B-B14F-4D97-AF65-F5344CB8AC3E}">
        <p14:creationId xmlns:p14="http://schemas.microsoft.com/office/powerpoint/2010/main" val="2691929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This slide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summarises</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what this course has covered.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The slide text </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is bullet points from an extract from the </a:t>
            </a: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Child Trauma Academy paper “Bonding and Attachment in Maltreated Children: Consequences of Emotional neglect in childhood” by Bruce D. Perry, M.D., Ph.D.</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19</a:t>
            </a:fld>
            <a:endParaRPr lang="en-GB"/>
          </a:p>
        </p:txBody>
      </p:sp>
    </p:spTree>
    <p:extLst>
      <p:ext uri="{BB962C8B-B14F-4D97-AF65-F5344CB8AC3E}">
        <p14:creationId xmlns:p14="http://schemas.microsoft.com/office/powerpoint/2010/main" val="2398663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20</a:t>
            </a:fld>
            <a:endParaRPr lang="en-GB"/>
          </a:p>
        </p:txBody>
      </p:sp>
    </p:spTree>
    <p:extLst>
      <p:ext uri="{BB962C8B-B14F-4D97-AF65-F5344CB8AC3E}">
        <p14:creationId xmlns:p14="http://schemas.microsoft.com/office/powerpoint/2010/main" val="379280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online course provides an introduction to the reasons behind challenging behaviour and introduces some strategies to address certain behaviours.  It is not aimed to replace a more strategic approach to addressing challenging behaviour issues (e.g. Attending a longer courses, therapeutic input, support from CAMHS,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It’s important to recognise that due to early trauma and other issues (e.g. Attachment issues, ADHD, autism, Foetal alcohol spectrum disorders) the behaviour adopters are dealing with is often over and above that faced by other parents – in terms of frequency, intensity and the length of time it takes for a child to calm down.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It can feel like no one knows what to do when this happens to you – sometimes the approaches suggested just don’t work for your adopted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may feel under scrutiny, and as if you just need to keep your cool and buckle down.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Depending on your child’s age and stage of development, some traditional parenting techniques may work well in terms of managing certain behaviours.  However as adopters we recognise that it is important to have a range of approaches in your “tool box”.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course features some of Bryan Post’s approaches however your “tool box” is also likely to include elements of PACE (Dan Hughes’ Dyadic Developmental Psychotherapy), Non Violent Resistance and other approaches to managing behaviour.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you are offered places on  a “universal” parenting course (e.g.. Webster Stratton “Incredible Years”) it is worth attending to understand the many parenting strategies that are available to us and also to meet other parents.  However the work of Bryan Post, Dan Hughes and others is more specific to supporting children who have experienced significant trauma, in particular separation from birth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It can be tricky – what works for one child may or may not work for another child, even within the same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Sometimes despite our very best efforts our children will sometimes revert to their challenging behaviours when they are particularly stressed.  If there aren’t always answers how do we learn to live with this? It may be useful to read the article “Welcome to Holland”  by Emily Perl Kingsley copyrighted 1987 (this can be found via google).  It is an excellent article to read to help parents come to terms with things they may feel are organic and that can’t be changed.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It may be useful to read Holly Van Gulden’s book “Learning the Dance of Attachment” to help understand the unmet need beneath the challenging behaviour.  This book is a guide for adopters and foster carers to nurturing healthy development.  It explains the normal stages of childhood emotional development and contrasts these stages with dysfunctional behaviours caused by early trauma and abuse.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short course helps us consider the different ways people think and provide some opportunities to try out some strategies.  It is not exhaustive!</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4</a:t>
            </a:fld>
            <a:endParaRPr lang="en-GB"/>
          </a:p>
        </p:txBody>
      </p:sp>
    </p:spTree>
    <p:extLst>
      <p:ext uri="{BB962C8B-B14F-4D97-AF65-F5344CB8AC3E}">
        <p14:creationId xmlns:p14="http://schemas.microsoft.com/office/powerpoint/2010/main" val="369040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Before working through the course, you may find it helpful to do the 2 hour online Health and Child Development course, which is part of this suite of training courses.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aim of this slide/activity is to start looking at what lies beneath the presenting behaviours.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Take a moment to consider the behaviour you find challenging?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Write your answers down.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Your answers may include aggression, violence, lack of concentration, lying, stealing, self-harming, school refusal, controlling, truanting, food issues.</a:t>
            </a:r>
            <a:endParaRPr kumimoji="0" lang="en-GB"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Now take a moment to consider what do you think are the feelings behind the behaviours you’ve listed?</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Your answers might include uncomfortable, insecure, fearful, scared, out of control, helpless, unnoticed, unloved, unsafe.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These feelings are all appropriate and natural.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And now think about what are a child’s basic needs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Your answers should include comfort, safety, control, attention, affection.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 can summarise a child’s basic needs using “Maslow’s hierarchy of need” which is often produced as a pyramid diagram with “physiological” at the base and “self-actualisation” at the top.</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5</a:t>
            </a:fld>
            <a:endParaRPr lang="en-GB"/>
          </a:p>
        </p:txBody>
      </p:sp>
    </p:spTree>
    <p:extLst>
      <p:ext uri="{BB962C8B-B14F-4D97-AF65-F5344CB8AC3E}">
        <p14:creationId xmlns:p14="http://schemas.microsoft.com/office/powerpoint/2010/main" val="3953998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Maslow 1954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is a significant diagram as it demonstrates the hierarchy of needs starting at the bottom. A child needs their physiological needs met first i.e. To be fed, sheltered, kept warm, held etc.  They then need to feel secure. The emotional feelings of love and belonging to a family or social group are next before the child can begin to feel self esteem and then build their sense of self efficacy. This hierarchy can also reflect what we know about how the brain develops. The physical and physiological needs develop first. This can correlate with a child’s brain stem development and their body impulses. The next stage is the feeling of safety and security. Without this in place the child will struggle to develop further. When this is in place it is usually within the context of a loving relationship and the child having a sense of belonging. This is the secure base from which they feel able to explore and learn. This can be seen to correlate with the Limbic brain development as the child experiences emotions. The top two levels relate to the child developing self esteem and competence until they are able to achieve self actualisation, plan ahead and fulfil their ambitions. This requires a good level of cognitive functioning which develops until the mid 20’s.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prstClr val="black"/>
                </a:solidFill>
                <a:effectLst/>
                <a:uLnTx/>
                <a:uFillTx/>
                <a:latin typeface="+mn-lt"/>
                <a:ea typeface="+mn-ea"/>
                <a:cs typeface="+mn-cs"/>
              </a:rPr>
              <a:t>Self-actualization – includes morality, creativity, problem solving,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prstClr val="black"/>
                </a:solidFill>
                <a:effectLst/>
                <a:uLnTx/>
                <a:uFillTx/>
                <a:latin typeface="+mn-lt"/>
                <a:ea typeface="+mn-ea"/>
                <a:cs typeface="+mn-cs"/>
              </a:rPr>
              <a:t>Esteem – includes confidence, self-esteem, achievement, respect,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prstClr val="black"/>
                </a:solidFill>
                <a:effectLst/>
                <a:uLnTx/>
                <a:uFillTx/>
                <a:latin typeface="+mn-lt"/>
                <a:ea typeface="+mn-ea"/>
                <a:cs typeface="+mn-cs"/>
              </a:rPr>
              <a:t>Belonging – includes love, friendship, intimacy, family,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prstClr val="black"/>
                </a:solidFill>
                <a:effectLst/>
                <a:uLnTx/>
                <a:uFillTx/>
                <a:latin typeface="+mn-lt"/>
                <a:ea typeface="+mn-ea"/>
                <a:cs typeface="+mn-cs"/>
              </a:rPr>
              <a:t>Safety – includes security of environment, employment, resources, health, property,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prstClr val="black"/>
                </a:solidFill>
                <a:effectLst/>
                <a:uLnTx/>
                <a:uFillTx/>
                <a:latin typeface="+mn-lt"/>
                <a:ea typeface="+mn-ea"/>
                <a:cs typeface="+mn-cs"/>
              </a:rPr>
              <a:t>Physiological – includes air, food, water, sex, sleep, other factors towards homeostasis,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(homeostasis = </a:t>
            </a:r>
            <a:r>
              <a:rPr kumimoji="0" lang="en-GB" sz="1300" b="0" i="0" u="none" strike="noStrike" kern="1200" cap="none" spc="0" normalizeH="0" baseline="0" noProof="0" dirty="0" smtClean="0">
                <a:ln>
                  <a:noFill/>
                </a:ln>
                <a:solidFill>
                  <a:prstClr val="black"/>
                </a:solidFill>
                <a:effectLst/>
                <a:uLnTx/>
                <a:uFillTx/>
                <a:latin typeface="+mn-lt"/>
                <a:ea typeface="+mn-ea"/>
                <a:cs typeface="+mn-cs"/>
              </a:rPr>
              <a:t>the ability or tendency to maintain internal stability in an organism to compensate for environmental changes)</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behaviours you listed at the beginning are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inappropriate</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responses to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appropriate</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feelings.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 need to “think safety first” – ask yourself “is the child feeling safe?” “is the child feeling afraid?”.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Development happens in stages, parents are vital in helping a child develop.  The brain always checks for “safety first” (may be useful to refer to the 2 hour Child Development course at this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USEFUL READING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Viv Norris’ book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Parenting with </a:t>
            </a:r>
            <a:r>
              <a:rPr kumimoji="0" lang="en-GB" sz="1200" b="1" i="0" u="none" strike="noStrike" kern="1200" cap="none" spc="0" normalizeH="0" baseline="0" noProof="0" dirty="0" err="1" smtClean="0">
                <a:ln>
                  <a:noFill/>
                </a:ln>
                <a:solidFill>
                  <a:prstClr val="black"/>
                </a:solidFill>
                <a:effectLst/>
                <a:uLnTx/>
                <a:uFillTx/>
                <a:latin typeface="+mn-lt"/>
                <a:ea typeface="+mn-ea"/>
                <a:cs typeface="+mn-cs"/>
              </a:rPr>
              <a:t>Theraplay</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Quick think – What causes the inappropriate behaviours?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We’ve thought about the feelings and needs, so why do our children use these inappropriate ways of showing us those needs and feelings?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Your responses might include</a:t>
            </a: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US" altLang="zh-CN" sz="1200" b="0" i="0" u="none" strike="noStrike" kern="1200" cap="none" spc="0" normalizeH="0" baseline="0" noProof="0" dirty="0" smtClean="0">
                <a:ln>
                  <a:noFill/>
                </a:ln>
                <a:solidFill>
                  <a:srgbClr val="231F20"/>
                </a:solidFill>
                <a:effectLst/>
                <a:uLnTx/>
                <a:uFillTx/>
                <a:latin typeface="+mn-lt"/>
                <a:ea typeface="宋体" panose="02010600030101010101" pitchFamily="2" charset="-122"/>
                <a:cs typeface="+mn-cs"/>
              </a:rPr>
              <a:t>Medical</a:t>
            </a:r>
            <a:r>
              <a:rPr kumimoji="0" lang="en-US" altLang="zh-CN"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1200" b="0" i="0" u="none" strike="noStrike" kern="1200" cap="none" spc="0" normalizeH="0" baseline="0" noProof="0" dirty="0" smtClean="0">
                <a:ln>
                  <a:noFill/>
                </a:ln>
                <a:solidFill>
                  <a:srgbClr val="231F20"/>
                </a:solidFill>
                <a:effectLst/>
                <a:uLnTx/>
                <a:uFillTx/>
                <a:latin typeface="+mn-lt"/>
                <a:ea typeface="宋体" panose="02010600030101010101" pitchFamily="2" charset="-122"/>
                <a:cs typeface="+mn-cs"/>
              </a:rPr>
              <a:t>factors (</a:t>
            </a:r>
            <a:r>
              <a:rPr kumimoji="0" lang="en-US" altLang="zh-CN" sz="1200" b="0" i="0" u="none" strike="noStrike" kern="1200" cap="none" spc="0" normalizeH="0" baseline="0" noProof="0" dirty="0" err="1" smtClean="0">
                <a:ln>
                  <a:noFill/>
                </a:ln>
                <a:solidFill>
                  <a:srgbClr val="231F20"/>
                </a:solidFill>
                <a:effectLst/>
                <a:uLnTx/>
                <a:uFillTx/>
                <a:latin typeface="+mn-lt"/>
                <a:ea typeface="宋体" panose="02010600030101010101" pitchFamily="2" charset="-122"/>
                <a:cs typeface="+mn-cs"/>
              </a:rPr>
              <a:t>eg</a:t>
            </a:r>
            <a:r>
              <a:rPr kumimoji="0" lang="en-US" altLang="zh-CN" sz="1200" b="0" i="0" u="none" strike="noStrike" kern="1200" cap="none" spc="0" normalizeH="0" baseline="0" noProof="0" dirty="0" smtClean="0">
                <a:ln>
                  <a:noFill/>
                </a:ln>
                <a:solidFill>
                  <a:srgbClr val="231F20"/>
                </a:solidFill>
                <a:effectLst/>
                <a:uLnTx/>
                <a:uFillTx/>
                <a:latin typeface="+mn-lt"/>
                <a:ea typeface="宋体" panose="02010600030101010101" pitchFamily="2" charset="-122"/>
                <a:cs typeface="+mn-cs"/>
              </a:rPr>
              <a:t>. Prematurity)</a:t>
            </a: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US" altLang="zh-CN" sz="1200" b="0" i="0" u="none" strike="noStrike" kern="1200" cap="none" spc="0" normalizeH="0" baseline="0" noProof="0" dirty="0" smtClean="0">
                <a:ln>
                  <a:noFill/>
                </a:ln>
                <a:solidFill>
                  <a:srgbClr val="231F20"/>
                </a:solidFill>
                <a:effectLst/>
                <a:uLnTx/>
                <a:uFillTx/>
                <a:latin typeface="+mn-lt"/>
                <a:ea typeface="宋体" panose="02010600030101010101" pitchFamily="2" charset="-122"/>
                <a:cs typeface="+mn-cs"/>
              </a:rPr>
              <a:t>Family</a:t>
            </a:r>
            <a:r>
              <a:rPr kumimoji="0" lang="en-US" altLang="zh-CN"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1200" b="0" i="0" u="none" strike="noStrike" kern="1200" cap="none" spc="0" normalizeH="0" baseline="0" noProof="0" dirty="0" smtClean="0">
                <a:ln>
                  <a:noFill/>
                </a:ln>
                <a:solidFill>
                  <a:srgbClr val="231F20"/>
                </a:solidFill>
                <a:effectLst/>
                <a:uLnTx/>
                <a:uFillTx/>
                <a:latin typeface="+mn-lt"/>
                <a:ea typeface="宋体" panose="02010600030101010101" pitchFamily="2" charset="-122"/>
                <a:cs typeface="+mn-cs"/>
              </a:rPr>
              <a:t>environment</a:t>
            </a: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US" altLang="zh-CN" sz="1200" b="0" i="0" u="none" strike="noStrike" kern="1200" cap="none" spc="0" normalizeH="0" baseline="0" noProof="0" dirty="0" smtClean="0">
                <a:ln>
                  <a:noFill/>
                </a:ln>
                <a:solidFill>
                  <a:srgbClr val="231F20"/>
                </a:solidFill>
                <a:effectLst/>
                <a:uLnTx/>
                <a:uFillTx/>
                <a:latin typeface="+mn-lt"/>
                <a:ea typeface="宋体" panose="02010600030101010101" pitchFamily="2" charset="-122"/>
                <a:cs typeface="+mn-cs"/>
              </a:rPr>
              <a:t>Community</a:t>
            </a:r>
            <a:r>
              <a:rPr kumimoji="0" lang="en-US" altLang="zh-CN"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1200" b="0" i="0" u="none" strike="noStrike" kern="1200" cap="none" spc="0" normalizeH="0" baseline="0" noProof="0" dirty="0" smtClean="0">
                <a:ln>
                  <a:noFill/>
                </a:ln>
                <a:solidFill>
                  <a:srgbClr val="231F20"/>
                </a:solidFill>
                <a:effectLst/>
                <a:uLnTx/>
                <a:uFillTx/>
                <a:latin typeface="+mn-lt"/>
                <a:ea typeface="宋体" panose="02010600030101010101" pitchFamily="2" charset="-122"/>
                <a:cs typeface="+mn-cs"/>
              </a:rPr>
              <a:t>influences/situational</a:t>
            </a:r>
            <a:r>
              <a:rPr kumimoji="0" lang="en-US" altLang="zh-CN"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1200" b="0" i="0" u="none" strike="noStrike" kern="1200" cap="none" spc="0" normalizeH="0" baseline="0" noProof="0" dirty="0" smtClean="0">
                <a:ln>
                  <a:noFill/>
                </a:ln>
                <a:solidFill>
                  <a:srgbClr val="231F20"/>
                </a:solidFill>
                <a:effectLst/>
                <a:uLnTx/>
                <a:uFillTx/>
                <a:latin typeface="+mn-lt"/>
                <a:ea typeface="宋体" panose="02010600030101010101" pitchFamily="2" charset="-122"/>
                <a:cs typeface="+mn-cs"/>
              </a:rPr>
              <a:t>factors (</a:t>
            </a:r>
            <a:r>
              <a:rPr kumimoji="0" lang="en-US" altLang="zh-CN" sz="1200" b="0" i="0" u="none" strike="noStrike" kern="1200" cap="none" spc="0" normalizeH="0" baseline="0" noProof="0" dirty="0" err="1" smtClean="0">
                <a:ln>
                  <a:noFill/>
                </a:ln>
                <a:solidFill>
                  <a:srgbClr val="231F20"/>
                </a:solidFill>
                <a:effectLst/>
                <a:uLnTx/>
                <a:uFillTx/>
                <a:latin typeface="+mn-lt"/>
                <a:ea typeface="宋体" panose="02010600030101010101" pitchFamily="2" charset="-122"/>
                <a:cs typeface="+mn-cs"/>
              </a:rPr>
              <a:t>eg</a:t>
            </a:r>
            <a:r>
              <a:rPr kumimoji="0" lang="en-US" altLang="zh-CN" sz="1200" b="0" i="0" u="none" strike="noStrike" kern="1200" cap="none" spc="0" normalizeH="0" baseline="0" noProof="0" dirty="0" smtClean="0">
                <a:ln>
                  <a:noFill/>
                </a:ln>
                <a:solidFill>
                  <a:srgbClr val="231F20"/>
                </a:solidFill>
                <a:effectLst/>
                <a:uLnTx/>
                <a:uFillTx/>
                <a:latin typeface="+mn-lt"/>
                <a:ea typeface="宋体" panose="02010600030101010101" pitchFamily="2" charset="-122"/>
                <a:cs typeface="+mn-cs"/>
              </a:rPr>
              <a:t> Multiple Care givers)</a:t>
            </a: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US" altLang="zh-CN" sz="1200" b="0" i="0" u="none" strike="noStrike" kern="1200" cap="none" spc="0" normalizeH="0" baseline="0" noProof="0" dirty="0" smtClean="0">
                <a:ln>
                  <a:noFill/>
                </a:ln>
                <a:solidFill>
                  <a:srgbClr val="231F20"/>
                </a:solidFill>
                <a:effectLst/>
                <a:uLnTx/>
                <a:uFillTx/>
                <a:latin typeface="+mn-lt"/>
                <a:ea typeface="宋体" panose="02010600030101010101" pitchFamily="2" charset="-122"/>
                <a:cs typeface="+mn-cs"/>
              </a:rPr>
              <a:t>Genetic</a:t>
            </a:r>
            <a:r>
              <a:rPr kumimoji="0" lang="en-US" altLang="zh-CN"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1200" b="0" i="0" u="none" strike="noStrike" kern="1200" cap="none" spc="0" normalizeH="0" baseline="0" noProof="0" dirty="0" smtClean="0">
                <a:ln>
                  <a:noFill/>
                </a:ln>
                <a:solidFill>
                  <a:srgbClr val="231F20"/>
                </a:solidFill>
                <a:effectLst/>
                <a:uLnTx/>
                <a:uFillTx/>
                <a:latin typeface="+mn-lt"/>
                <a:ea typeface="宋体" panose="02010600030101010101" pitchFamily="2" charset="-122"/>
                <a:cs typeface="+mn-cs"/>
              </a:rPr>
              <a:t>make-up/personality</a:t>
            </a:r>
            <a:r>
              <a:rPr kumimoji="0" lang="en-US" altLang="zh-CN"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1200" b="0" i="0" u="none" strike="noStrike" kern="1200" cap="none" spc="0" normalizeH="0" baseline="0" noProof="0" dirty="0" smtClean="0">
                <a:ln>
                  <a:noFill/>
                </a:ln>
                <a:solidFill>
                  <a:srgbClr val="231F20"/>
                </a:solidFill>
                <a:effectLst/>
                <a:uLnTx/>
                <a:uFillTx/>
                <a:latin typeface="+mn-lt"/>
                <a:ea typeface="宋体" panose="02010600030101010101" pitchFamily="2" charset="-122"/>
                <a:cs typeface="+mn-cs"/>
              </a:rPr>
              <a:t>characteristics/temperament (</a:t>
            </a:r>
            <a:r>
              <a:rPr kumimoji="0" lang="en-US" altLang="zh-CN" sz="1200" b="0" i="0" u="none" strike="noStrike" kern="1200" cap="none" spc="0" normalizeH="0" baseline="0" noProof="0" dirty="0" err="1" smtClean="0">
                <a:ln>
                  <a:noFill/>
                </a:ln>
                <a:solidFill>
                  <a:srgbClr val="231F20"/>
                </a:solidFill>
                <a:effectLst/>
                <a:uLnTx/>
                <a:uFillTx/>
                <a:latin typeface="+mn-lt"/>
                <a:ea typeface="宋体" panose="02010600030101010101" pitchFamily="2" charset="-122"/>
                <a:cs typeface="+mn-cs"/>
              </a:rPr>
              <a:t>eg</a:t>
            </a:r>
            <a:r>
              <a:rPr kumimoji="0" lang="en-US" altLang="zh-CN" sz="1200" b="0" i="0" u="none" strike="noStrike" kern="1200" cap="none" spc="0" normalizeH="0" baseline="0" noProof="0" dirty="0" smtClean="0">
                <a:ln>
                  <a:noFill/>
                </a:ln>
                <a:solidFill>
                  <a:srgbClr val="231F20"/>
                </a:solidFill>
                <a:effectLst/>
                <a:uLnTx/>
                <a:uFillTx/>
                <a:latin typeface="+mn-lt"/>
                <a:ea typeface="宋体" panose="02010600030101010101" pitchFamily="2" charset="-122"/>
                <a:cs typeface="+mn-cs"/>
              </a:rPr>
              <a:t> ADHD)</a:t>
            </a: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US" altLang="zh-CN" sz="1200" b="0" i="0" u="none" strike="noStrike" kern="1200" cap="none" spc="0" normalizeH="0" baseline="0" noProof="0" dirty="0" smtClean="0">
                <a:ln>
                  <a:noFill/>
                </a:ln>
                <a:solidFill>
                  <a:srgbClr val="231F20"/>
                </a:solidFill>
                <a:effectLst/>
                <a:uLnTx/>
                <a:uFillTx/>
                <a:latin typeface="+mn-lt"/>
                <a:ea typeface="宋体" panose="02010600030101010101" pitchFamily="2" charset="-122"/>
                <a:cs typeface="+mn-cs"/>
              </a:rPr>
              <a:t>Brain</a:t>
            </a:r>
            <a:r>
              <a:rPr kumimoji="0" lang="en-US" altLang="zh-CN"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1200" b="0" i="0" u="none" strike="noStrike" kern="1200" cap="none" spc="0" normalizeH="0" baseline="0" noProof="0" dirty="0" smtClean="0">
                <a:ln>
                  <a:noFill/>
                </a:ln>
                <a:solidFill>
                  <a:srgbClr val="231F20"/>
                </a:solidFill>
                <a:effectLst/>
                <a:uLnTx/>
                <a:uFillTx/>
                <a:latin typeface="+mn-lt"/>
                <a:ea typeface="宋体" panose="02010600030101010101" pitchFamily="2" charset="-122"/>
                <a:cs typeface="+mn-cs"/>
              </a:rPr>
              <a:t>development/physical,</a:t>
            </a:r>
            <a:r>
              <a:rPr kumimoji="0" lang="en-US" altLang="zh-CN"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1200" b="0" i="0" u="none" strike="noStrike" kern="1200" cap="none" spc="0" normalizeH="0" baseline="0" noProof="0" dirty="0" smtClean="0">
                <a:ln>
                  <a:noFill/>
                </a:ln>
                <a:solidFill>
                  <a:srgbClr val="231F20"/>
                </a:solidFill>
                <a:effectLst/>
                <a:uLnTx/>
                <a:uFillTx/>
                <a:latin typeface="+mn-lt"/>
                <a:ea typeface="宋体" panose="02010600030101010101" pitchFamily="2" charset="-122"/>
                <a:cs typeface="+mn-cs"/>
              </a:rPr>
              <a:t>emotional,</a:t>
            </a:r>
            <a:r>
              <a:rPr kumimoji="0" lang="en-US" altLang="zh-CN"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1200" b="0" i="0" u="none" strike="noStrike" kern="1200" cap="none" spc="0" normalizeH="0" baseline="0" noProof="0" dirty="0" smtClean="0">
                <a:ln>
                  <a:noFill/>
                </a:ln>
                <a:solidFill>
                  <a:srgbClr val="231F20"/>
                </a:solidFill>
                <a:effectLst/>
                <a:uLnTx/>
                <a:uFillTx/>
                <a:latin typeface="+mn-lt"/>
                <a:ea typeface="宋体" panose="02010600030101010101" pitchFamily="2" charset="-122"/>
                <a:cs typeface="+mn-cs"/>
              </a:rPr>
              <a:t>social,</a:t>
            </a:r>
            <a:r>
              <a:rPr kumimoji="0" lang="en-US" altLang="zh-CN"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1200" b="0" i="0" u="none" strike="noStrike" kern="1200" cap="none" spc="0" normalizeH="0" baseline="0" noProof="0" dirty="0" smtClean="0">
                <a:ln>
                  <a:noFill/>
                </a:ln>
                <a:solidFill>
                  <a:srgbClr val="231F20"/>
                </a:solidFill>
                <a:effectLst/>
                <a:uLnTx/>
                <a:uFillTx/>
                <a:latin typeface="+mn-lt"/>
                <a:ea typeface="宋体" panose="02010600030101010101" pitchFamily="2" charset="-122"/>
                <a:cs typeface="+mn-cs"/>
              </a:rPr>
              <a:t>cognitive</a:t>
            </a:r>
            <a:r>
              <a:rPr kumimoji="0" lang="en-US" altLang="zh-CN"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1200" b="0" i="0" u="none" strike="noStrike" kern="1200" cap="none" spc="0" normalizeH="0" baseline="0" noProof="0" dirty="0" smtClean="0">
                <a:ln>
                  <a:noFill/>
                </a:ln>
                <a:solidFill>
                  <a:srgbClr val="231F20"/>
                </a:solidFill>
                <a:effectLst/>
                <a:uLnTx/>
                <a:uFillTx/>
                <a:latin typeface="+mn-lt"/>
                <a:ea typeface="宋体" panose="02010600030101010101" pitchFamily="2" charset="-122"/>
                <a:cs typeface="+mn-cs"/>
              </a:rPr>
              <a:t>development</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6</a:t>
            </a:fld>
            <a:endParaRPr lang="en-GB"/>
          </a:p>
        </p:txBody>
      </p:sp>
    </p:spTree>
    <p:extLst>
      <p:ext uri="{BB962C8B-B14F-4D97-AF65-F5344CB8AC3E}">
        <p14:creationId xmlns:p14="http://schemas.microsoft.com/office/powerpoint/2010/main" val="93636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The reason some adopted children show their feelings in inappropriate or unexpected ways is because they have experienced early trauma and neglect which has “wounded” their brains and neural pathways.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a:r>
            <a:b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b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Their brains have been affected by this trauma which causes them to feel overwhelming terror, shame and fear when faced with certain triggers – for example smells, physical feelings, visual triggers, tastes, sounds, etc.  These triggers can cause their trauma to be re-triggered.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So rather than be able to use their “thinking brain” (pre-frontal cortex) to consider an appropriate response, or their limbic system (amygdala and hippocampus) to allow for appropriate emotional regulation, they will kick into survival mode and go for a fight, flight, freeze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USEFUL READING “What Every Parent Needs to know” </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by “Margot Sunderland” – refers to “thinking brain”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USEFUL YOU TUBE CLIP https://www.youtube.com/watch?time_continue=193&amp;v=xPjhfUVgvOQ</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which features Dan Siegel explaining the function of the left and right sides of the brain and how mindfulness can help.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Left brain functions: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Responsible for control of the left side of the body, and is the more artistic and creative side of the brain.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Right brain functions: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Responsible for control of the right side of the body, and is the more academic and logical side of the brain.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 should try to respond to the inappropriate behaviours that are expressions of appropriate feelings in two ways – Approach or Avoid</a:t>
            </a:r>
          </a:p>
        </p:txBody>
      </p:sp>
      <p:sp>
        <p:nvSpPr>
          <p:cNvPr id="4" name="Slide Number Placeholder 3"/>
          <p:cNvSpPr>
            <a:spLocks noGrp="1"/>
          </p:cNvSpPr>
          <p:nvPr>
            <p:ph type="sldNum" sz="quarter" idx="10"/>
          </p:nvPr>
        </p:nvSpPr>
        <p:spPr/>
        <p:txBody>
          <a:bodyPr/>
          <a:lstStyle/>
          <a:p>
            <a:fld id="{EB37DC22-F622-44EA-8F1E-4178DF55D77F}" type="slidenum">
              <a:rPr lang="en-GB" smtClean="0"/>
              <a:t>7</a:t>
            </a:fld>
            <a:endParaRPr lang="en-GB"/>
          </a:p>
        </p:txBody>
      </p:sp>
    </p:spTree>
    <p:extLst>
      <p:ext uri="{BB962C8B-B14F-4D97-AF65-F5344CB8AC3E}">
        <p14:creationId xmlns:p14="http://schemas.microsoft.com/office/powerpoint/2010/main" val="3167733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We need to be training our brains and our child’s brains to </a:t>
            </a: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avoid the </a:t>
            </a:r>
            <a:r>
              <a:rPr kumimoji="0" lang="en-US" altLang="en-US" sz="1200" b="1"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and </a:t>
            </a: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approach the need/feelings.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It is the feelings and unmet need we are responding to and approaching, NOT the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We can choose to look past or not react to (i.e. “avoid” being drawn in by) a child’s defensive facial “look” and what is coming out of their mouths (shouting, screaming, swearing) by approaching the underlying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using Dan Hughes’ strategy of  “wondering”  out loud.  For example “I can see that you are getting all hot and bothered and raising your voice, I wonder whether you are feeling sad because no one played with you at break-time in school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By approaching in this way, we are preventing emotional defensiveness in the parent and encouraging engagement in the child – we are not responding to the shouting and swearing but to the sadness.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This approach helps to sculpt the developing brain – and remember the brain develops and changes throughout life, and particularly into the mid 20’s.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USEFUL READING “Brain Based Parenting” </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by Dan Hughes and Jonathan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Baylin</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and “</a:t>
            </a: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Building the Bonds of Attachment” </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by Dan Hughes.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We know stress is a component of the negative effects on the child</a:t>
            </a:r>
            <a:r>
              <a:rPr kumimoji="0" lang="ja-JP"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s development - neuro-biology shows this (Hughes and </a:t>
            </a:r>
            <a:r>
              <a:rPr kumimoji="0" lang="en-US" altLang="ja-JP"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Baylin</a:t>
            </a: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AND we know that well meaning but stressed parents will suppress their ability to sustain loving feelings and empathy towards their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Parenting can be hard and stressful at times.  You might find it useful to take a look at the 2 hour online session on “Secondary Trauma and Blocked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times we are all challenged to keep our lids on!  It would be really useful to look at this clip from Dan Siegel which explains the science behind “flipping your lid”.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https://uk.video.search.yahoo.com/search/video?fr=mcafee&amp;p=you+tube+flipping+lid+dan+siegel#id=2&amp;vid=bbf522d026a5630d5a75bd845f282037&amp;action=click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34" charset="-128"/>
                <a:cs typeface="+mn-cs"/>
              </a:rPr>
              <a:t>I</a:t>
            </a: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f a parent can take the therapeutic role by accepting the child for who they are and their </a:t>
            </a:r>
            <a:r>
              <a:rPr kumimoji="0" lang="en-US" altLang="en-US" sz="1200" b="0" i="0" u="none" strike="noStrike" kern="1200" cap="none" spc="0" normalizeH="0" baseline="0" noProof="0" dirty="0" err="1" smtClean="0">
                <a:ln>
                  <a:noFill/>
                </a:ln>
                <a:solidFill>
                  <a:prstClr val="black"/>
                </a:solidFill>
                <a:effectLst/>
                <a:uLnTx/>
                <a:uFillTx/>
                <a:latin typeface="+mn-lt"/>
                <a:ea typeface="+mn-ea"/>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 as the language of their past, the parent can reframe their thoughts to accept that “</a:t>
            </a:r>
            <a:r>
              <a:rPr kumimoji="0" lang="en-US" altLang="en-US" sz="1200" b="1" i="0" u="none" strike="noStrike" kern="1200" cap="none" spc="0" normalizeH="0" baseline="0" noProof="0" dirty="0" smtClean="0">
                <a:ln>
                  <a:noFill/>
                </a:ln>
                <a:solidFill>
                  <a:srgbClr val="FF0000"/>
                </a:solidFill>
                <a:effectLst/>
                <a:uLnTx/>
                <a:uFillTx/>
                <a:latin typeface="+mn-lt"/>
                <a:ea typeface="+mn-ea"/>
                <a:cs typeface="+mn-cs"/>
              </a:rPr>
              <a:t>It </a:t>
            </a:r>
            <a:r>
              <a:rPr kumimoji="0" lang="en-US" altLang="en-US" sz="1200" b="1" i="0" u="none" strike="noStrike" kern="1200" cap="none" spc="0" normalizeH="0" baseline="0" noProof="0" dirty="0" err="1" smtClean="0">
                <a:ln>
                  <a:noFill/>
                </a:ln>
                <a:solidFill>
                  <a:srgbClr val="FF0000"/>
                </a:solidFill>
                <a:effectLst/>
                <a:uLnTx/>
                <a:uFillTx/>
                <a:latin typeface="+mn-lt"/>
                <a:ea typeface="+mn-ea"/>
                <a:cs typeface="+mn-cs"/>
              </a:rPr>
              <a:t>isn</a:t>
            </a:r>
            <a:r>
              <a:rPr kumimoji="0" lang="ja-JP" altLang="en-US" sz="1200" b="1" i="0" u="none" strike="noStrike" kern="1200" cap="none" spc="0" normalizeH="0" baseline="0" noProof="0" dirty="0" smtClean="0">
                <a:ln>
                  <a:noFill/>
                </a:ln>
                <a:solidFill>
                  <a:srgbClr val="FF0000"/>
                </a:solidFill>
                <a:effectLst/>
                <a:uLnTx/>
                <a:uFillTx/>
                <a:latin typeface="+mn-lt"/>
                <a:ea typeface="ＭＳ Ｐゴシック" panose="020B0600070205080204" pitchFamily="34" charset="-128"/>
                <a:cs typeface="+mn-cs"/>
              </a:rPr>
              <a:t>’</a:t>
            </a:r>
            <a:r>
              <a:rPr kumimoji="0" lang="en-US" altLang="ja-JP" sz="1200" b="1" i="0" u="none" strike="noStrike" kern="1200" cap="none" spc="0" normalizeH="0" baseline="0" noProof="0" dirty="0" smtClean="0">
                <a:ln>
                  <a:noFill/>
                </a:ln>
                <a:solidFill>
                  <a:srgbClr val="FF0000"/>
                </a:solidFill>
                <a:effectLst/>
                <a:uLnTx/>
                <a:uFillTx/>
                <a:latin typeface="+mn-lt"/>
                <a:ea typeface="ＭＳ Ｐゴシック" panose="020B0600070205080204" pitchFamily="34" charset="-128"/>
                <a:cs typeface="+mn-cs"/>
              </a:rPr>
              <a:t>t my child’s fault… and it </a:t>
            </a:r>
            <a:r>
              <a:rPr kumimoji="0" lang="en-US" altLang="ja-JP" sz="1200" b="1" i="0" u="none" strike="noStrike" kern="1200" cap="none" spc="0" normalizeH="0" baseline="0" noProof="0" dirty="0" err="1" smtClean="0">
                <a:ln>
                  <a:noFill/>
                </a:ln>
                <a:solidFill>
                  <a:srgbClr val="FF0000"/>
                </a:solidFill>
                <a:effectLst/>
                <a:uLnTx/>
                <a:uFillTx/>
                <a:latin typeface="+mn-lt"/>
                <a:ea typeface="ＭＳ Ｐゴシック" panose="020B0600070205080204" pitchFamily="34" charset="-128"/>
                <a:cs typeface="+mn-cs"/>
              </a:rPr>
              <a:t>isn</a:t>
            </a:r>
            <a:r>
              <a:rPr kumimoji="0" lang="ja-JP" altLang="en-US" sz="1200" b="1" i="0" u="none" strike="noStrike" kern="1200" cap="none" spc="0" normalizeH="0" baseline="0" noProof="0" dirty="0" smtClean="0">
                <a:ln>
                  <a:noFill/>
                </a:ln>
                <a:solidFill>
                  <a:srgbClr val="FF0000"/>
                </a:solidFill>
                <a:effectLst/>
                <a:uLnTx/>
                <a:uFillTx/>
                <a:latin typeface="+mn-lt"/>
                <a:ea typeface="ＭＳ Ｐゴシック" panose="020B0600070205080204" pitchFamily="34" charset="-128"/>
                <a:cs typeface="+mn-cs"/>
              </a:rPr>
              <a:t>’</a:t>
            </a:r>
            <a:r>
              <a:rPr kumimoji="0" lang="en-US" altLang="ja-JP" sz="1200" b="1" i="0" u="none" strike="noStrike" kern="1200" cap="none" spc="0" normalizeH="0" baseline="0" noProof="0" dirty="0" smtClean="0">
                <a:ln>
                  <a:noFill/>
                </a:ln>
                <a:solidFill>
                  <a:srgbClr val="FF0000"/>
                </a:solidFill>
                <a:effectLst/>
                <a:uLnTx/>
                <a:uFillTx/>
                <a:latin typeface="+mn-lt"/>
                <a:ea typeface="ＭＳ Ｐゴシック" panose="020B0600070205080204" pitchFamily="34" charset="-128"/>
                <a:cs typeface="+mn-cs"/>
              </a:rPr>
              <a:t>t mine either!”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F58223"/>
                </a:solidFill>
                <a:effectLst/>
                <a:uLnTx/>
                <a:uFillTx/>
                <a:latin typeface="+mn-lt"/>
                <a:ea typeface="+mn-ea"/>
                <a:cs typeface="+mn-cs"/>
              </a:rPr>
              <a:t>We are in Hughes territory: of PACE – Playful Accepting Curious Empathetic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PACE focuses on the whole child, not simply the behaviour. It helps children become more secure with adults and reflect upon themselves, their thoughts, feelings and behaviour, building the skills that are so necessary for maintaining a successful and satisfying life. The child discovers that they are doing the best that they can, and are not </a:t>
            </a:r>
            <a:r>
              <a:rPr kumimoji="0" lang="en-GB" sz="1200" b="0" i="1" u="none" strike="noStrike" kern="1200" cap="none" spc="0" normalizeH="0" baseline="0" noProof="0" dirty="0" smtClean="0">
                <a:ln>
                  <a:noFill/>
                </a:ln>
                <a:solidFill>
                  <a:prstClr val="black"/>
                </a:solidFill>
                <a:effectLst/>
                <a:uLnTx/>
                <a:uFillTx/>
                <a:latin typeface="+mn-lt"/>
                <a:ea typeface="+mn-ea"/>
                <a:cs typeface="+mn-cs"/>
              </a:rPr>
              <a:t>bad</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or </a:t>
            </a:r>
            <a:r>
              <a:rPr kumimoji="0" lang="en-GB" sz="1200" b="0" i="1" u="none" strike="noStrike" kern="1200" cap="none" spc="0" normalizeH="0" baseline="0" noProof="0" dirty="0" smtClean="0">
                <a:ln>
                  <a:noFill/>
                </a:ln>
                <a:solidFill>
                  <a:prstClr val="black"/>
                </a:solidFill>
                <a:effectLst/>
                <a:uLnTx/>
                <a:uFillTx/>
                <a:latin typeface="+mn-lt"/>
                <a:ea typeface="+mn-ea"/>
                <a:cs typeface="+mn-cs"/>
              </a:rPr>
              <a:t>lazy</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or </a:t>
            </a:r>
            <a:r>
              <a:rPr kumimoji="0" lang="en-GB" sz="1200" b="0" i="1" u="none" strike="noStrike" kern="1200" cap="none" spc="0" normalizeH="0" baseline="0" noProof="0" dirty="0" smtClean="0">
                <a:ln>
                  <a:noFill/>
                </a:ln>
                <a:solidFill>
                  <a:prstClr val="black"/>
                </a:solidFill>
                <a:effectLst/>
                <a:uLnTx/>
                <a:uFillTx/>
                <a:latin typeface="+mn-lt"/>
                <a:ea typeface="+mn-ea"/>
                <a:cs typeface="+mn-cs"/>
              </a:rPr>
              <a:t>selfish</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Problems diminish as the need for them reduces.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Through PACE and feeling safer, children discover that they can now do better. They learn to rely on adults, particularly their parents, and trust them to truly know them. They learn that their parents can look after them in a way that they could never do on their 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When children experience the adults doing the best they can to understand them and trying to work out together more effective ways for the child to understand, make sense of and manage their emotions, thoughts and behaviour they start to believe that the adults really will keep on trying until things get better for all of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For adults, using PACE most of the time, they can reduce the level of conflict, defensiveness and withdrawal that tends to be ever present in the lives of troubled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Using PACE enables the adult to see the strengths and positive features that lie underneath more negative and challenging behaviour.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(The above information on PACE is adapted from the DDP Network website https://ddpnetwork.org/about-ddp/meant-pace/.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srgbClr val="FF0000"/>
                </a:solidFill>
                <a:effectLst/>
                <a:uLnTx/>
                <a:uFillTx/>
                <a:latin typeface="+mn-lt"/>
                <a:ea typeface="+mn-ea"/>
                <a:cs typeface="+mn-cs"/>
              </a:rPr>
              <a:t>USEFUL YOUTUBE CLIP </a:t>
            </a:r>
            <a:r>
              <a:rPr kumimoji="0" lang="en-US" altLang="en-US" sz="1200" b="0" i="0" u="none" strike="noStrike" kern="1200" cap="none" spc="0" normalizeH="0" baseline="0" noProof="0" dirty="0" smtClean="0">
                <a:ln>
                  <a:noFill/>
                </a:ln>
                <a:solidFill>
                  <a:srgbClr val="FF0000"/>
                </a:solidFill>
                <a:effectLst/>
                <a:uLnTx/>
                <a:uFillTx/>
                <a:latin typeface="+mn-lt"/>
                <a:ea typeface="+mn-ea"/>
                <a:cs typeface="+mn-cs"/>
              </a:rPr>
              <a:t> from Sarah </a:t>
            </a:r>
            <a:r>
              <a:rPr kumimoji="0" lang="en-US" altLang="en-US" sz="1200" b="0" i="0" u="none" strike="noStrike" kern="1200" cap="none" spc="0" normalizeH="0" baseline="0" noProof="0" dirty="0" err="1" smtClean="0">
                <a:ln>
                  <a:noFill/>
                </a:ln>
                <a:solidFill>
                  <a:srgbClr val="FF0000"/>
                </a:solidFill>
                <a:effectLst/>
                <a:uLnTx/>
                <a:uFillTx/>
                <a:latin typeface="+mn-lt"/>
                <a:ea typeface="+mn-ea"/>
                <a:cs typeface="+mn-cs"/>
              </a:rPr>
              <a:t>Naish</a:t>
            </a:r>
            <a:r>
              <a:rPr kumimoji="0" lang="en-US" altLang="en-US" sz="1200" b="0" i="0" u="none" strike="noStrike" kern="1200" cap="none" spc="0" normalizeH="0" baseline="0" noProof="0" dirty="0" smtClean="0">
                <a:ln>
                  <a:noFill/>
                </a:ln>
                <a:solidFill>
                  <a:srgbClr val="FF0000"/>
                </a:solidFill>
                <a:effectLst/>
                <a:uLnTx/>
                <a:uFillTx/>
                <a:latin typeface="+mn-lt"/>
                <a:ea typeface="+mn-ea"/>
                <a:cs typeface="+mn-cs"/>
              </a:rPr>
              <a:t> explaining “naming the need”, Dan Hughes PACE and therapeutic parenting </a:t>
            </a:r>
            <a:r>
              <a:rPr kumimoji="0" lang="en-US" altLang="en-US" sz="1200" b="1" i="0" u="none" strike="noStrike" kern="1200" cap="none" spc="0" normalizeH="0" baseline="0" noProof="0" dirty="0" smtClean="0">
                <a:ln>
                  <a:noFill/>
                </a:ln>
                <a:solidFill>
                  <a:srgbClr val="FF0000"/>
                </a:solidFill>
                <a:effectLst/>
                <a:uLnTx/>
                <a:uFillTx/>
                <a:latin typeface="+mn-lt"/>
                <a:ea typeface="+mn-ea"/>
                <a:cs typeface="+mn-cs"/>
              </a:rPr>
              <a:t>https://www.youtube.com/watch?v=Y-oWUZNhEXo</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8</a:t>
            </a:fld>
            <a:endParaRPr lang="en-GB"/>
          </a:p>
        </p:txBody>
      </p:sp>
    </p:spTree>
    <p:extLst>
      <p:ext uri="{BB962C8B-B14F-4D97-AF65-F5344CB8AC3E}">
        <p14:creationId xmlns:p14="http://schemas.microsoft.com/office/powerpoint/2010/main" val="2437212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Let’s look in more depth at these trauma and fear-based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We often talk about addressing a child’s EMOTIONAL AGE rather than their CHRONOLOGICAL AGE because they have missed out on chunks of their development (you may wish to refer to the 2 hour Child Development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The way we respond to a toddler who is crying because they have nappy rash and want their nappy changed may be very different to the way we respond to an eight-year old who is still wetting the bed; we need to respond to that 8 year old’s EMOTIONAL 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The way we respond to a toddler who has thrown his food on the floor from his high chair may be very different to the way we respond to an 11 year old who picks his food up and throws it at the walls and ceiling.  We need to “think toddler” and respond, rather than react, to this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This child may be processing something difficult that happened at school or reacting to something that’s been said to him while he’s eating his meal e.g. “as soon as you’ve finished your food you need to do your homework”.  After eating a toddler may well have a cuddle with one of his parents or sit down and have some quiet time with them reading a story; your 11 year old child is showing he wants attention and engagement rather to sit in another room doing homework.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USEFUL READING “Great </a:t>
            </a:r>
            <a:r>
              <a:rPr kumimoji="0" lang="en-US" altLang="en-US" sz="1200" b="1"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Breakdown” </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by Bryan Post – pages 29-34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USEFUL READING </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On Page 21 of “</a:t>
            </a: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Teenagers and Attachment” </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(edited by Andrea Perry) we see that “</a:t>
            </a:r>
            <a:r>
              <a:rPr kumimoji="0" lang="en-US" altLang="en-US" sz="1200" b="0" i="1"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Insecure-</a:t>
            </a:r>
            <a:r>
              <a:rPr kumimoji="0" lang="en-US" altLang="en-US" sz="1200" b="0" i="1"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disorganised</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attached children can present as belligerent and even violent. They expect support but it won’t be enough for them and they break closeness, express rage. They may be unpredictable, provoke shouting matches at home or at school.  At school their learning comes second to fears about who cares for me, and who will reject me, or who do I have to beat up before they get me?  Their seeking for an attachment figure is thwarted by their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behaviours</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USEFUL READING “From Fear to Love</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by Bryan Post</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9</a:t>
            </a:fld>
            <a:endParaRPr lang="en-GB"/>
          </a:p>
        </p:txBody>
      </p:sp>
    </p:spTree>
    <p:extLst>
      <p:ext uri="{BB962C8B-B14F-4D97-AF65-F5344CB8AC3E}">
        <p14:creationId xmlns:p14="http://schemas.microsoft.com/office/powerpoint/2010/main" val="106646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USEFUL YOUTUBE CLIPS: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You may wish to look at online clips by Bryan Post, Sarah </a:t>
            </a:r>
            <a:r>
              <a:rPr kumimoji="0" lang="en-US" sz="1300" b="0" i="0" u="none" strike="noStrike" kern="1200" cap="none" spc="0" normalizeH="0" baseline="0" noProof="0" dirty="0" err="1" smtClean="0">
                <a:ln>
                  <a:noFill/>
                </a:ln>
                <a:solidFill>
                  <a:prstClr val="black"/>
                </a:solidFill>
                <a:effectLst/>
                <a:uLnTx/>
                <a:uFillTx/>
                <a:latin typeface="+mn-lt"/>
                <a:ea typeface="+mn-ea"/>
                <a:cs typeface="+mn-cs"/>
              </a:rPr>
              <a:t>Naish</a:t>
            </a:r>
            <a:r>
              <a:rPr kumimoji="0" lang="en-US" sz="1300" b="0" i="0" u="none" strike="noStrike" kern="1200" cap="none" spc="0" normalizeH="0" baseline="0" noProof="0" dirty="0" smtClean="0">
                <a:ln>
                  <a:noFill/>
                </a:ln>
                <a:solidFill>
                  <a:prstClr val="black"/>
                </a:solidFill>
                <a:effectLst/>
                <a:uLnTx/>
                <a:uFillTx/>
                <a:latin typeface="+mn-lt"/>
                <a:ea typeface="+mn-ea"/>
                <a:cs typeface="+mn-cs"/>
              </a:rPr>
              <a:t> and </a:t>
            </a:r>
            <a:r>
              <a:rPr kumimoji="0" lang="en-US" sz="1300" b="0" i="0" u="none" strike="noStrike" kern="1200" cap="none" spc="0" normalizeH="0" baseline="0" noProof="0" dirty="0" err="1" smtClean="0">
                <a:ln>
                  <a:noFill/>
                </a:ln>
                <a:solidFill>
                  <a:prstClr val="black"/>
                </a:solidFill>
                <a:effectLst/>
                <a:uLnTx/>
                <a:uFillTx/>
                <a:latin typeface="+mn-lt"/>
                <a:ea typeface="+mn-ea"/>
                <a:cs typeface="+mn-cs"/>
              </a:rPr>
              <a:t>Christien</a:t>
            </a:r>
            <a:r>
              <a:rPr kumimoji="0" lang="en-US" sz="1300" b="0" i="0" u="none" strike="noStrike" kern="1200" cap="none" spc="0" normalizeH="0" baseline="0" noProof="0" dirty="0" smtClean="0">
                <a:ln>
                  <a:noFill/>
                </a:ln>
                <a:solidFill>
                  <a:prstClr val="black"/>
                </a:solidFill>
                <a:effectLst/>
                <a:uLnTx/>
                <a:uFillTx/>
                <a:latin typeface="+mn-lt"/>
                <a:ea typeface="+mn-ea"/>
                <a:cs typeface="+mn-cs"/>
              </a:rPr>
              <a:t> Moers from YouTube – for 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Bryan Post Lying and Stealing - https://www.youtube.com/watch?time_continue=12&amp;v=rHlJEr4ebM0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err="1" smtClean="0">
                <a:ln>
                  <a:noFill/>
                </a:ln>
                <a:solidFill>
                  <a:prstClr val="black"/>
                </a:solidFill>
                <a:effectLst/>
                <a:uLnTx/>
                <a:uFillTx/>
                <a:latin typeface="+mn-lt"/>
                <a:ea typeface="+mn-ea"/>
                <a:cs typeface="+mn-cs"/>
              </a:rPr>
              <a:t>Christien</a:t>
            </a:r>
            <a:r>
              <a:rPr kumimoji="0" lang="en-US" sz="1300" b="0" i="0" u="none" strike="noStrike" kern="1200" cap="none" spc="0" normalizeH="0" baseline="0" noProof="0" dirty="0" smtClean="0">
                <a:ln>
                  <a:noFill/>
                </a:ln>
                <a:solidFill>
                  <a:prstClr val="black"/>
                </a:solidFill>
                <a:effectLst/>
                <a:uLnTx/>
                <a:uFillTx/>
                <a:latin typeface="+mn-lt"/>
                <a:ea typeface="+mn-ea"/>
                <a:cs typeface="+mn-cs"/>
              </a:rPr>
              <a:t> Moers Lying - https://www.youtube.com/watch?v=iDnEy8Rn4fY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Sarah </a:t>
            </a:r>
            <a:r>
              <a:rPr kumimoji="0" lang="en-US" sz="1300" b="0" i="0" u="none" strike="noStrike" kern="1200" cap="none" spc="0" normalizeH="0" baseline="0" noProof="0" dirty="0" err="1" smtClean="0">
                <a:ln>
                  <a:noFill/>
                </a:ln>
                <a:solidFill>
                  <a:prstClr val="black"/>
                </a:solidFill>
                <a:effectLst/>
                <a:uLnTx/>
                <a:uFillTx/>
                <a:latin typeface="+mn-lt"/>
                <a:ea typeface="+mn-ea"/>
                <a:cs typeface="+mn-cs"/>
              </a:rPr>
              <a:t>Naish</a:t>
            </a:r>
            <a:r>
              <a:rPr kumimoji="0" lang="en-US" sz="1300" b="0" i="0" u="none" strike="noStrike" kern="1200" cap="none" spc="0" normalizeH="0" baseline="0" noProof="0" dirty="0" smtClean="0">
                <a:ln>
                  <a:noFill/>
                </a:ln>
                <a:solidFill>
                  <a:prstClr val="black"/>
                </a:solidFill>
                <a:effectLst/>
                <a:uLnTx/>
                <a:uFillTx/>
                <a:latin typeface="+mn-lt"/>
                <a:ea typeface="+mn-ea"/>
                <a:cs typeface="+mn-cs"/>
              </a:rPr>
              <a:t> Stealing - https://www.youtube.com/watch?v=JMBtepk_MZE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USEFUL READING: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The following books are written by Sarah </a:t>
            </a:r>
            <a:r>
              <a:rPr kumimoji="0" lang="en-US" sz="1300" b="0" i="0" u="none" strike="noStrike" kern="1200" cap="none" spc="0" normalizeH="0" baseline="0" noProof="0" dirty="0" err="1" smtClean="0">
                <a:ln>
                  <a:noFill/>
                </a:ln>
                <a:solidFill>
                  <a:prstClr val="black"/>
                </a:solidFill>
                <a:effectLst/>
                <a:uLnTx/>
                <a:uFillTx/>
                <a:latin typeface="+mn-lt"/>
                <a:ea typeface="+mn-ea"/>
                <a:cs typeface="+mn-cs"/>
              </a:rPr>
              <a:t>Naish</a:t>
            </a:r>
            <a:r>
              <a:rPr kumimoji="0" lang="en-US" sz="1300" b="0" i="0" u="none" strike="noStrike" kern="1200" cap="none" spc="0" normalizeH="0" baseline="0" noProof="0" dirty="0" smtClean="0">
                <a:ln>
                  <a:noFill/>
                </a:ln>
                <a:solidFill>
                  <a:prstClr val="black"/>
                </a:solidFill>
                <a:effectLst/>
                <a:uLnTx/>
                <a:uFillTx/>
                <a:latin typeface="+mn-lt"/>
                <a:ea typeface="+mn-ea"/>
                <a:cs typeface="+mn-cs"/>
              </a:rPr>
              <a:t> to help parents talk with children about issues including stealing, lying and their feelings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“Charley Chatty and the Disappearing Pennies”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“Ellie Jelly and the Massive Mum Meltdown”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“William Wobbly and the Very Bad 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“Rosie </a:t>
            </a:r>
            <a:r>
              <a:rPr kumimoji="0" lang="en-US" sz="1300" b="0" i="0" u="none" strike="noStrike" kern="1200" cap="none" spc="0" normalizeH="0" baseline="0" noProof="0" dirty="0" err="1" smtClean="0">
                <a:ln>
                  <a:noFill/>
                </a:ln>
                <a:solidFill>
                  <a:prstClr val="black"/>
                </a:solidFill>
                <a:effectLst/>
                <a:uLnTx/>
                <a:uFillTx/>
                <a:latin typeface="+mn-lt"/>
                <a:ea typeface="+mn-ea"/>
                <a:cs typeface="+mn-cs"/>
              </a:rPr>
              <a:t>Rudey</a:t>
            </a:r>
            <a:r>
              <a:rPr kumimoji="0" lang="en-US" sz="1300" b="0" i="0" u="none" strike="noStrike" kern="1200" cap="none" spc="0" normalizeH="0" baseline="0" noProof="0" dirty="0" smtClean="0">
                <a:ln>
                  <a:noFill/>
                </a:ln>
                <a:solidFill>
                  <a:prstClr val="black"/>
                </a:solidFill>
                <a:effectLst/>
                <a:uLnTx/>
                <a:uFillTx/>
                <a:latin typeface="+mn-lt"/>
                <a:ea typeface="+mn-ea"/>
                <a:cs typeface="+mn-cs"/>
              </a:rPr>
              <a:t> and the Very Annoying Parent”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“Katie Careful and the Very Sad Smile”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“Rosie </a:t>
            </a:r>
            <a:r>
              <a:rPr kumimoji="0" lang="en-US" sz="1300" b="0" i="0" u="none" strike="noStrike" kern="1200" cap="none" spc="0" normalizeH="0" baseline="0" noProof="0" dirty="0" err="1" smtClean="0">
                <a:ln>
                  <a:noFill/>
                </a:ln>
                <a:solidFill>
                  <a:prstClr val="black"/>
                </a:solidFill>
                <a:effectLst/>
                <a:uLnTx/>
                <a:uFillTx/>
                <a:latin typeface="+mn-lt"/>
                <a:ea typeface="+mn-ea"/>
                <a:cs typeface="+mn-cs"/>
              </a:rPr>
              <a:t>Rudey</a:t>
            </a:r>
            <a:r>
              <a:rPr kumimoji="0" lang="en-US" sz="1300" b="0" i="0" u="none" strike="noStrike" kern="1200" cap="none" spc="0" normalizeH="0" baseline="0" noProof="0" dirty="0" smtClean="0">
                <a:ln>
                  <a:noFill/>
                </a:ln>
                <a:solidFill>
                  <a:prstClr val="black"/>
                </a:solidFill>
                <a:effectLst/>
                <a:uLnTx/>
                <a:uFillTx/>
                <a:latin typeface="+mn-lt"/>
                <a:ea typeface="+mn-ea"/>
                <a:cs typeface="+mn-cs"/>
              </a:rPr>
              <a:t> and the Enormous Chocolate Mountain”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“Sophie Spikey has a Very Big Problem”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“Charley Chatty and the Wiggly Worry Worm”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“Williams Wobbly and the Mysterious Holey Jumper”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300" b="0" i="0" u="none" strike="noStrike" kern="1200" cap="none" spc="0" normalizeH="0" baseline="0" noProof="0" dirty="0" err="1" smtClean="0">
                <a:ln>
                  <a:noFill/>
                </a:ln>
                <a:solidFill>
                  <a:prstClr val="black"/>
                </a:solidFill>
                <a:effectLst/>
                <a:uLnTx/>
                <a:uFillTx/>
                <a:latin typeface="+mn-lt"/>
                <a:ea typeface="+mn-ea"/>
                <a:cs typeface="+mn-cs"/>
              </a:rPr>
              <a:t>Callum</a:t>
            </a:r>
            <a:r>
              <a:rPr kumimoji="0" lang="en-US" sz="1300" b="0" i="0" u="none" strike="noStrike" kern="1200" cap="none" spc="0" normalizeH="0" baseline="0" noProof="0" dirty="0" smtClean="0">
                <a:ln>
                  <a:noFill/>
                </a:ln>
                <a:solidFill>
                  <a:prstClr val="black"/>
                </a:solidFill>
                <a:effectLst/>
                <a:uLnTx/>
                <a:uFillTx/>
                <a:latin typeface="+mn-lt"/>
                <a:ea typeface="+mn-ea"/>
                <a:cs typeface="+mn-cs"/>
              </a:rPr>
              <a:t> Kindly and the Very Weird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Sarah </a:t>
            </a:r>
            <a:r>
              <a:rPr kumimoji="0" lang="en-US" sz="1300" b="0" i="0" u="none" strike="noStrike" kern="1200" cap="none" spc="0" normalizeH="0" baseline="0" noProof="0" dirty="0" err="1" smtClean="0">
                <a:ln>
                  <a:noFill/>
                </a:ln>
                <a:solidFill>
                  <a:prstClr val="black"/>
                </a:solidFill>
                <a:effectLst/>
                <a:uLnTx/>
                <a:uFillTx/>
                <a:latin typeface="+mn-lt"/>
                <a:ea typeface="+mn-ea"/>
                <a:cs typeface="+mn-cs"/>
              </a:rPr>
              <a:t>Naish’s</a:t>
            </a:r>
            <a:r>
              <a:rPr kumimoji="0" lang="en-US" sz="13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300" b="1" i="0" u="none" strike="noStrike" kern="1200" cap="none" spc="0" normalizeH="0" baseline="0" noProof="0" dirty="0" smtClean="0">
                <a:ln>
                  <a:noFill/>
                </a:ln>
                <a:solidFill>
                  <a:prstClr val="black"/>
                </a:solidFill>
                <a:effectLst/>
                <a:uLnTx/>
                <a:uFillTx/>
                <a:latin typeface="+mn-lt"/>
                <a:ea typeface="+mn-ea"/>
                <a:cs typeface="+mn-cs"/>
              </a:rPr>
              <a:t>A-Z of Therapeutic Parenting</a:t>
            </a:r>
            <a:r>
              <a:rPr kumimoji="0" lang="en-US" sz="1300" b="0" i="0" u="none" strike="noStrike" kern="1200" cap="none" spc="0" normalizeH="0" baseline="0" noProof="0" dirty="0" smtClean="0">
                <a:ln>
                  <a:noFill/>
                </a:ln>
                <a:solidFill>
                  <a:prstClr val="black"/>
                </a:solidFill>
                <a:effectLst/>
                <a:uLnTx/>
                <a:uFillTx/>
                <a:latin typeface="+mn-lt"/>
                <a:ea typeface="+mn-ea"/>
                <a:cs typeface="+mn-cs"/>
              </a:rPr>
              <a:t> is also a really useful “dip into” guide providing a</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model of intervention and easy to follow strategies to use when responding to issues with children. The A-Z covers 60 common problems parents face, from acting aggressively to difficulties with sleep, with advice on what might trigger these issues, and how to respond.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Bryan Post’s books “</a:t>
            </a:r>
            <a:r>
              <a:rPr kumimoji="0" lang="en-US" sz="1300" b="1" i="0" u="none" strike="noStrike" kern="1200" cap="none" spc="0" normalizeH="0" baseline="0" noProof="0" dirty="0" smtClean="0">
                <a:ln>
                  <a:noFill/>
                </a:ln>
                <a:solidFill>
                  <a:prstClr val="black"/>
                </a:solidFill>
                <a:effectLst/>
                <a:uLnTx/>
                <a:uFillTx/>
                <a:latin typeface="+mn-lt"/>
                <a:ea typeface="+mn-ea"/>
                <a:cs typeface="+mn-cs"/>
              </a:rPr>
              <a:t>From Fear to Love” and “The Great </a:t>
            </a:r>
            <a:r>
              <a:rPr kumimoji="0" lang="en-US" sz="1300" b="1" i="0" u="none" strike="noStrike" kern="1200" cap="none" spc="0" normalizeH="0" baseline="0" noProof="0" dirty="0" err="1" smtClean="0">
                <a:ln>
                  <a:noFill/>
                </a:ln>
                <a:solidFill>
                  <a:prstClr val="black"/>
                </a:solidFill>
                <a:effectLst/>
                <a:uLnTx/>
                <a:uFillTx/>
                <a:latin typeface="+mn-lt"/>
                <a:ea typeface="+mn-ea"/>
                <a:cs typeface="+mn-cs"/>
              </a:rPr>
              <a:t>Behaviour</a:t>
            </a:r>
            <a:r>
              <a:rPr kumimoji="0" lang="en-US" sz="1300" b="1" i="0" u="none" strike="noStrike" kern="1200" cap="none" spc="0" normalizeH="0" baseline="0" noProof="0" dirty="0" smtClean="0">
                <a:ln>
                  <a:noFill/>
                </a:ln>
                <a:solidFill>
                  <a:prstClr val="black"/>
                </a:solidFill>
                <a:effectLst/>
                <a:uLnTx/>
                <a:uFillTx/>
                <a:latin typeface="+mn-lt"/>
                <a:ea typeface="+mn-ea"/>
                <a:cs typeface="+mn-cs"/>
              </a:rPr>
              <a:t> Breakdown” </a:t>
            </a:r>
            <a:r>
              <a:rPr kumimoji="0" lang="en-US" sz="1300" b="0" i="0" u="none" strike="noStrike" kern="1200" cap="none" spc="0" normalizeH="0" baseline="0" noProof="0" dirty="0" smtClean="0">
                <a:ln>
                  <a:noFill/>
                </a:ln>
                <a:solidFill>
                  <a:prstClr val="black"/>
                </a:solidFill>
                <a:effectLst/>
                <a:uLnTx/>
                <a:uFillTx/>
                <a:latin typeface="+mn-lt"/>
                <a:ea typeface="+mn-ea"/>
                <a:cs typeface="+mn-cs"/>
              </a:rPr>
              <a:t>are also designed to dip into to find advice on specific issues and learn more about why the issues happen and how to respond.  Below is an example of what Bryan Post has to say about Lying: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LYING</a:t>
            </a:r>
            <a:r>
              <a:rPr kumimoji="0" lang="en-US" sz="1300" b="0" i="0" u="none" strike="noStrike" kern="1200" cap="none" spc="0" normalizeH="0" baseline="0" noProof="0" dirty="0" smtClean="0">
                <a:ln>
                  <a:noFill/>
                </a:ln>
                <a:solidFill>
                  <a:prstClr val="black"/>
                </a:solidFill>
                <a:effectLst/>
                <a:uLnTx/>
                <a:uFillTx/>
                <a:latin typeface="+mn-lt"/>
                <a:ea typeface="+mn-ea"/>
                <a:cs typeface="+mn-cs"/>
              </a:rPr>
              <a:t>:</a:t>
            </a: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Comes from a state of survival -the child must persist with the lie at all costs in order to survive.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Lying is a fear reaction to protect oneself</a:t>
            </a: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Easily creates a fear reaction in the parent.</a:t>
            </a: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Is a fear-based behavior; a threatening reaction from the parent only feeds into the child's fear.</a:t>
            </a: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 When finding your child in a lie, recognize that:</a:t>
            </a: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Lying stems from a state of stress.</a:t>
            </a: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The lying behavior is not directed at you personally. Your child is reacting from past trauma experiences.</a:t>
            </a: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Your child already feels threatened, so confronting the lie will only heighten and create more threat.</a:t>
            </a: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Your best response is to "ignore the lie, but not to ignore the child."</a:t>
            </a: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Your child cannot be taught the moral lesson of lying while in the act of lying.</a:t>
            </a: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Your child's foundation is insecure and your child needs your help in building the parent/ child relationship through a non-blaming,</a:t>
            </a: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non-punitive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May wish to refer to “Great </a:t>
            </a:r>
            <a:r>
              <a:rPr kumimoji="0" lang="en-US" sz="1300" b="0" i="0" u="none" strike="noStrike" kern="1200" cap="none" spc="0" normalizeH="0" baseline="0" noProof="0" dirty="0" err="1" smtClean="0">
                <a:ln>
                  <a:noFill/>
                </a:ln>
                <a:solidFill>
                  <a:prstClr val="black"/>
                </a:solidFill>
                <a:effectLst/>
                <a:uLnTx/>
                <a:uFillTx/>
                <a:latin typeface="+mn-lt"/>
                <a:ea typeface="+mn-ea"/>
                <a:cs typeface="+mn-cs"/>
              </a:rPr>
              <a:t>Behaviour</a:t>
            </a:r>
            <a:r>
              <a:rPr kumimoji="0" lang="en-US" sz="1300" b="0" i="0" u="none" strike="noStrike" kern="1200" cap="none" spc="0" normalizeH="0" baseline="0" noProof="0" dirty="0" smtClean="0">
                <a:ln>
                  <a:noFill/>
                </a:ln>
                <a:solidFill>
                  <a:prstClr val="black"/>
                </a:solidFill>
                <a:effectLst/>
                <a:uLnTx/>
                <a:uFillTx/>
                <a:latin typeface="+mn-lt"/>
                <a:ea typeface="+mn-ea"/>
                <a:cs typeface="+mn-cs"/>
              </a:rPr>
              <a:t> Breakdown” by Bryan Post chapter on Lying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Post’s </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3 rules around coping with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issues around lying 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1 Ensure the child is safe. Especially if its school term, make sure they are safe at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2 Give the child 10-20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mins</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of quality time each night to let the child talk about anything or nothing. Be WITH the 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3 If a child has lied, ignore the lie but don</a:t>
            </a:r>
            <a:r>
              <a:rPr kumimoji="0" lang="ja-JP"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 ignore the child. Because the lie comes from dysregulation. Instead, hug, tell the child you love the child and reassure the child allow the child to re-regulate. Address your own dysregulation .This avoids entanglement with one</a:t>
            </a:r>
            <a:r>
              <a:rPr kumimoji="0" lang="ja-JP"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s own emotional past/ reactivity.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When both  you and your child are calm – perhaps an hour or so later, parent can say </a:t>
            </a:r>
            <a:r>
              <a:rPr kumimoji="0" lang="ja-JP"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Hey, when you tell me a lie, it really hurts me.”  DO NOT INSIST that the child tells the truth !  Or the result will be another lie.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TRANSITIONS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Refer to chapter in “Great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Breakdown” on Transitions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Change is a huge problem for most adopted children:  adopted children first developed a fear of change during the first transition when removed from their birth family even if that family was neglectful or abusive.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Post refers to the example of the child who “poops his pants” and concludes this soiling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is based on his fear of transition and change - ANY 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Post suggests the child will be helped by bringing the unconscious into the conscious “Great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Breakdown” p64.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smtClean="0">
                <a:ln>
                  <a:noFill/>
                </a:ln>
                <a:solidFill>
                  <a:prstClr val="black"/>
                </a:solidFill>
                <a:effectLst/>
                <a:uLnTx/>
                <a:uFillTx/>
                <a:latin typeface="+mn-lt"/>
                <a:ea typeface="+mn-ea"/>
                <a:cs typeface="+mn-cs"/>
              </a:rPr>
              <a:t>STEALING</a:t>
            </a:r>
            <a:r>
              <a:rPr kumimoji="0" lang="en-US" sz="1300" b="0" i="0" u="none" strike="noStrike" kern="1200" cap="none" spc="0" normalizeH="0" baseline="0" noProof="0" dirty="0" smtClean="0">
                <a:ln>
                  <a:noFill/>
                </a:ln>
                <a:solidFill>
                  <a:prstClr val="black"/>
                </a:solidFill>
                <a:effectLst/>
                <a:uLnTx/>
                <a:uFillTx/>
                <a:latin typeface="+mn-lt"/>
                <a:ea typeface="+mn-ea"/>
                <a:cs typeface="+mn-cs"/>
              </a:rPr>
              <a:t>:</a:t>
            </a: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Is an external attempt to soothe an internal state.</a:t>
            </a: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Is an addictive behavior which produces a sense of relief (which his momentary) often resulting from a reduced sense of safety producing stress.</a:t>
            </a: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Becomes repetitive because of the internal payoff. Repetition changes the brain so the stealing becomes a conditioned response to a stress state.</a:t>
            </a: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When discovering your child has stolen, recognize that the child needs you to keep them close to you in that environment; limit their space and create containment for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Explain to the child the dynamics of the stealing behavior; communicate to the child about why they steal and that stealing makes the child feel better.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Explain to the child you are not coming from a blame-based perspective, but that you are coming from a place of taking responsibility for them.</a:t>
            </a: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Address the root mechanisms that lead to the </a:t>
            </a:r>
            <a:r>
              <a:rPr kumimoji="0" lang="en-US" sz="1300" b="0" i="0" u="none" strike="noStrike" kern="1200" cap="none" spc="0" normalizeH="0" baseline="0" noProof="0" dirty="0" err="1" smtClean="0">
                <a:ln>
                  <a:noFill/>
                </a:ln>
                <a:solidFill>
                  <a:prstClr val="black"/>
                </a:solidFill>
                <a:effectLst/>
                <a:uLnTx/>
                <a:uFillTx/>
                <a:latin typeface="+mn-lt"/>
                <a:ea typeface="+mn-ea"/>
                <a:cs typeface="+mn-cs"/>
              </a:rPr>
              <a:t>behaviours</a:t>
            </a:r>
            <a:r>
              <a:rPr kumimoji="0" lang="en-US" sz="1300" b="0" i="0" u="none" strike="noStrike" kern="1200" cap="none" spc="0" normalizeH="0" baseline="0" noProof="0" dirty="0" smtClean="0">
                <a:ln>
                  <a:noFill/>
                </a:ln>
                <a:solidFill>
                  <a:prstClr val="black"/>
                </a:solidFill>
                <a:effectLst/>
                <a:uLnTx/>
                <a:uFillTx/>
                <a:latin typeface="+mn-lt"/>
                <a:ea typeface="+mn-ea"/>
                <a:cs typeface="+mn-cs"/>
              </a:rPr>
              <a:t> and reach the child in the deep emotional place that drives this </a:t>
            </a:r>
            <a:r>
              <a:rPr kumimoji="0" lang="en-US" sz="1300" b="0" i="0" u="none" strike="noStrike" kern="1200" cap="none" spc="0" normalizeH="0" baseline="0" noProof="0" dirty="0" err="1" smtClean="0">
                <a:ln>
                  <a:noFill/>
                </a:ln>
                <a:solidFill>
                  <a:prstClr val="black"/>
                </a:solidFill>
                <a:effectLst/>
                <a:uLnTx/>
                <a:uFillTx/>
                <a:latin typeface="+mn-lt"/>
                <a:ea typeface="+mn-ea"/>
                <a:cs typeface="+mn-cs"/>
              </a:rPr>
              <a:t>behaviour</a:t>
            </a:r>
            <a:r>
              <a:rPr kumimoji="0" lang="en-US" sz="1300" b="0" i="0" u="none" strike="noStrike" kern="1200" cap="none" spc="0" normalizeH="0" baseline="0" noProof="0" dirty="0" smtClean="0">
                <a:ln>
                  <a:noFill/>
                </a:ln>
                <a:solidFill>
                  <a:prstClr val="black"/>
                </a:solidFill>
                <a:effectLst/>
                <a:uLnTx/>
                <a:uFillTx/>
                <a:latin typeface="+mn-lt"/>
                <a:ea typeface="+mn-ea"/>
                <a:cs typeface="+mn-cs"/>
              </a:rPr>
              <a:t>.</a:t>
            </a: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Teach the child how to communicate to you when he feels like stealing, saying, "I need to know how you feel when you go into a shop. Help me to understand."</a:t>
            </a: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smtClean="0">
                <a:ln>
                  <a:noFill/>
                </a:ln>
                <a:solidFill>
                  <a:prstClr val="black"/>
                </a:solidFill>
                <a:effectLst/>
                <a:uLnTx/>
                <a:uFillTx/>
                <a:latin typeface="+mn-lt"/>
                <a:ea typeface="+mn-ea"/>
                <a:cs typeface="+mn-cs"/>
              </a:rPr>
              <a:t>OTHER USEFUL READING “Thinking Psychologically about Children who are Looked After and Adopted: Time for Reflection” by Kim S Golding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NB this course can only touch on some issues and cannot cover more acute mental health issues or extremely challenging behaviour – </a:t>
            </a:r>
            <a:r>
              <a:rPr kumimoji="0" lang="en-GB" sz="1200" b="1" i="0" u="none" strike="noStrike" kern="1200" cap="none" spc="0" normalizeH="0" baseline="0" noProof="0" dirty="0" err="1" smtClean="0">
                <a:ln>
                  <a:noFill/>
                </a:ln>
                <a:solidFill>
                  <a:prstClr val="black"/>
                </a:solidFill>
                <a:effectLst/>
                <a:uLnTx/>
                <a:uFillTx/>
                <a:latin typeface="+mn-lt"/>
                <a:ea typeface="+mn-ea"/>
                <a:cs typeface="+mn-cs"/>
              </a:rPr>
              <a:t>eg</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 Self-harm, food issues.  This course provides a formula - you need to identify and respond to the NEED that the child is presenting with.</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10</a:t>
            </a:fld>
            <a:endParaRPr lang="en-GB"/>
          </a:p>
        </p:txBody>
      </p:sp>
    </p:spTree>
    <p:extLst>
      <p:ext uri="{BB962C8B-B14F-4D97-AF65-F5344CB8AC3E}">
        <p14:creationId xmlns:p14="http://schemas.microsoft.com/office/powerpoint/2010/main" val="1528772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USEFUL READING </a:t>
            </a: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text in this slide is taken from Kim Golding’s publication “</a:t>
            </a:r>
            <a:r>
              <a:rPr kumimoji="0" lang="en-GB"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Nurturing attachments</a:t>
            </a: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page 139</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11</a:t>
            </a:fld>
            <a:endParaRPr lang="en-GB"/>
          </a:p>
        </p:txBody>
      </p:sp>
    </p:spTree>
    <p:extLst>
      <p:ext uri="{BB962C8B-B14F-4D97-AF65-F5344CB8AC3E}">
        <p14:creationId xmlns:p14="http://schemas.microsoft.com/office/powerpoint/2010/main" val="7891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AF3BAD-B324-4F92-AB2A-D1C91D858C98}"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51280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5F68A9-223E-42D3-9A34-1399C22DB5F7}"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87539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BA3A5A-1500-42FB-8B8B-29404D7F76A5}"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11864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869B4-C881-4501-9FA4-5BAB34B4F170}"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41177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0EDFEF-D12F-4397-B8DE-0EF8A1400350}"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804253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C450A9-5FB2-4CAC-88A9-D8A7778E1B6E}" type="datetime1">
              <a:rPr lang="en-GB" smtClean="0"/>
              <a:t>09/06/2020</a:t>
            </a:fld>
            <a:endParaRPr lang="en-GB"/>
          </a:p>
        </p:txBody>
      </p:sp>
      <p:sp>
        <p:nvSpPr>
          <p:cNvPr id="6" name="Footer Placeholder 5"/>
          <p:cNvSpPr>
            <a:spLocks noGrp="1"/>
          </p:cNvSpPr>
          <p:nvPr>
            <p:ph type="ftr" sz="quarter" idx="11"/>
          </p:nvPr>
        </p:nvSpPr>
        <p:spPr/>
        <p:txBody>
          <a:bodyPr/>
          <a:lstStyle/>
          <a:p>
            <a:r>
              <a:rPr lang="en-GB" smtClean="0"/>
              <a:t>Achieving More Together / Cyflawni Mwy Gyda'n Gilydd</a:t>
            </a:r>
            <a:endParaRPr lang="en-GB"/>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18159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9BDEF8-8BB1-4208-87AA-213224F34F7A}" type="datetime1">
              <a:rPr lang="en-GB" smtClean="0"/>
              <a:t>09/06/2020</a:t>
            </a:fld>
            <a:endParaRPr lang="en-GB"/>
          </a:p>
        </p:txBody>
      </p:sp>
      <p:sp>
        <p:nvSpPr>
          <p:cNvPr id="8" name="Footer Placeholder 7"/>
          <p:cNvSpPr>
            <a:spLocks noGrp="1"/>
          </p:cNvSpPr>
          <p:nvPr>
            <p:ph type="ftr" sz="quarter" idx="11"/>
          </p:nvPr>
        </p:nvSpPr>
        <p:spPr/>
        <p:txBody>
          <a:bodyPr/>
          <a:lstStyle/>
          <a:p>
            <a:r>
              <a:rPr lang="en-GB" smtClean="0"/>
              <a:t>Achieving More Together / Cyflawni Mwy Gyda'n Gilydd</a:t>
            </a:r>
            <a:endParaRPr lang="en-GB"/>
          </a:p>
        </p:txBody>
      </p:sp>
      <p:sp>
        <p:nvSpPr>
          <p:cNvPr id="9" name="Slide Number Placeholder 8"/>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80752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4A0C23-8FB9-497C-87BF-305A22A27AB7}" type="datetime1">
              <a:rPr lang="en-GB" smtClean="0"/>
              <a:t>09/06/2020</a:t>
            </a:fld>
            <a:endParaRPr lang="en-GB"/>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
        <p:nvSpPr>
          <p:cNvPr id="5" name="Slide Number Placeholder 4"/>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45929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9477E-ACAA-4D33-87BD-E6E1638542B3}" type="datetime1">
              <a:rPr lang="en-GB" smtClean="0"/>
              <a:t>09/06/2020</a:t>
            </a:fld>
            <a:endParaRPr lang="en-GB"/>
          </a:p>
        </p:txBody>
      </p:sp>
      <p:sp>
        <p:nvSpPr>
          <p:cNvPr id="3" name="Footer Placeholder 2"/>
          <p:cNvSpPr>
            <a:spLocks noGrp="1"/>
          </p:cNvSpPr>
          <p:nvPr>
            <p:ph type="ftr" sz="quarter" idx="11"/>
          </p:nvPr>
        </p:nvSpPr>
        <p:spPr/>
        <p:txBody>
          <a:bodyPr/>
          <a:lstStyle/>
          <a:p>
            <a:r>
              <a:rPr lang="en-GB" smtClean="0"/>
              <a:t>Achieving More Together / Cyflawni Mwy Gyda'n Gilydd</a:t>
            </a:r>
            <a:endParaRPr lang="en-GB"/>
          </a:p>
        </p:txBody>
      </p:sp>
      <p:sp>
        <p:nvSpPr>
          <p:cNvPr id="4" name="Slide Number Placeholder 3"/>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86895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866DB3-95CA-4C18-B705-89658A5F2E62}" type="datetime1">
              <a:rPr lang="en-GB" smtClean="0"/>
              <a:t>09/06/2020</a:t>
            </a:fld>
            <a:endParaRPr lang="en-GB"/>
          </a:p>
        </p:txBody>
      </p:sp>
      <p:sp>
        <p:nvSpPr>
          <p:cNvPr id="6" name="Footer Placeholder 5"/>
          <p:cNvSpPr>
            <a:spLocks noGrp="1"/>
          </p:cNvSpPr>
          <p:nvPr>
            <p:ph type="ftr" sz="quarter" idx="11"/>
          </p:nvPr>
        </p:nvSpPr>
        <p:spPr/>
        <p:txBody>
          <a:bodyPr/>
          <a:lstStyle/>
          <a:p>
            <a:r>
              <a:rPr lang="en-GB" smtClean="0"/>
              <a:t>Achieving More Together / Cyflawni Mwy Gyda'n Gilydd</a:t>
            </a:r>
            <a:endParaRPr lang="en-GB"/>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88458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9CAB36-188F-49CE-B43D-598E0A07D0ED}" type="datetime1">
              <a:rPr lang="en-GB" smtClean="0"/>
              <a:t>09/06/2020</a:t>
            </a:fld>
            <a:endParaRPr lang="en-GB"/>
          </a:p>
        </p:txBody>
      </p:sp>
      <p:sp>
        <p:nvSpPr>
          <p:cNvPr id="6" name="Footer Placeholder 5"/>
          <p:cNvSpPr>
            <a:spLocks noGrp="1"/>
          </p:cNvSpPr>
          <p:nvPr>
            <p:ph type="ftr" sz="quarter" idx="11"/>
          </p:nvPr>
        </p:nvSpPr>
        <p:spPr/>
        <p:txBody>
          <a:bodyPr/>
          <a:lstStyle/>
          <a:p>
            <a:r>
              <a:rPr lang="en-GB" smtClean="0"/>
              <a:t>Achieving More Together / Cyflawni Mwy Gyda'n Gilydd</a:t>
            </a:r>
            <a:endParaRPr lang="en-GB"/>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61220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83AF3-A9B5-46AF-A1F3-2CE79431FE0E}" type="datetime1">
              <a:rPr lang="en-GB" smtClean="0"/>
              <a:t>09/06/2020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Achieving More Together / Cyflawni Mwy Gyda'n Gilydd</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4C5C4-21AA-465A-AE8A-3EDEA25EC1F5}" type="slidenum">
              <a:rPr lang="en-GB" smtClean="0"/>
              <a:t>‹#›</a:t>
            </a:fld>
            <a:endParaRPr lang="en-GB"/>
          </a:p>
        </p:txBody>
      </p:sp>
    </p:spTree>
    <p:extLst>
      <p:ext uri="{BB962C8B-B14F-4D97-AF65-F5344CB8AC3E}">
        <p14:creationId xmlns:p14="http://schemas.microsoft.com/office/powerpoint/2010/main" val="343104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descr="C:\Users\c000707\AppData\Local\Microsoft\Windows\Temporary Internet Files\Content.Outlook\04K933QQ\Small logo cmy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556000" y="540000"/>
            <a:ext cx="6608752" cy="4320000"/>
          </a:xfrm>
          <a:prstGeom prst="rect">
            <a:avLst/>
          </a:prstGeom>
          <a:noFill/>
          <a:ln>
            <a:noFill/>
          </a:ln>
        </p:spPr>
      </p:pic>
      <p:sp>
        <p:nvSpPr>
          <p:cNvPr id="7" name="Rectangle 6"/>
          <p:cNvSpPr/>
          <p:nvPr/>
        </p:nvSpPr>
        <p:spPr>
          <a:xfrm>
            <a:off x="1512000" y="5256000"/>
            <a:ext cx="9777046" cy="1077218"/>
          </a:xfrm>
          <a:prstGeom prst="rect">
            <a:avLst/>
          </a:prstGeom>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smtClean="0">
                <a:ln>
                  <a:noFill/>
                </a:ln>
                <a:solidFill>
                  <a:srgbClr val="8064A2">
                    <a:lumMod val="75000"/>
                  </a:srgbClr>
                </a:solidFill>
                <a:effectLst/>
                <a:uLnTx/>
                <a:uFillTx/>
              </a:rPr>
              <a:t>Achieving More Together / </a:t>
            </a:r>
            <a:r>
              <a:rPr kumimoji="0" lang="en-GB" sz="3200" b="1" i="0" u="none" strike="noStrike" kern="0" cap="none" spc="0" normalizeH="0" baseline="0" noProof="0" dirty="0" err="1" smtClean="0">
                <a:ln>
                  <a:noFill/>
                </a:ln>
                <a:solidFill>
                  <a:srgbClr val="604A7B"/>
                </a:solidFill>
                <a:effectLst/>
                <a:uLnTx/>
                <a:uFillTx/>
              </a:rPr>
              <a:t>Cyflawni</a:t>
            </a:r>
            <a:r>
              <a:rPr kumimoji="0" lang="en-GB" sz="3200" b="1" i="0" u="none" strike="noStrike" kern="0" cap="none" spc="0" normalizeH="0" baseline="0" noProof="0" dirty="0" smtClean="0">
                <a:ln>
                  <a:noFill/>
                </a:ln>
                <a:solidFill>
                  <a:srgbClr val="604A7B"/>
                </a:solidFill>
                <a:effectLst/>
                <a:uLnTx/>
                <a:uFillTx/>
              </a:rPr>
              <a:t> </a:t>
            </a:r>
            <a:r>
              <a:rPr kumimoji="0" lang="en-GB" sz="3200" b="1" i="0" u="none" strike="noStrike" kern="0" cap="none" spc="0" normalizeH="0" baseline="0" noProof="0" dirty="0" err="1" smtClean="0">
                <a:ln>
                  <a:noFill/>
                </a:ln>
                <a:solidFill>
                  <a:srgbClr val="604A7B"/>
                </a:solidFill>
                <a:effectLst/>
                <a:uLnTx/>
                <a:uFillTx/>
              </a:rPr>
              <a:t>Mwy</a:t>
            </a:r>
            <a:r>
              <a:rPr kumimoji="0" lang="en-GB" sz="3200" b="1" i="0" u="none" strike="noStrike" kern="0" cap="none" spc="0" normalizeH="0" baseline="0" noProof="0" dirty="0" smtClean="0">
                <a:ln>
                  <a:noFill/>
                </a:ln>
                <a:solidFill>
                  <a:srgbClr val="604A7B"/>
                </a:solidFill>
                <a:effectLst/>
                <a:uLnTx/>
                <a:uFillTx/>
              </a:rPr>
              <a:t> </a:t>
            </a:r>
            <a:r>
              <a:rPr kumimoji="0" lang="en-GB" sz="3200" b="1" i="0" u="none" strike="noStrike" kern="0" cap="none" spc="0" normalizeH="0" baseline="0" noProof="0" dirty="0" err="1" smtClean="0">
                <a:ln>
                  <a:noFill/>
                </a:ln>
                <a:solidFill>
                  <a:srgbClr val="604A7B"/>
                </a:solidFill>
                <a:effectLst/>
                <a:uLnTx/>
                <a:uFillTx/>
              </a:rPr>
              <a:t>Gyda’n</a:t>
            </a:r>
            <a:r>
              <a:rPr kumimoji="0" lang="en-GB" sz="3200" b="1" i="0" u="none" strike="noStrike" kern="0" cap="none" spc="0" normalizeH="0" baseline="0" noProof="0" dirty="0" smtClean="0">
                <a:ln>
                  <a:noFill/>
                </a:ln>
                <a:solidFill>
                  <a:srgbClr val="604A7B"/>
                </a:solidFill>
                <a:effectLst/>
                <a:uLnTx/>
                <a:uFillTx/>
              </a:rPr>
              <a:t> </a:t>
            </a:r>
            <a:r>
              <a:rPr kumimoji="0" lang="en-GB" sz="3200" b="1" i="0" u="none" strike="noStrike" kern="0" cap="none" spc="0" normalizeH="0" baseline="0" noProof="0" dirty="0" err="1" smtClean="0">
                <a:ln>
                  <a:noFill/>
                </a:ln>
                <a:solidFill>
                  <a:srgbClr val="604A7B"/>
                </a:solidFill>
                <a:effectLst/>
                <a:uLnTx/>
                <a:uFillTx/>
              </a:rPr>
              <a:t>Gilydd</a:t>
            </a:r>
            <a:endParaRPr kumimoji="0" lang="en-GB" sz="3200" b="1" i="0" u="none" strike="noStrike" kern="0" cap="none" spc="0" normalizeH="0" baseline="0" noProof="0" dirty="0" smtClean="0">
              <a:ln>
                <a:noFill/>
              </a:ln>
              <a:solidFill>
                <a:srgbClr val="604A7B"/>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8064A2">
                  <a:lumMod val="75000"/>
                </a:srgbClr>
              </a:solidFill>
              <a:effectLst/>
              <a:uLnTx/>
              <a:uFillTx/>
            </a:endParaRPr>
          </a:p>
        </p:txBody>
      </p:sp>
    </p:spTree>
    <p:extLst>
      <p:ext uri="{BB962C8B-B14F-4D97-AF65-F5344CB8AC3E}">
        <p14:creationId xmlns:p14="http://schemas.microsoft.com/office/powerpoint/2010/main" val="388583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70223" cy="1325563"/>
          </a:xfrm>
        </p:spPr>
        <p:txBody>
          <a:bodyPr/>
          <a:lstStyle/>
          <a:p>
            <a:pPr algn="ctr"/>
            <a:r>
              <a:rPr lang="en-GB" dirty="0">
                <a:latin typeface="Arial" panose="020B0604020202020204" pitchFamily="34" charset="0"/>
                <a:cs typeface="Arial" panose="020B0604020202020204" pitchFamily="34" charset="0"/>
              </a:rPr>
              <a:t>Causes of ‘anger</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342900" lvl="0" indent="-342900">
              <a:lnSpc>
                <a:spcPct val="100000"/>
              </a:lnSpc>
              <a:spcBef>
                <a:spcPct val="20000"/>
              </a:spcBef>
            </a:pPr>
            <a:r>
              <a:rPr lang="en-US" altLang="en-US" dirty="0" smtClean="0">
                <a:solidFill>
                  <a:srgbClr val="000000"/>
                </a:solidFill>
                <a:latin typeface="Arial" panose="020B0604020202020204" pitchFamily="34" charset="0"/>
                <a:cs typeface="Arial" panose="020B0604020202020204" pitchFamily="34" charset="0"/>
              </a:rPr>
              <a:t>Bryan </a:t>
            </a:r>
            <a:r>
              <a:rPr lang="en-US" altLang="en-US" dirty="0">
                <a:solidFill>
                  <a:srgbClr val="000000"/>
                </a:solidFill>
                <a:latin typeface="Arial" panose="020B0604020202020204" pitchFamily="34" charset="0"/>
                <a:cs typeface="Arial" panose="020B0604020202020204" pitchFamily="34" charset="0"/>
              </a:rPr>
              <a:t>Post tells us that what we see as </a:t>
            </a:r>
            <a:r>
              <a:rPr lang="en-US" altLang="en-US" i="1" dirty="0">
                <a:solidFill>
                  <a:srgbClr val="FF0000"/>
                </a:solidFill>
                <a:latin typeface="Arial" panose="020B0604020202020204" pitchFamily="34" charset="0"/>
                <a:cs typeface="Arial" panose="020B0604020202020204" pitchFamily="34" charset="0"/>
              </a:rPr>
              <a:t>anger is really fear </a:t>
            </a:r>
            <a:r>
              <a:rPr lang="en-US" altLang="en-US" dirty="0">
                <a:solidFill>
                  <a:prstClr val="black"/>
                </a:solidFill>
                <a:latin typeface="Arial" panose="020B0604020202020204" pitchFamily="34" charset="0"/>
                <a:cs typeface="Arial" panose="020B0604020202020204" pitchFamily="34" charset="0"/>
              </a:rPr>
              <a:t>which causes dysregulation </a:t>
            </a:r>
          </a:p>
          <a:p>
            <a:pPr marL="342900" lvl="0" indent="-342900">
              <a:lnSpc>
                <a:spcPct val="100000"/>
              </a:lnSpc>
              <a:spcBef>
                <a:spcPct val="20000"/>
              </a:spcBef>
            </a:pPr>
            <a:r>
              <a:rPr lang="en-US" altLang="en-US" dirty="0">
                <a:solidFill>
                  <a:prstClr val="black"/>
                </a:solidFill>
                <a:latin typeface="Arial" panose="020B0604020202020204" pitchFamily="34" charset="0"/>
                <a:cs typeface="Arial" panose="020B0604020202020204" pitchFamily="34" charset="0"/>
              </a:rPr>
              <a:t>If we don’t </a:t>
            </a:r>
            <a:r>
              <a:rPr lang="en-US" altLang="en-US" dirty="0" err="1">
                <a:solidFill>
                  <a:prstClr val="black"/>
                </a:solidFill>
                <a:latin typeface="Arial" panose="020B0604020202020204" pitchFamily="34" charset="0"/>
                <a:cs typeface="Arial" panose="020B0604020202020204" pitchFamily="34" charset="0"/>
              </a:rPr>
              <a:t>recognise</a:t>
            </a:r>
            <a:r>
              <a:rPr lang="en-US" altLang="en-US" dirty="0">
                <a:solidFill>
                  <a:prstClr val="black"/>
                </a:solidFill>
                <a:latin typeface="Arial" panose="020B0604020202020204" pitchFamily="34" charset="0"/>
                <a:cs typeface="Arial" panose="020B0604020202020204" pitchFamily="34" charset="0"/>
              </a:rPr>
              <a:t> this children can  become frustrated, angry with themselves and then others </a:t>
            </a:r>
          </a:p>
          <a:p>
            <a:pPr marL="342900" lvl="0" indent="-342900">
              <a:lnSpc>
                <a:spcPct val="100000"/>
              </a:lnSpc>
              <a:spcBef>
                <a:spcPct val="20000"/>
              </a:spcBef>
            </a:pPr>
            <a:r>
              <a:rPr lang="en-US" altLang="en-US" dirty="0">
                <a:solidFill>
                  <a:srgbClr val="FF0000"/>
                </a:solidFill>
                <a:latin typeface="Arial" panose="020B0604020202020204" pitchFamily="34" charset="0"/>
                <a:cs typeface="Arial" panose="020B0604020202020204" pitchFamily="34" charset="0"/>
              </a:rPr>
              <a:t>Fear</a:t>
            </a:r>
            <a:r>
              <a:rPr lang="en-US" altLang="en-US" dirty="0">
                <a:solidFill>
                  <a:srgbClr val="000000"/>
                </a:solidFill>
                <a:latin typeface="Arial" panose="020B0604020202020204" pitchFamily="34" charset="0"/>
                <a:cs typeface="Arial" panose="020B0604020202020204" pitchFamily="34" charset="0"/>
              </a:rPr>
              <a:t> arises under stress </a:t>
            </a:r>
          </a:p>
          <a:p>
            <a:pPr marL="342900" lvl="0" indent="-342900">
              <a:lnSpc>
                <a:spcPct val="100000"/>
              </a:lnSpc>
              <a:spcBef>
                <a:spcPct val="20000"/>
              </a:spcBef>
            </a:pPr>
            <a:r>
              <a:rPr lang="en-US" altLang="en-US" dirty="0">
                <a:solidFill>
                  <a:srgbClr val="000000"/>
                </a:solidFill>
                <a:latin typeface="Arial" panose="020B0604020202020204" pitchFamily="34" charset="0"/>
                <a:cs typeface="Arial" panose="020B0604020202020204" pitchFamily="34" charset="0"/>
              </a:rPr>
              <a:t>We see it in situations like:</a:t>
            </a:r>
          </a:p>
          <a:p>
            <a:pPr marL="400050" lvl="1" indent="0">
              <a:lnSpc>
                <a:spcPct val="100000"/>
              </a:lnSpc>
              <a:spcBef>
                <a:spcPct val="20000"/>
              </a:spcBef>
              <a:buFont typeface="Arial" pitchFamily="34" charset="0"/>
              <a:buChar char="–"/>
            </a:pPr>
            <a:r>
              <a:rPr lang="en-US" altLang="en-US" sz="2800" dirty="0">
                <a:solidFill>
                  <a:srgbClr val="000000"/>
                </a:solidFill>
                <a:latin typeface="Arial" panose="020B0604020202020204" pitchFamily="34" charset="0"/>
                <a:cs typeface="Arial" panose="020B0604020202020204" pitchFamily="34" charset="0"/>
              </a:rPr>
              <a:t> Lying</a:t>
            </a:r>
          </a:p>
          <a:p>
            <a:pPr marL="400050" lvl="1" indent="0">
              <a:lnSpc>
                <a:spcPct val="100000"/>
              </a:lnSpc>
              <a:spcBef>
                <a:spcPct val="20000"/>
              </a:spcBef>
              <a:buFont typeface="Arial" pitchFamily="34" charset="0"/>
              <a:buChar char="–"/>
            </a:pPr>
            <a:r>
              <a:rPr lang="en-US" altLang="en-US" sz="2800" dirty="0">
                <a:solidFill>
                  <a:srgbClr val="000000"/>
                </a:solidFill>
                <a:latin typeface="Arial" panose="020B0604020202020204" pitchFamily="34" charset="0"/>
                <a:cs typeface="Arial" panose="020B0604020202020204" pitchFamily="34" charset="0"/>
              </a:rPr>
              <a:t> Transitions</a:t>
            </a:r>
          </a:p>
          <a:p>
            <a:pPr marL="400050" lvl="1" indent="0">
              <a:lnSpc>
                <a:spcPct val="100000"/>
              </a:lnSpc>
              <a:spcBef>
                <a:spcPct val="20000"/>
              </a:spcBef>
              <a:buFont typeface="Arial" pitchFamily="34" charset="0"/>
              <a:buChar char="–"/>
            </a:pP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smtClean="0">
                <a:solidFill>
                  <a:srgbClr val="000000"/>
                </a:solidFill>
                <a:latin typeface="Arial" panose="020B0604020202020204" pitchFamily="34" charset="0"/>
                <a:cs typeface="Arial" panose="020B0604020202020204" pitchFamily="34" charset="0"/>
              </a:rPr>
              <a:t>Stealing</a:t>
            </a:r>
            <a:endParaRPr lang="en-US" altLang="en-US" sz="2800" dirty="0">
              <a:solidFill>
                <a:srgbClr val="0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378830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normAutofit fontScale="90000"/>
          </a:bodyPr>
          <a:lstStyle/>
          <a:p>
            <a:pPr algn="ctr"/>
            <a:r>
              <a:rPr lang="en-GB" dirty="0">
                <a:latin typeface="Arial" panose="020B0604020202020204" pitchFamily="34" charset="0"/>
                <a:cs typeface="Arial" panose="020B0604020202020204" pitchFamily="34" charset="0"/>
              </a:rPr>
              <a:t>Anger is a defence against low self-worth and fear of rejection</a:t>
            </a:r>
          </a:p>
        </p:txBody>
      </p:sp>
      <p:sp>
        <p:nvSpPr>
          <p:cNvPr id="3" name="Content Placeholder 2"/>
          <p:cNvSpPr>
            <a:spLocks noGrp="1"/>
          </p:cNvSpPr>
          <p:nvPr>
            <p:ph idx="1"/>
          </p:nvPr>
        </p:nvSpPr>
        <p:spPr/>
        <p:txBody>
          <a:bodyPr>
            <a:normAutofit/>
          </a:bodyPr>
          <a:lstStyle/>
          <a:p>
            <a:pPr marL="457200" lvl="0" indent="-457200">
              <a:lnSpc>
                <a:spcPct val="100000"/>
              </a:lnSpc>
              <a:spcBef>
                <a:spcPct val="20000"/>
              </a:spcBef>
              <a:buNone/>
            </a:pPr>
            <a:endParaRPr lang="en-US" altLang="en-US" sz="2000" dirty="0" smtClean="0">
              <a:solidFill>
                <a:srgbClr val="000000"/>
              </a:solidFill>
              <a:latin typeface="Arial" panose="020B0604020202020204" pitchFamily="34" charset="0"/>
              <a:cs typeface="Arial" panose="020B0604020202020204" pitchFamily="34" charset="0"/>
            </a:endParaRPr>
          </a:p>
          <a:p>
            <a:pPr marL="457200" lvl="0" indent="-457200">
              <a:lnSpc>
                <a:spcPct val="100000"/>
              </a:lnSpc>
              <a:spcBef>
                <a:spcPct val="20000"/>
              </a:spcBef>
              <a:buNone/>
            </a:pPr>
            <a:r>
              <a:rPr lang="en-US" altLang="en-US" sz="2400" dirty="0" smtClean="0">
                <a:solidFill>
                  <a:srgbClr val="000000"/>
                </a:solidFill>
                <a:latin typeface="Arial" panose="020B0604020202020204" pitchFamily="34" charset="0"/>
                <a:cs typeface="Arial" panose="020B0604020202020204" pitchFamily="34" charset="0"/>
              </a:rPr>
              <a:t>Children </a:t>
            </a:r>
            <a:r>
              <a:rPr lang="en-US" altLang="en-US" sz="2400" dirty="0">
                <a:solidFill>
                  <a:srgbClr val="000000"/>
                </a:solidFill>
                <a:latin typeface="Arial" panose="020B0604020202020204" pitchFamily="34" charset="0"/>
                <a:cs typeface="Arial" panose="020B0604020202020204" pitchFamily="34" charset="0"/>
              </a:rPr>
              <a:t>may:</a:t>
            </a:r>
          </a:p>
          <a:p>
            <a:pPr marL="457200" lvl="0" indent="-457200">
              <a:lnSpc>
                <a:spcPct val="100000"/>
              </a:lnSpc>
              <a:spcBef>
                <a:spcPct val="20000"/>
              </a:spcBef>
              <a:buNone/>
            </a:pPr>
            <a:endParaRPr lang="en-US" altLang="en-US" sz="2400" dirty="0">
              <a:solidFill>
                <a:srgbClr val="000000"/>
              </a:solidFill>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2400" dirty="0">
                <a:solidFill>
                  <a:srgbClr val="000000"/>
                </a:solidFill>
                <a:latin typeface="Arial" panose="020B0604020202020204" pitchFamily="34" charset="0"/>
                <a:cs typeface="Arial" panose="020B0604020202020204" pitchFamily="34" charset="0"/>
              </a:rPr>
              <a:t>Blame others (parents/siblings) but not themselves and become angry with the people they blame</a:t>
            </a:r>
          </a:p>
          <a:p>
            <a:pPr marL="457200" lvl="0" indent="-457200">
              <a:lnSpc>
                <a:spcPct val="100000"/>
              </a:lnSpc>
              <a:spcBef>
                <a:spcPct val="20000"/>
              </a:spcBef>
            </a:pPr>
            <a:r>
              <a:rPr lang="en-US" altLang="en-US" sz="2400" dirty="0">
                <a:solidFill>
                  <a:srgbClr val="000000"/>
                </a:solidFill>
                <a:latin typeface="Arial" panose="020B0604020202020204" pitchFamily="34" charset="0"/>
                <a:cs typeface="Arial" panose="020B0604020202020204" pitchFamily="34" charset="0"/>
              </a:rPr>
              <a:t>Reject parent before being rejected</a:t>
            </a:r>
          </a:p>
          <a:p>
            <a:pPr marL="457200" lvl="0" indent="-457200">
              <a:lnSpc>
                <a:spcPct val="100000"/>
              </a:lnSpc>
              <a:spcBef>
                <a:spcPct val="20000"/>
              </a:spcBef>
            </a:pPr>
            <a:r>
              <a:rPr lang="en-US" altLang="en-US" sz="2400" dirty="0">
                <a:solidFill>
                  <a:srgbClr val="000000"/>
                </a:solidFill>
                <a:latin typeface="Arial" panose="020B0604020202020204" pitchFamily="34" charset="0"/>
                <a:cs typeface="Arial" panose="020B0604020202020204" pitchFamily="34" charset="0"/>
              </a:rPr>
              <a:t>Be saying by their </a:t>
            </a:r>
            <a:r>
              <a:rPr lang="en-US" altLang="en-US" sz="2400" dirty="0" err="1">
                <a:solidFill>
                  <a:srgbClr val="000000"/>
                </a:solidFill>
                <a:latin typeface="Arial" panose="020B0604020202020204" pitchFamily="34" charset="0"/>
                <a:cs typeface="Arial" panose="020B0604020202020204" pitchFamily="34" charset="0"/>
              </a:rPr>
              <a:t>behaviour</a:t>
            </a:r>
            <a:r>
              <a:rPr lang="en-US" altLang="en-US" sz="2400" dirty="0">
                <a:solidFill>
                  <a:srgbClr val="000000"/>
                </a:solidFill>
                <a:latin typeface="Arial" panose="020B0604020202020204" pitchFamily="34" charset="0"/>
                <a:cs typeface="Arial" panose="020B0604020202020204" pitchFamily="34" charset="0"/>
              </a:rPr>
              <a:t> “This is how bad I am – will you still love me?”</a:t>
            </a:r>
          </a:p>
          <a:p>
            <a:pPr marL="457200" lvl="0" indent="-457200">
              <a:lnSpc>
                <a:spcPct val="100000"/>
              </a:lnSpc>
              <a:spcBef>
                <a:spcPct val="20000"/>
              </a:spcBef>
            </a:pPr>
            <a:r>
              <a:rPr lang="en-US" altLang="en-US" sz="2400" dirty="0">
                <a:solidFill>
                  <a:srgbClr val="000000"/>
                </a:solidFill>
                <a:latin typeface="Arial" panose="020B0604020202020204" pitchFamily="34" charset="0"/>
                <a:cs typeface="Arial" panose="020B0604020202020204" pitchFamily="34" charset="0"/>
              </a:rPr>
              <a:t>Be expressing frustration if things are out of control</a:t>
            </a:r>
          </a:p>
          <a:p>
            <a:pPr marL="457200" lvl="0" indent="-457200">
              <a:lnSpc>
                <a:spcPct val="100000"/>
              </a:lnSpc>
              <a:spcBef>
                <a:spcPct val="20000"/>
              </a:spcBef>
            </a:pPr>
            <a:r>
              <a:rPr lang="en-US" altLang="en-US" sz="2400" dirty="0">
                <a:solidFill>
                  <a:srgbClr val="000000"/>
                </a:solidFill>
                <a:latin typeface="Arial" panose="020B0604020202020204" pitchFamily="34" charset="0"/>
                <a:cs typeface="Arial" panose="020B0604020202020204" pitchFamily="34" charset="0"/>
              </a:rPr>
              <a:t>Be using anger to manage difficult feelings – anger blocks </a:t>
            </a:r>
            <a:r>
              <a:rPr lang="en-US" altLang="en-US" sz="2400" dirty="0" smtClean="0">
                <a:solidFill>
                  <a:srgbClr val="000000"/>
                </a:solidFill>
                <a:latin typeface="Arial" panose="020B0604020202020204" pitchFamily="34" charset="0"/>
                <a:cs typeface="Arial" panose="020B0604020202020204" pitchFamily="34" charset="0"/>
              </a:rPr>
              <a:t>sadness</a:t>
            </a:r>
            <a:endParaRPr lang="en-US" altLang="en-US" sz="2400" dirty="0">
              <a:solidFill>
                <a:srgbClr val="0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112249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35537" cy="1325563"/>
          </a:xfrm>
        </p:spPr>
        <p:txBody>
          <a:bodyPr/>
          <a:lstStyle/>
          <a:p>
            <a:pPr algn="ctr"/>
            <a:r>
              <a:rPr lang="en-GB" dirty="0">
                <a:latin typeface="Arial" panose="020B0604020202020204" pitchFamily="34" charset="0"/>
                <a:cs typeface="Arial" panose="020B0604020202020204" pitchFamily="34" charset="0"/>
              </a:rPr>
              <a:t>Aggression</a:t>
            </a:r>
          </a:p>
        </p:txBody>
      </p:sp>
      <p:sp>
        <p:nvSpPr>
          <p:cNvPr id="3" name="Content Placeholder 2"/>
          <p:cNvSpPr>
            <a:spLocks noGrp="1"/>
          </p:cNvSpPr>
          <p:nvPr>
            <p:ph idx="1"/>
          </p:nvPr>
        </p:nvSpPr>
        <p:spPr/>
        <p:txBody>
          <a:bodyPr>
            <a:normAutofit lnSpcReduction="10000"/>
          </a:bodyPr>
          <a:lstStyle/>
          <a:p>
            <a:pPr marL="0" lvl="0" indent="0">
              <a:lnSpc>
                <a:spcPct val="100000"/>
              </a:lnSpc>
              <a:spcBef>
                <a:spcPct val="20000"/>
              </a:spcBef>
              <a:buNone/>
            </a:pPr>
            <a:endParaRPr lang="en-US" altLang="en-US" dirty="0" smtClean="0">
              <a:solidFill>
                <a:srgbClr val="000000"/>
              </a:solidFill>
              <a:latin typeface="Arial" panose="020B0604020202020204" pitchFamily="34" charset="0"/>
              <a:cs typeface="Arial" panose="020B0604020202020204" pitchFamily="34" charset="0"/>
            </a:endParaRPr>
          </a:p>
          <a:p>
            <a:pPr marL="0" lvl="0" indent="0">
              <a:lnSpc>
                <a:spcPct val="100000"/>
              </a:lnSpc>
              <a:spcBef>
                <a:spcPct val="20000"/>
              </a:spcBef>
              <a:buNone/>
            </a:pPr>
            <a:r>
              <a:rPr lang="en-US" altLang="en-US" dirty="0" smtClean="0">
                <a:solidFill>
                  <a:srgbClr val="000000"/>
                </a:solidFill>
                <a:latin typeface="Arial" panose="020B0604020202020204" pitchFamily="34" charset="0"/>
                <a:cs typeface="Arial" panose="020B0604020202020204" pitchFamily="34" charset="0"/>
              </a:rPr>
              <a:t>Many </a:t>
            </a:r>
            <a:r>
              <a:rPr lang="en-US" altLang="en-US" dirty="0">
                <a:solidFill>
                  <a:srgbClr val="000000"/>
                </a:solidFill>
                <a:latin typeface="Arial" panose="020B0604020202020204" pitchFamily="34" charset="0"/>
                <a:cs typeface="Arial" panose="020B0604020202020204" pitchFamily="34" charset="0"/>
              </a:rPr>
              <a:t>adopters have first hand experience of their children’s </a:t>
            </a:r>
            <a:r>
              <a:rPr lang="en-US" altLang="en-US" i="1" dirty="0">
                <a:solidFill>
                  <a:srgbClr val="FF0000"/>
                </a:solidFill>
                <a:latin typeface="Arial" panose="020B0604020202020204" pitchFamily="34" charset="0"/>
                <a:cs typeface="Arial" panose="020B0604020202020204" pitchFamily="34" charset="0"/>
              </a:rPr>
              <a:t>fear </a:t>
            </a:r>
            <a:r>
              <a:rPr lang="en-US" altLang="en-US" dirty="0">
                <a:solidFill>
                  <a:prstClr val="black"/>
                </a:solidFill>
                <a:latin typeface="Arial" panose="020B0604020202020204" pitchFamily="34" charset="0"/>
                <a:cs typeface="Arial" panose="020B0604020202020204" pitchFamily="34" charset="0"/>
              </a:rPr>
              <a:t>which causes hyper-arousal</a:t>
            </a:r>
          </a:p>
          <a:p>
            <a:pPr marL="0" lvl="0" indent="0">
              <a:lnSpc>
                <a:spcPct val="100000"/>
              </a:lnSpc>
              <a:spcBef>
                <a:spcPct val="20000"/>
              </a:spcBef>
              <a:buNone/>
            </a:pPr>
            <a:r>
              <a:rPr lang="en-US" altLang="en-US" dirty="0">
                <a:solidFill>
                  <a:prstClr val="black"/>
                </a:solidFill>
                <a:latin typeface="Arial" panose="020B0604020202020204" pitchFamily="34" charset="0"/>
                <a:cs typeface="Arial" panose="020B0604020202020204" pitchFamily="34" charset="0"/>
              </a:rPr>
              <a:t>We see …</a:t>
            </a:r>
          </a:p>
          <a:p>
            <a:pPr marL="0" lvl="0" indent="0">
              <a:lnSpc>
                <a:spcPct val="100000"/>
              </a:lnSpc>
              <a:spcBef>
                <a:spcPct val="20000"/>
              </a:spcBef>
            </a:pPr>
            <a:r>
              <a:rPr lang="en-US" altLang="en-US" dirty="0">
                <a:solidFill>
                  <a:prstClr val="black"/>
                </a:solidFill>
                <a:latin typeface="Arial" panose="020B0604020202020204" pitchFamily="34" charset="0"/>
                <a:cs typeface="Arial" panose="020B0604020202020204" pitchFamily="34" charset="0"/>
              </a:rPr>
              <a:t>   parents threatened with knives</a:t>
            </a:r>
          </a:p>
          <a:p>
            <a:pPr marL="0" lvl="0" indent="0">
              <a:lnSpc>
                <a:spcPct val="100000"/>
              </a:lnSpc>
              <a:spcBef>
                <a:spcPct val="20000"/>
              </a:spcBef>
            </a:pPr>
            <a:r>
              <a:rPr lang="en-US" altLang="en-US" dirty="0">
                <a:solidFill>
                  <a:prstClr val="black"/>
                </a:solidFill>
                <a:latin typeface="Arial" panose="020B0604020202020204" pitchFamily="34" charset="0"/>
                <a:cs typeface="Arial" panose="020B0604020202020204" pitchFamily="34" charset="0"/>
              </a:rPr>
              <a:t>   cruel and offensive language</a:t>
            </a:r>
          </a:p>
          <a:p>
            <a:pPr marL="0" lvl="0" indent="0">
              <a:lnSpc>
                <a:spcPct val="100000"/>
              </a:lnSpc>
              <a:spcBef>
                <a:spcPct val="20000"/>
              </a:spcBef>
            </a:pPr>
            <a:r>
              <a:rPr lang="en-US" altLang="en-US" dirty="0">
                <a:solidFill>
                  <a:prstClr val="black"/>
                </a:solidFill>
                <a:latin typeface="Arial" panose="020B0604020202020204" pitchFamily="34" charset="0"/>
                <a:cs typeface="Arial" panose="020B0604020202020204" pitchFamily="34" charset="0"/>
              </a:rPr>
              <a:t>   fights with siblings</a:t>
            </a:r>
          </a:p>
          <a:p>
            <a:pPr marL="0" lvl="0" indent="0">
              <a:lnSpc>
                <a:spcPct val="100000"/>
              </a:lnSpc>
              <a:spcBef>
                <a:spcPct val="20000"/>
              </a:spcBef>
            </a:pPr>
            <a:r>
              <a:rPr lang="en-US" altLang="en-US" dirty="0">
                <a:solidFill>
                  <a:prstClr val="black"/>
                </a:solidFill>
                <a:latin typeface="Arial" panose="020B0604020202020204" pitchFamily="34" charset="0"/>
                <a:cs typeface="Arial" panose="020B0604020202020204" pitchFamily="34" charset="0"/>
              </a:rPr>
              <a:t>   trouble at school</a:t>
            </a:r>
          </a:p>
          <a:p>
            <a:pPr marL="0" lvl="0" indent="0">
              <a:lnSpc>
                <a:spcPct val="100000"/>
              </a:lnSpc>
              <a:spcBef>
                <a:spcPct val="20000"/>
              </a:spcBef>
            </a:pPr>
            <a:r>
              <a:rPr lang="en-US" altLang="en-US" dirty="0">
                <a:solidFill>
                  <a:prstClr val="black"/>
                </a:solidFill>
                <a:latin typeface="Arial" panose="020B0604020202020204" pitchFamily="34" charset="0"/>
                <a:cs typeface="Arial" panose="020B0604020202020204" pitchFamily="34" charset="0"/>
              </a:rPr>
              <a:t>   </a:t>
            </a:r>
            <a:r>
              <a:rPr lang="en-US" altLang="en-US" dirty="0" smtClean="0">
                <a:solidFill>
                  <a:prstClr val="black"/>
                </a:solidFill>
                <a:latin typeface="Arial" panose="020B0604020202020204" pitchFamily="34" charset="0"/>
                <a:cs typeface="Arial" panose="020B0604020202020204" pitchFamily="34" charset="0"/>
              </a:rPr>
              <a:t>destruction</a:t>
            </a:r>
            <a:endParaRPr lang="en-US" altLang="en-US"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428888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57160" cy="1325563"/>
          </a:xfrm>
        </p:spPr>
        <p:txBody>
          <a:bodyPr/>
          <a:lstStyle/>
          <a:p>
            <a:pPr algn="ctr"/>
            <a:r>
              <a:rPr lang="en-GB" dirty="0">
                <a:latin typeface="Arial" panose="020B0604020202020204" pitchFamily="34" charset="0"/>
                <a:cs typeface="Arial" panose="020B0604020202020204" pitchFamily="34" charset="0"/>
              </a:rPr>
              <a:t>Re-parenting strategies </a:t>
            </a:r>
          </a:p>
        </p:txBody>
      </p:sp>
      <p:sp>
        <p:nvSpPr>
          <p:cNvPr id="3" name="Content Placeholder 2"/>
          <p:cNvSpPr>
            <a:spLocks noGrp="1"/>
          </p:cNvSpPr>
          <p:nvPr>
            <p:ph idx="1"/>
          </p:nvPr>
        </p:nvSpPr>
        <p:spPr/>
        <p:txBody>
          <a:bodyPr>
            <a:normAutofit lnSpcReduction="10000"/>
          </a:bodyPr>
          <a:lstStyle/>
          <a:p>
            <a:pPr marL="457200" lvl="0" indent="-457200">
              <a:lnSpc>
                <a:spcPct val="100000"/>
              </a:lnSpc>
              <a:spcBef>
                <a:spcPct val="20000"/>
              </a:spcBef>
              <a:buNone/>
            </a:pPr>
            <a:endParaRPr lang="en-US" altLang="en-US" sz="2400" dirty="0" smtClean="0">
              <a:solidFill>
                <a:srgbClr val="F58223"/>
              </a:solidFill>
              <a:latin typeface="Arial" panose="020B0604020202020204" pitchFamily="34" charset="0"/>
              <a:cs typeface="Arial" panose="020B0604020202020204" pitchFamily="34" charset="0"/>
            </a:endParaRPr>
          </a:p>
          <a:p>
            <a:pPr marL="457200" lvl="0" indent="-457200">
              <a:lnSpc>
                <a:spcPct val="100000"/>
              </a:lnSpc>
              <a:spcBef>
                <a:spcPct val="20000"/>
              </a:spcBef>
              <a:buNone/>
            </a:pPr>
            <a:r>
              <a:rPr lang="en-US" altLang="en-US" sz="2400" dirty="0" smtClean="0">
                <a:solidFill>
                  <a:srgbClr val="F58223"/>
                </a:solidFill>
                <a:latin typeface="Arial" panose="020B0604020202020204" pitchFamily="34" charset="0"/>
                <a:cs typeface="Arial" panose="020B0604020202020204" pitchFamily="34" charset="0"/>
              </a:rPr>
              <a:t>Listen</a:t>
            </a:r>
            <a:r>
              <a:rPr lang="en-US" altLang="en-US" sz="2400" dirty="0">
                <a:solidFill>
                  <a:srgbClr val="F58223"/>
                </a:solidFill>
                <a:latin typeface="Arial" panose="020B0604020202020204" pitchFamily="34" charset="0"/>
                <a:cs typeface="Arial" panose="020B0604020202020204" pitchFamily="34" charset="0"/>
              </a:rPr>
              <a:t>, acknowledge, reflect…then relate and regulate</a:t>
            </a:r>
          </a:p>
          <a:p>
            <a:pPr marL="457200" lvl="0" indent="-457200">
              <a:lnSpc>
                <a:spcPct val="100000"/>
              </a:lnSpc>
              <a:spcBef>
                <a:spcPct val="20000"/>
              </a:spcBef>
            </a:pPr>
            <a:r>
              <a:rPr lang="en-US" altLang="en-US" sz="2400" dirty="0">
                <a:solidFill>
                  <a:srgbClr val="000000"/>
                </a:solidFill>
                <a:latin typeface="Arial" panose="020B0604020202020204" pitchFamily="34" charset="0"/>
                <a:cs typeface="Arial" panose="020B0604020202020204" pitchFamily="34" charset="0"/>
              </a:rPr>
              <a:t>Stop and think</a:t>
            </a:r>
          </a:p>
          <a:p>
            <a:pPr marL="457200" lvl="0" indent="-457200">
              <a:lnSpc>
                <a:spcPct val="100000"/>
              </a:lnSpc>
              <a:spcBef>
                <a:spcPct val="20000"/>
              </a:spcBef>
            </a:pPr>
            <a:r>
              <a:rPr lang="en-US" altLang="en-US" sz="2400" dirty="0">
                <a:solidFill>
                  <a:srgbClr val="000000"/>
                </a:solidFill>
                <a:latin typeface="Arial" panose="020B0604020202020204" pitchFamily="34" charset="0"/>
                <a:cs typeface="Arial" panose="020B0604020202020204" pitchFamily="34" charset="0"/>
              </a:rPr>
              <a:t>Lower your voice, slow your speech</a:t>
            </a:r>
          </a:p>
          <a:p>
            <a:pPr marL="457200" lvl="0" indent="-457200">
              <a:lnSpc>
                <a:spcPct val="100000"/>
              </a:lnSpc>
              <a:spcBef>
                <a:spcPct val="20000"/>
              </a:spcBef>
            </a:pPr>
            <a:r>
              <a:rPr lang="en-US" altLang="en-US" sz="2400" dirty="0">
                <a:solidFill>
                  <a:srgbClr val="000000"/>
                </a:solidFill>
                <a:latin typeface="Arial" panose="020B0604020202020204" pitchFamily="34" charset="0"/>
                <a:cs typeface="Arial" panose="020B0604020202020204" pitchFamily="34" charset="0"/>
              </a:rPr>
              <a:t>Make a physical contact if possible</a:t>
            </a:r>
          </a:p>
          <a:p>
            <a:pPr marL="457200" lvl="0" indent="-457200">
              <a:lnSpc>
                <a:spcPct val="100000"/>
              </a:lnSpc>
              <a:spcBef>
                <a:spcPct val="20000"/>
              </a:spcBef>
            </a:pPr>
            <a:r>
              <a:rPr lang="en-US" altLang="en-US" sz="2400" dirty="0">
                <a:solidFill>
                  <a:srgbClr val="000000"/>
                </a:solidFill>
                <a:latin typeface="Arial" panose="020B0604020202020204" pitchFamily="34" charset="0"/>
                <a:cs typeface="Arial" panose="020B0604020202020204" pitchFamily="34" charset="0"/>
              </a:rPr>
              <a:t>Reflect facts and feelings - </a:t>
            </a:r>
            <a:r>
              <a:rPr lang="en-US" altLang="en-US" sz="2400" i="1" dirty="0">
                <a:solidFill>
                  <a:srgbClr val="000000"/>
                </a:solidFill>
                <a:latin typeface="Arial" panose="020B0604020202020204" pitchFamily="34" charset="0"/>
                <a:cs typeface="Arial" panose="020B0604020202020204" pitchFamily="34" charset="0"/>
              </a:rPr>
              <a:t>match affect</a:t>
            </a:r>
          </a:p>
          <a:p>
            <a:pPr marL="457200" lvl="0" indent="-457200">
              <a:lnSpc>
                <a:spcPct val="100000"/>
              </a:lnSpc>
              <a:spcBef>
                <a:spcPct val="20000"/>
              </a:spcBef>
            </a:pPr>
            <a:r>
              <a:rPr lang="en-US" altLang="en-US" sz="2400" dirty="0">
                <a:solidFill>
                  <a:srgbClr val="000000"/>
                </a:solidFill>
                <a:latin typeface="Arial" panose="020B0604020202020204" pitchFamily="34" charset="0"/>
                <a:cs typeface="Arial" panose="020B0604020202020204" pitchFamily="34" charset="0"/>
              </a:rPr>
              <a:t>Share comfort</a:t>
            </a:r>
          </a:p>
          <a:p>
            <a:pPr marL="457200" lvl="0" indent="-457200">
              <a:lnSpc>
                <a:spcPct val="100000"/>
              </a:lnSpc>
              <a:spcBef>
                <a:spcPct val="20000"/>
              </a:spcBef>
            </a:pPr>
            <a:r>
              <a:rPr lang="en-US" altLang="en-US" sz="2400" dirty="0">
                <a:solidFill>
                  <a:srgbClr val="000000"/>
                </a:solidFill>
                <a:latin typeface="Arial" panose="020B0604020202020204" pitchFamily="34" charset="0"/>
                <a:cs typeface="Arial" panose="020B0604020202020204" pitchFamily="34" charset="0"/>
              </a:rPr>
              <a:t>Encourage self soothing</a:t>
            </a:r>
          </a:p>
          <a:p>
            <a:pPr marL="457200" lvl="0" indent="-457200">
              <a:lnSpc>
                <a:spcPct val="100000"/>
              </a:lnSpc>
              <a:spcBef>
                <a:spcPct val="20000"/>
              </a:spcBef>
            </a:pPr>
            <a:r>
              <a:rPr lang="en-US" altLang="en-US" sz="2400" dirty="0">
                <a:solidFill>
                  <a:srgbClr val="000000"/>
                </a:solidFill>
                <a:latin typeface="Arial" panose="020B0604020202020204" pitchFamily="34" charset="0"/>
                <a:cs typeface="Arial" panose="020B0604020202020204" pitchFamily="34" charset="0"/>
              </a:rPr>
              <a:t>Make more time later</a:t>
            </a:r>
          </a:p>
          <a:p>
            <a:pPr marL="457200" lvl="0" indent="-457200">
              <a:lnSpc>
                <a:spcPct val="100000"/>
              </a:lnSpc>
              <a:spcBef>
                <a:spcPct val="20000"/>
              </a:spcBef>
            </a:pPr>
            <a:r>
              <a:rPr lang="en-US" altLang="en-US" sz="2400" dirty="0">
                <a:solidFill>
                  <a:srgbClr val="000000"/>
                </a:solidFill>
                <a:latin typeface="Arial" panose="020B0604020202020204" pitchFamily="34" charset="0"/>
                <a:cs typeface="Arial" panose="020B0604020202020204" pitchFamily="34" charset="0"/>
              </a:rPr>
              <a:t>Use praise, especially </a:t>
            </a:r>
            <a:r>
              <a:rPr lang="en-US" altLang="en-US" sz="2400" dirty="0" smtClean="0">
                <a:solidFill>
                  <a:srgbClr val="000000"/>
                </a:solidFill>
                <a:latin typeface="Arial" panose="020B0604020202020204" pitchFamily="34" charset="0"/>
                <a:cs typeface="Arial" panose="020B0604020202020204" pitchFamily="34" charset="0"/>
              </a:rPr>
              <a:t>verbal</a:t>
            </a:r>
            <a:endParaRPr lang="en-US" altLang="en-US" sz="2400" dirty="0">
              <a:solidFill>
                <a:srgbClr val="0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1942844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70223" cy="1325563"/>
          </a:xfrm>
        </p:spPr>
        <p:txBody>
          <a:bodyPr/>
          <a:lstStyle/>
          <a:p>
            <a:pPr algn="ctr"/>
            <a:r>
              <a:rPr lang="en-GB" dirty="0">
                <a:latin typeface="Arial" panose="020B0604020202020204" pitchFamily="34" charset="0"/>
                <a:cs typeface="Arial" panose="020B0604020202020204" pitchFamily="34" charset="0"/>
              </a:rPr>
              <a:t>Re-parenting to avoid confrontation</a:t>
            </a:r>
          </a:p>
        </p:txBody>
      </p:sp>
      <p:sp>
        <p:nvSpPr>
          <p:cNvPr id="3" name="Content Placeholder 2"/>
          <p:cNvSpPr>
            <a:spLocks noGrp="1"/>
          </p:cNvSpPr>
          <p:nvPr>
            <p:ph idx="1"/>
          </p:nvPr>
        </p:nvSpPr>
        <p:spPr/>
        <p:txBody>
          <a:bodyPr>
            <a:noAutofit/>
          </a:bodyPr>
          <a:lstStyle/>
          <a:p>
            <a:pPr marL="457200" lvl="0" indent="-457200">
              <a:lnSpc>
                <a:spcPct val="100000"/>
              </a:lnSpc>
              <a:spcBef>
                <a:spcPct val="20000"/>
              </a:spcBef>
              <a:buNone/>
            </a:pPr>
            <a:r>
              <a:rPr lang="en-US" altLang="en-US" sz="2600" dirty="0" smtClean="0">
                <a:solidFill>
                  <a:srgbClr val="000000"/>
                </a:solidFill>
                <a:latin typeface="Arial" panose="020B0604020202020204" pitchFamily="34" charset="0"/>
                <a:cs typeface="Arial" panose="020B0604020202020204" pitchFamily="34" charset="0"/>
              </a:rPr>
              <a:t>Provide </a:t>
            </a:r>
            <a:r>
              <a:rPr lang="en-US" altLang="en-US" sz="2600" dirty="0">
                <a:solidFill>
                  <a:srgbClr val="000000"/>
                </a:solidFill>
                <a:latin typeface="Arial" panose="020B0604020202020204" pitchFamily="34" charset="0"/>
                <a:cs typeface="Arial" panose="020B0604020202020204" pitchFamily="34" charset="0"/>
              </a:rPr>
              <a:t>consistent parenting</a:t>
            </a:r>
          </a:p>
          <a:p>
            <a:pPr marL="457200" lvl="0" indent="-457200">
              <a:lnSpc>
                <a:spcPct val="100000"/>
              </a:lnSpc>
              <a:spcBef>
                <a:spcPct val="20000"/>
              </a:spcBef>
              <a:buNone/>
            </a:pPr>
            <a:r>
              <a:rPr lang="en-US" altLang="en-US" sz="2600" dirty="0">
                <a:solidFill>
                  <a:srgbClr val="000000"/>
                </a:solidFill>
                <a:latin typeface="Arial" panose="020B0604020202020204" pitchFamily="34" charset="0"/>
                <a:cs typeface="Arial" panose="020B0604020202020204" pitchFamily="34" charset="0"/>
              </a:rPr>
              <a:t>Control  routines within the household</a:t>
            </a:r>
          </a:p>
          <a:p>
            <a:pPr marL="457200" lvl="0" indent="-457200">
              <a:lnSpc>
                <a:spcPct val="100000"/>
              </a:lnSpc>
              <a:spcBef>
                <a:spcPct val="20000"/>
              </a:spcBef>
              <a:buNone/>
            </a:pPr>
            <a:r>
              <a:rPr lang="en-US" altLang="en-US" sz="2600" dirty="0">
                <a:solidFill>
                  <a:srgbClr val="000000"/>
                </a:solidFill>
                <a:latin typeface="Arial" panose="020B0604020202020204" pitchFamily="34" charset="0"/>
                <a:cs typeface="Arial" panose="020B0604020202020204" pitchFamily="34" charset="0"/>
              </a:rPr>
              <a:t>Use natural and logical consequences</a:t>
            </a:r>
          </a:p>
          <a:p>
            <a:pPr marL="457200" lvl="0" indent="-457200">
              <a:lnSpc>
                <a:spcPct val="100000"/>
              </a:lnSpc>
              <a:spcBef>
                <a:spcPct val="20000"/>
              </a:spcBef>
              <a:buNone/>
            </a:pPr>
            <a:r>
              <a:rPr lang="en-US" altLang="en-US" sz="2600" dirty="0">
                <a:solidFill>
                  <a:srgbClr val="000000"/>
                </a:solidFill>
                <a:latin typeface="Arial" panose="020B0604020202020204" pitchFamily="34" charset="0"/>
                <a:cs typeface="Arial" panose="020B0604020202020204" pitchFamily="34" charset="0"/>
              </a:rPr>
              <a:t>Be positive with instructions</a:t>
            </a:r>
          </a:p>
          <a:p>
            <a:pPr marL="457200" lvl="0" indent="-457200">
              <a:lnSpc>
                <a:spcPct val="100000"/>
              </a:lnSpc>
              <a:spcBef>
                <a:spcPct val="20000"/>
              </a:spcBef>
              <a:buNone/>
            </a:pPr>
            <a:r>
              <a:rPr lang="en-US" altLang="en-US" sz="2600" dirty="0">
                <a:solidFill>
                  <a:srgbClr val="000000"/>
                </a:solidFill>
                <a:latin typeface="Arial" panose="020B0604020202020204" pitchFamily="34" charset="0"/>
                <a:cs typeface="Arial" panose="020B0604020202020204" pitchFamily="34" charset="0"/>
              </a:rPr>
              <a:t>Consider rewards</a:t>
            </a:r>
          </a:p>
          <a:p>
            <a:pPr marL="457200" lvl="0" indent="-457200">
              <a:lnSpc>
                <a:spcPct val="100000"/>
              </a:lnSpc>
              <a:spcBef>
                <a:spcPct val="20000"/>
              </a:spcBef>
              <a:buNone/>
            </a:pPr>
            <a:r>
              <a:rPr lang="en-US" altLang="en-US" sz="2600" dirty="0">
                <a:solidFill>
                  <a:srgbClr val="000000"/>
                </a:solidFill>
                <a:latin typeface="Arial" panose="020B0604020202020204" pitchFamily="34" charset="0"/>
                <a:cs typeface="Arial" panose="020B0604020202020204" pitchFamily="34" charset="0"/>
              </a:rPr>
              <a:t>Build self-esteem</a:t>
            </a:r>
          </a:p>
          <a:p>
            <a:pPr marL="457200" lvl="0" indent="-457200">
              <a:lnSpc>
                <a:spcPct val="100000"/>
              </a:lnSpc>
              <a:spcBef>
                <a:spcPct val="20000"/>
              </a:spcBef>
              <a:buNone/>
            </a:pPr>
            <a:r>
              <a:rPr lang="en-US" altLang="en-US" sz="2600" dirty="0">
                <a:solidFill>
                  <a:srgbClr val="000000"/>
                </a:solidFill>
                <a:latin typeface="Arial" panose="020B0604020202020204" pitchFamily="34" charset="0"/>
                <a:cs typeface="Arial" panose="020B0604020202020204" pitchFamily="34" charset="0"/>
              </a:rPr>
              <a:t>Build trust - allow control within boundaries </a:t>
            </a:r>
          </a:p>
          <a:p>
            <a:pPr marL="457200" lvl="0" indent="-457200">
              <a:lnSpc>
                <a:spcPct val="100000"/>
              </a:lnSpc>
              <a:spcBef>
                <a:spcPct val="20000"/>
              </a:spcBef>
              <a:buNone/>
            </a:pPr>
            <a:r>
              <a:rPr lang="en-US" altLang="en-US" sz="2600" dirty="0">
                <a:solidFill>
                  <a:srgbClr val="000000"/>
                </a:solidFill>
                <a:latin typeface="Arial" panose="020B0604020202020204" pitchFamily="34" charset="0"/>
                <a:cs typeface="Arial" panose="020B0604020202020204" pitchFamily="34" charset="0"/>
              </a:rPr>
              <a:t>Provide comfort to repair relationship</a:t>
            </a:r>
          </a:p>
          <a:p>
            <a:pPr marL="457200" lvl="0" indent="-457200">
              <a:lnSpc>
                <a:spcPct val="100000"/>
              </a:lnSpc>
              <a:spcBef>
                <a:spcPct val="20000"/>
              </a:spcBef>
              <a:buNone/>
            </a:pPr>
            <a:r>
              <a:rPr lang="en-US" altLang="en-US" sz="2600" dirty="0">
                <a:solidFill>
                  <a:srgbClr val="000000"/>
                </a:solidFill>
                <a:latin typeface="Arial" panose="020B0604020202020204" pitchFamily="34" charset="0"/>
                <a:cs typeface="Arial" panose="020B0604020202020204" pitchFamily="34" charset="0"/>
              </a:rPr>
              <a:t>Provide fun, cuddles, and </a:t>
            </a:r>
            <a:r>
              <a:rPr lang="en-US" altLang="en-US" sz="2600" dirty="0" smtClean="0">
                <a:solidFill>
                  <a:srgbClr val="000000"/>
                </a:solidFill>
                <a:latin typeface="Arial" panose="020B0604020202020204" pitchFamily="34" charset="0"/>
                <a:cs typeface="Arial" panose="020B0604020202020204" pitchFamily="34" charset="0"/>
              </a:rPr>
              <a:t>nurture</a:t>
            </a:r>
            <a:endParaRPr lang="en-US" altLang="en-US" sz="2600" dirty="0">
              <a:solidFill>
                <a:srgbClr val="0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1924735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pPr algn="ctr"/>
            <a:r>
              <a:rPr lang="en-GB" dirty="0">
                <a:latin typeface="Arial" panose="020B0604020202020204" pitchFamily="34" charset="0"/>
                <a:cs typeface="Arial" panose="020B0604020202020204" pitchFamily="34" charset="0"/>
              </a:rPr>
              <a:t>Consequences</a:t>
            </a:r>
          </a:p>
        </p:txBody>
      </p:sp>
      <p:sp>
        <p:nvSpPr>
          <p:cNvPr id="3" name="Content Placeholder 2"/>
          <p:cNvSpPr>
            <a:spLocks noGrp="1"/>
          </p:cNvSpPr>
          <p:nvPr>
            <p:ph idx="1"/>
          </p:nvPr>
        </p:nvSpPr>
        <p:spPr/>
        <p:txBody>
          <a:bodyPr>
            <a:normAutofit lnSpcReduction="10000"/>
          </a:bodyPr>
          <a:lstStyle/>
          <a:p>
            <a:pPr marL="457200" lvl="0" indent="-457200">
              <a:lnSpc>
                <a:spcPct val="100000"/>
              </a:lnSpc>
              <a:spcBef>
                <a:spcPct val="20000"/>
              </a:spcBef>
            </a:pPr>
            <a:endParaRPr lang="en-US" altLang="en-US" sz="3600" dirty="0" smtClean="0">
              <a:solidFill>
                <a:srgbClr val="000000"/>
              </a:solidFill>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3600" dirty="0" smtClean="0">
                <a:solidFill>
                  <a:srgbClr val="000000"/>
                </a:solidFill>
                <a:latin typeface="Arial" panose="020B0604020202020204" pitchFamily="34" charset="0"/>
                <a:cs typeface="Arial" panose="020B0604020202020204" pitchFamily="34" charset="0"/>
              </a:rPr>
              <a:t>Consequences</a:t>
            </a:r>
            <a:r>
              <a:rPr lang="en-US" altLang="en-US" sz="3600" dirty="0">
                <a:solidFill>
                  <a:srgbClr val="000000"/>
                </a:solidFill>
                <a:latin typeface="Arial" panose="020B0604020202020204" pitchFamily="34" charset="0"/>
                <a:cs typeface="Arial" panose="020B0604020202020204" pitchFamily="34" charset="0"/>
              </a:rPr>
              <a:t>… not punishment</a:t>
            </a:r>
          </a:p>
          <a:p>
            <a:pPr marL="457200" lvl="0" indent="-457200">
              <a:lnSpc>
                <a:spcPct val="100000"/>
              </a:lnSpc>
              <a:spcBef>
                <a:spcPct val="20000"/>
              </a:spcBef>
            </a:pPr>
            <a:r>
              <a:rPr lang="en-US" altLang="en-US" sz="3600" dirty="0">
                <a:solidFill>
                  <a:srgbClr val="000000"/>
                </a:solidFill>
                <a:latin typeface="Arial" panose="020B0604020202020204" pitchFamily="34" charset="0"/>
                <a:cs typeface="Arial" panose="020B0604020202020204" pitchFamily="34" charset="0"/>
              </a:rPr>
              <a:t>Enforceable, reasonable, proportionate</a:t>
            </a:r>
          </a:p>
          <a:p>
            <a:pPr marL="457200" lvl="0" indent="-457200">
              <a:lnSpc>
                <a:spcPct val="100000"/>
              </a:lnSpc>
              <a:spcBef>
                <a:spcPct val="20000"/>
              </a:spcBef>
            </a:pPr>
            <a:r>
              <a:rPr lang="en-US" altLang="en-US" sz="3600" dirty="0">
                <a:solidFill>
                  <a:srgbClr val="000000"/>
                </a:solidFill>
                <a:latin typeface="Arial" panose="020B0604020202020204" pitchFamily="34" charset="0"/>
                <a:cs typeface="Arial" panose="020B0604020202020204" pitchFamily="34" charset="0"/>
              </a:rPr>
              <a:t>Natural and logical consequences</a:t>
            </a:r>
          </a:p>
          <a:p>
            <a:pPr marL="457200" lvl="0" indent="-457200">
              <a:lnSpc>
                <a:spcPct val="100000"/>
              </a:lnSpc>
              <a:spcBef>
                <a:spcPct val="20000"/>
              </a:spcBef>
            </a:pPr>
            <a:endParaRPr lang="en-US" altLang="en-US" sz="3600" dirty="0">
              <a:solidFill>
                <a:srgbClr val="000000"/>
              </a:solidFill>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3600" dirty="0">
                <a:solidFill>
                  <a:srgbClr val="F58223"/>
                </a:solidFill>
                <a:latin typeface="Arial" panose="020B0604020202020204" pitchFamily="34" charset="0"/>
                <a:cs typeface="Arial" panose="020B0604020202020204" pitchFamily="34" charset="0"/>
              </a:rPr>
              <a:t>Be aware that a hurt or angry child might see consequences as </a:t>
            </a:r>
            <a:r>
              <a:rPr lang="en-US" altLang="en-US" sz="3600" dirty="0" smtClean="0">
                <a:solidFill>
                  <a:srgbClr val="F58223"/>
                </a:solidFill>
                <a:latin typeface="Arial" panose="020B0604020202020204" pitchFamily="34" charset="0"/>
                <a:cs typeface="Arial" panose="020B0604020202020204" pitchFamily="34" charset="0"/>
              </a:rPr>
              <a:t>punitive</a:t>
            </a:r>
            <a:endParaRPr lang="en-US" altLang="en-US" sz="3600" dirty="0">
              <a:solidFill>
                <a:srgbClr val="F58223"/>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3681020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17971" cy="1325563"/>
          </a:xfrm>
        </p:spPr>
        <p:txBody>
          <a:bodyPr/>
          <a:lstStyle/>
          <a:p>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chor="ctr"/>
          <a:lstStyle/>
          <a:p>
            <a:pPr marL="0" lvl="0" indent="0" algn="ctr">
              <a:lnSpc>
                <a:spcPct val="100000"/>
              </a:lnSpc>
              <a:spcBef>
                <a:spcPct val="20000"/>
              </a:spcBef>
              <a:buNone/>
            </a:pPr>
            <a:r>
              <a:rPr lang="en-GB" sz="5400" dirty="0">
                <a:solidFill>
                  <a:prstClr val="black"/>
                </a:solidFill>
                <a:latin typeface="Arial" panose="020B0604020202020204" pitchFamily="34" charset="0"/>
                <a:cs typeface="Arial" panose="020B0604020202020204" pitchFamily="34" charset="0"/>
              </a:rPr>
              <a:t>Natural and Logical Consequences</a:t>
            </a:r>
          </a:p>
          <a:p>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524830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pPr algn="ctr"/>
            <a:r>
              <a:rPr lang="en-GB" dirty="0">
                <a:latin typeface="Arial" panose="020B0604020202020204" pitchFamily="34" charset="0"/>
                <a:cs typeface="Arial" panose="020B0604020202020204" pitchFamily="34" charset="0"/>
              </a:rPr>
              <a:t>Build Cause </a:t>
            </a:r>
            <a:r>
              <a:rPr lang="en-GB" dirty="0" smtClean="0">
                <a:latin typeface="Arial" panose="020B0604020202020204" pitchFamily="34" charset="0"/>
                <a:cs typeface="Arial" panose="020B0604020202020204" pitchFamily="34" charset="0"/>
              </a:rPr>
              <a:t>and Effect Thinking</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a:bodyPr>
          <a:lstStyle/>
          <a:p>
            <a:pPr marL="342900" lvl="0" indent="-342900">
              <a:lnSpc>
                <a:spcPct val="100000"/>
              </a:lnSpc>
              <a:spcBef>
                <a:spcPct val="20000"/>
              </a:spcBef>
            </a:pPr>
            <a:endParaRPr lang="en-US" altLang="en-US" sz="3600" dirty="0" smtClean="0">
              <a:solidFill>
                <a:srgbClr val="000000"/>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US" altLang="en-US" sz="3600" dirty="0" smtClean="0">
                <a:solidFill>
                  <a:srgbClr val="000000"/>
                </a:solidFill>
                <a:latin typeface="Arial" panose="020B0604020202020204" pitchFamily="34" charset="0"/>
                <a:cs typeface="Arial" panose="020B0604020202020204" pitchFamily="34" charset="0"/>
              </a:rPr>
              <a:t>Choose </a:t>
            </a:r>
            <a:r>
              <a:rPr lang="en-US" altLang="en-US" sz="3600" dirty="0">
                <a:solidFill>
                  <a:srgbClr val="000000"/>
                </a:solidFill>
                <a:latin typeface="Arial" panose="020B0604020202020204" pitchFamily="34" charset="0"/>
                <a:cs typeface="Arial" panose="020B0604020202020204" pitchFamily="34" charset="0"/>
              </a:rPr>
              <a:t>your battle</a:t>
            </a:r>
          </a:p>
          <a:p>
            <a:pPr marL="342900" lvl="0" indent="-342900">
              <a:lnSpc>
                <a:spcPct val="100000"/>
              </a:lnSpc>
              <a:spcBef>
                <a:spcPct val="20000"/>
              </a:spcBef>
            </a:pPr>
            <a:r>
              <a:rPr lang="en-US" altLang="en-US" sz="3600" dirty="0">
                <a:solidFill>
                  <a:srgbClr val="000000"/>
                </a:solidFill>
                <a:latin typeface="Arial" panose="020B0604020202020204" pitchFamily="34" charset="0"/>
                <a:cs typeface="Arial" panose="020B0604020202020204" pitchFamily="34" charset="0"/>
              </a:rPr>
              <a:t>Offer limited choices</a:t>
            </a:r>
          </a:p>
          <a:p>
            <a:pPr marL="342900" lvl="0" indent="-342900">
              <a:lnSpc>
                <a:spcPct val="100000"/>
              </a:lnSpc>
              <a:spcBef>
                <a:spcPct val="20000"/>
              </a:spcBef>
            </a:pPr>
            <a:r>
              <a:rPr lang="en-US" altLang="en-US" sz="3600" dirty="0">
                <a:solidFill>
                  <a:srgbClr val="000000"/>
                </a:solidFill>
                <a:latin typeface="Arial" panose="020B0604020202020204" pitchFamily="34" charset="0"/>
                <a:cs typeface="Arial" panose="020B0604020202020204" pitchFamily="34" charset="0"/>
              </a:rPr>
              <a:t>When ….. Then </a:t>
            </a:r>
          </a:p>
          <a:p>
            <a:pPr marL="0" lvl="0" indent="0">
              <a:lnSpc>
                <a:spcPct val="100000"/>
              </a:lnSpc>
              <a:spcBef>
                <a:spcPct val="20000"/>
              </a:spcBef>
              <a:buNone/>
            </a:pPr>
            <a:r>
              <a:rPr lang="en-US" altLang="en-US" sz="3600" dirty="0">
                <a:solidFill>
                  <a:srgbClr val="000000"/>
                </a:solidFill>
                <a:latin typeface="Arial" panose="020B0604020202020204" pitchFamily="34" charset="0"/>
                <a:cs typeface="Arial" panose="020B0604020202020204" pitchFamily="34" charset="0"/>
              </a:rPr>
              <a:t>    (but not if!)</a:t>
            </a:r>
          </a:p>
          <a:p>
            <a:pPr marL="342900" lvl="0" indent="-342900">
              <a:lnSpc>
                <a:spcPct val="100000"/>
              </a:lnSpc>
              <a:spcBef>
                <a:spcPct val="20000"/>
              </a:spcBef>
            </a:pPr>
            <a:r>
              <a:rPr lang="en-US" altLang="en-US" sz="3600" dirty="0">
                <a:solidFill>
                  <a:srgbClr val="000000"/>
                </a:solidFill>
                <a:latin typeface="Arial" panose="020B0604020202020204" pitchFamily="34" charset="0"/>
                <a:cs typeface="Arial" panose="020B0604020202020204" pitchFamily="34" charset="0"/>
              </a:rPr>
              <a:t>Give praise with </a:t>
            </a:r>
            <a:r>
              <a:rPr lang="en-US" altLang="en-US" sz="3600" dirty="0" smtClean="0">
                <a:solidFill>
                  <a:srgbClr val="000000"/>
                </a:solidFill>
                <a:latin typeface="Arial" panose="020B0604020202020204" pitchFamily="34" charset="0"/>
                <a:cs typeface="Arial" panose="020B0604020202020204" pitchFamily="34" charset="0"/>
              </a:rPr>
              <a:t>care</a:t>
            </a:r>
            <a:endParaRPr lang="en-US" altLang="en-US" sz="3600" dirty="0">
              <a:solidFill>
                <a:srgbClr val="000000"/>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lstStyle/>
          <a:p>
            <a:pPr marL="0" indent="0">
              <a:buNone/>
            </a:pPr>
            <a:endParaRPr lang="en-GB" dirty="0" smtClean="0"/>
          </a:p>
          <a:p>
            <a:pPr marL="0" indent="0">
              <a:buNone/>
            </a:pPr>
            <a:endParaRPr lang="en-GB" dirty="0"/>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pic>
        <p:nvPicPr>
          <p:cNvPr id="7" name="Picture 2" descr="https://18670-presscdn-pagely.netdna-ssl.com/wp-content/uploads/CauseEffect5.jpg">
            <a:extLst>
              <a:ext uri="{FF2B5EF4-FFF2-40B4-BE49-F238E27FC236}">
                <a16:creationId xmlns:a16="http://schemas.microsoft.com/office/drawing/2014/main" id="{F18424D0-61DF-4D88-A0EA-55D0D83771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000" y="2520000"/>
            <a:ext cx="4169718"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779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96349" cy="1325563"/>
          </a:xfrm>
        </p:spPr>
        <p:txBody>
          <a:bodyPr/>
          <a:lstStyle/>
          <a:p>
            <a:pPr algn="ctr"/>
            <a:r>
              <a:rPr lang="en-GB" dirty="0">
                <a:latin typeface="Arial" panose="020B0604020202020204" pitchFamily="34" charset="0"/>
                <a:cs typeface="Arial" panose="020B0604020202020204" pitchFamily="34" charset="0"/>
              </a:rPr>
              <a:t>Use shock and surprise</a:t>
            </a:r>
          </a:p>
        </p:txBody>
      </p:sp>
      <p:sp>
        <p:nvSpPr>
          <p:cNvPr id="3" name="Content Placeholder 2"/>
          <p:cNvSpPr>
            <a:spLocks noGrp="1"/>
          </p:cNvSpPr>
          <p:nvPr>
            <p:ph sz="half" idx="1"/>
          </p:nvPr>
        </p:nvSpPr>
        <p:spPr/>
        <p:txBody>
          <a:bodyPr>
            <a:normAutofit/>
          </a:bodyPr>
          <a:lstStyle/>
          <a:p>
            <a:endParaRPr lang="en-GB" sz="2000" dirty="0" smtClean="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Surprise </a:t>
            </a:r>
            <a:r>
              <a:rPr lang="en-GB" sz="3200" dirty="0">
                <a:latin typeface="Arial" panose="020B0604020202020204" pitchFamily="34" charset="0"/>
                <a:cs typeface="Arial" panose="020B0604020202020204" pitchFamily="34" charset="0"/>
              </a:rPr>
              <a:t>by over-reacting</a:t>
            </a:r>
          </a:p>
          <a:p>
            <a:r>
              <a:rPr lang="en-GB" sz="3200" dirty="0">
                <a:latin typeface="Arial" panose="020B0604020202020204" pitchFamily="34" charset="0"/>
                <a:cs typeface="Arial" panose="020B0604020202020204" pitchFamily="34" charset="0"/>
              </a:rPr>
              <a:t>Use the unexpected</a:t>
            </a:r>
          </a:p>
          <a:p>
            <a:r>
              <a:rPr lang="en-GB" sz="3200" dirty="0">
                <a:latin typeface="Arial" panose="020B0604020202020204" pitchFamily="34" charset="0"/>
                <a:cs typeface="Arial" panose="020B0604020202020204" pitchFamily="34" charset="0"/>
              </a:rPr>
              <a:t>Use humour and unconditional fun</a:t>
            </a:r>
          </a:p>
          <a:p>
            <a:r>
              <a:rPr lang="en-GB" sz="3200" dirty="0">
                <a:latin typeface="Arial" panose="020B0604020202020204" pitchFamily="34" charset="0"/>
                <a:cs typeface="Arial" panose="020B0604020202020204" pitchFamily="34" charset="0"/>
              </a:rPr>
              <a:t>But don’t be false</a:t>
            </a:r>
          </a:p>
          <a:p>
            <a:r>
              <a:rPr lang="en-GB" sz="3200" dirty="0">
                <a:latin typeface="Arial" panose="020B0604020202020204" pitchFamily="34" charset="0"/>
                <a:cs typeface="Arial" panose="020B0604020202020204" pitchFamily="34" charset="0"/>
              </a:rPr>
              <a:t>Deliver with unconditional </a:t>
            </a:r>
            <a:r>
              <a:rPr lang="en-GB" sz="3200" dirty="0" smtClean="0">
                <a:latin typeface="Arial" panose="020B0604020202020204" pitchFamily="34" charset="0"/>
                <a:cs typeface="Arial" panose="020B0604020202020204" pitchFamily="34" charset="0"/>
              </a:rPr>
              <a:t>love</a:t>
            </a:r>
            <a:endParaRPr lang="en-GB" sz="32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lstStyle/>
          <a:p>
            <a:endParaRPr lang="en-GB" dirty="0" smtClean="0"/>
          </a:p>
          <a:p>
            <a:endParaRPr lang="en-GB" dirty="0"/>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pic>
        <p:nvPicPr>
          <p:cNvPr id="8" name="Picture 7"/>
          <p:cNvPicPr>
            <a:picLocks noChangeAspect="1"/>
          </p:cNvPicPr>
          <p:nvPr/>
        </p:nvPicPr>
        <p:blipFill>
          <a:blip r:embed="rId4"/>
          <a:stretch>
            <a:fillRect/>
          </a:stretch>
        </p:blipFill>
        <p:spPr>
          <a:xfrm>
            <a:off x="7020000" y="1980000"/>
            <a:ext cx="4382036" cy="4320000"/>
          </a:xfrm>
          <a:prstGeom prst="rect">
            <a:avLst/>
          </a:prstGeom>
        </p:spPr>
      </p:pic>
    </p:spTree>
    <p:extLst>
      <p:ext uri="{BB962C8B-B14F-4D97-AF65-F5344CB8AC3E}">
        <p14:creationId xmlns:p14="http://schemas.microsoft.com/office/powerpoint/2010/main" val="983697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35537" cy="1325563"/>
          </a:xfrm>
        </p:spPr>
        <p:txBody>
          <a:bodyPr/>
          <a:lstStyle/>
          <a:p>
            <a:pPr algn="ctr"/>
            <a:r>
              <a:rPr lang="en-GB" dirty="0">
                <a:latin typeface="Arial" panose="020B0604020202020204" pitchFamily="34" charset="0"/>
                <a:cs typeface="Arial" panose="020B0604020202020204" pitchFamily="34" charset="0"/>
              </a:rPr>
              <a:t>Bruce Perry’s top tips</a:t>
            </a:r>
          </a:p>
        </p:txBody>
      </p:sp>
      <p:sp>
        <p:nvSpPr>
          <p:cNvPr id="3" name="Content Placeholder 2"/>
          <p:cNvSpPr>
            <a:spLocks noGrp="1"/>
          </p:cNvSpPr>
          <p:nvPr>
            <p:ph idx="1"/>
          </p:nvPr>
        </p:nvSpPr>
        <p:spPr/>
        <p:txBody>
          <a:bodyPr>
            <a:normAutofit/>
          </a:bodyPr>
          <a:lstStyle/>
          <a:p>
            <a:pPr marL="342900" lvl="0" indent="-342900">
              <a:lnSpc>
                <a:spcPct val="120000"/>
              </a:lnSpc>
              <a:spcBef>
                <a:spcPct val="20000"/>
              </a:spcBef>
              <a:buFont typeface="Times" charset="0"/>
              <a:buChar char="•"/>
              <a:defRPr/>
            </a:pPr>
            <a:endParaRPr lang="en-US" sz="2000" dirty="0" smtClean="0">
              <a:solidFill>
                <a:prstClr val="black"/>
              </a:solidFill>
              <a:latin typeface="Arial" panose="020B0604020202020204" pitchFamily="34" charset="0"/>
              <a:cs typeface="Arial" panose="020B0604020202020204" pitchFamily="34" charset="0"/>
            </a:endParaRPr>
          </a:p>
          <a:p>
            <a:pPr marL="342900" lvl="0" indent="-342900">
              <a:lnSpc>
                <a:spcPct val="120000"/>
              </a:lnSpc>
              <a:spcBef>
                <a:spcPct val="20000"/>
              </a:spcBef>
              <a:buFont typeface="Times" charset="0"/>
              <a:buChar char="•"/>
              <a:defRPr/>
            </a:pPr>
            <a:r>
              <a:rPr lang="en-US" sz="2000" dirty="0" smtClean="0">
                <a:solidFill>
                  <a:prstClr val="black"/>
                </a:solidFill>
                <a:latin typeface="Arial" panose="020B0604020202020204" pitchFamily="34" charset="0"/>
                <a:cs typeface="Arial" panose="020B0604020202020204" pitchFamily="34" charset="0"/>
              </a:rPr>
              <a:t>Nurture </a:t>
            </a:r>
            <a:r>
              <a:rPr lang="en-US" sz="2000" dirty="0">
                <a:solidFill>
                  <a:prstClr val="black"/>
                </a:solidFill>
                <a:latin typeface="Arial" panose="020B0604020202020204" pitchFamily="34" charset="0"/>
                <a:cs typeface="Arial" panose="020B0604020202020204" pitchFamily="34" charset="0"/>
              </a:rPr>
              <a:t>your children</a:t>
            </a:r>
          </a:p>
          <a:p>
            <a:pPr marL="342900" lvl="0" indent="-342900">
              <a:lnSpc>
                <a:spcPct val="120000"/>
              </a:lnSpc>
              <a:spcBef>
                <a:spcPct val="20000"/>
              </a:spcBef>
              <a:buFont typeface="Times" charset="0"/>
              <a:buChar char="•"/>
              <a:defRPr/>
            </a:pPr>
            <a:r>
              <a:rPr lang="en-US" sz="2000" dirty="0" smtClean="0">
                <a:solidFill>
                  <a:prstClr val="black"/>
                </a:solidFill>
                <a:latin typeface="Arial" panose="020B0604020202020204" pitchFamily="34" charset="0"/>
                <a:cs typeface="Arial" panose="020B0604020202020204" pitchFamily="34" charset="0"/>
              </a:rPr>
              <a:t>Try </a:t>
            </a:r>
            <a:r>
              <a:rPr lang="en-US" sz="2000" dirty="0">
                <a:solidFill>
                  <a:prstClr val="black"/>
                </a:solidFill>
                <a:latin typeface="Arial" panose="020B0604020202020204" pitchFamily="34" charset="0"/>
                <a:cs typeface="Arial" panose="020B0604020202020204" pitchFamily="34" charset="0"/>
              </a:rPr>
              <a:t>to understand the </a:t>
            </a:r>
            <a:r>
              <a:rPr lang="en-US" sz="2000" dirty="0" err="1">
                <a:solidFill>
                  <a:prstClr val="black"/>
                </a:solidFill>
                <a:latin typeface="Arial" panose="020B0604020202020204" pitchFamily="34" charset="0"/>
                <a:cs typeface="Arial" panose="020B0604020202020204" pitchFamily="34" charset="0"/>
              </a:rPr>
              <a:t>behaviours</a:t>
            </a:r>
            <a:r>
              <a:rPr lang="en-US" sz="2000" dirty="0">
                <a:solidFill>
                  <a:prstClr val="black"/>
                </a:solidFill>
                <a:latin typeface="Arial" panose="020B0604020202020204" pitchFamily="34" charset="0"/>
                <a:cs typeface="Arial" panose="020B0604020202020204" pitchFamily="34" charset="0"/>
              </a:rPr>
              <a:t> before consequences </a:t>
            </a:r>
          </a:p>
          <a:p>
            <a:pPr marL="342900" lvl="0" indent="-342900">
              <a:lnSpc>
                <a:spcPct val="120000"/>
              </a:lnSpc>
              <a:spcBef>
                <a:spcPct val="20000"/>
              </a:spcBef>
              <a:buFont typeface="Times" charset="0"/>
              <a:buChar char="•"/>
              <a:defRPr/>
            </a:pPr>
            <a:r>
              <a:rPr lang="en-US" sz="2000" dirty="0" smtClean="0">
                <a:solidFill>
                  <a:prstClr val="black"/>
                </a:solidFill>
                <a:latin typeface="Arial" panose="020B0604020202020204" pitchFamily="34" charset="0"/>
                <a:cs typeface="Arial" panose="020B0604020202020204" pitchFamily="34" charset="0"/>
              </a:rPr>
              <a:t>Parent </a:t>
            </a:r>
            <a:r>
              <a:rPr lang="en-US" sz="2000" dirty="0">
                <a:solidFill>
                  <a:prstClr val="black"/>
                </a:solidFill>
                <a:latin typeface="Arial" panose="020B0604020202020204" pitchFamily="34" charset="0"/>
                <a:cs typeface="Arial" panose="020B0604020202020204" pitchFamily="34" charset="0"/>
              </a:rPr>
              <a:t>your children based on their emotional age</a:t>
            </a:r>
          </a:p>
          <a:p>
            <a:pPr marL="342900" lvl="0" indent="-342900">
              <a:lnSpc>
                <a:spcPct val="120000"/>
              </a:lnSpc>
              <a:spcBef>
                <a:spcPct val="20000"/>
              </a:spcBef>
              <a:buFont typeface="Times" charset="0"/>
              <a:buChar char="•"/>
              <a:defRPr/>
            </a:pPr>
            <a:r>
              <a:rPr lang="en-US" sz="2000" dirty="0" smtClean="0">
                <a:solidFill>
                  <a:prstClr val="black"/>
                </a:solidFill>
                <a:latin typeface="Arial" panose="020B0604020202020204" pitchFamily="34" charset="0"/>
                <a:cs typeface="Arial" panose="020B0604020202020204" pitchFamily="34" charset="0"/>
              </a:rPr>
              <a:t>Be </a:t>
            </a:r>
            <a:r>
              <a:rPr lang="en-US" sz="2000" dirty="0">
                <a:solidFill>
                  <a:prstClr val="black"/>
                </a:solidFill>
                <a:latin typeface="Arial" panose="020B0604020202020204" pitchFamily="34" charset="0"/>
                <a:cs typeface="Arial" panose="020B0604020202020204" pitchFamily="34" charset="0"/>
              </a:rPr>
              <a:t>consistent, predictable and </a:t>
            </a:r>
            <a:r>
              <a:rPr lang="en-US" sz="2000" dirty="0" smtClean="0">
                <a:solidFill>
                  <a:prstClr val="black"/>
                </a:solidFill>
                <a:latin typeface="Arial" panose="020B0604020202020204" pitchFamily="34" charset="0"/>
                <a:cs typeface="Arial" panose="020B0604020202020204" pitchFamily="34" charset="0"/>
              </a:rPr>
              <a:t>repetitive</a:t>
            </a:r>
          </a:p>
          <a:p>
            <a:pPr marL="342900" lvl="0" indent="-342900">
              <a:lnSpc>
                <a:spcPct val="120000"/>
              </a:lnSpc>
              <a:spcBef>
                <a:spcPct val="20000"/>
              </a:spcBef>
              <a:buFont typeface="Times" charset="0"/>
              <a:buChar char="•"/>
              <a:defRPr/>
            </a:pPr>
            <a:r>
              <a:rPr lang="en-US" sz="2000" dirty="0">
                <a:solidFill>
                  <a:prstClr val="black"/>
                </a:solidFill>
                <a:latin typeface="Arial" panose="020B0604020202020204" pitchFamily="34" charset="0"/>
                <a:cs typeface="Arial" panose="020B0604020202020204" pitchFamily="34" charset="0"/>
              </a:rPr>
              <a:t>Model and teach appropriate social </a:t>
            </a:r>
            <a:r>
              <a:rPr lang="en-US" sz="2000" dirty="0" err="1">
                <a:solidFill>
                  <a:prstClr val="black"/>
                </a:solidFill>
                <a:latin typeface="Arial" panose="020B0604020202020204" pitchFamily="34" charset="0"/>
                <a:cs typeface="Arial" panose="020B0604020202020204" pitchFamily="34" charset="0"/>
              </a:rPr>
              <a:t>behaviours</a:t>
            </a:r>
            <a:endParaRPr lang="en-US" sz="2000" dirty="0">
              <a:solidFill>
                <a:prstClr val="black"/>
              </a:solidFill>
              <a:latin typeface="Arial" panose="020B0604020202020204" pitchFamily="34" charset="0"/>
              <a:cs typeface="Arial" panose="020B0604020202020204" pitchFamily="34" charset="0"/>
            </a:endParaRPr>
          </a:p>
          <a:p>
            <a:pPr marL="342900" lvl="0" indent="-342900">
              <a:lnSpc>
                <a:spcPct val="120000"/>
              </a:lnSpc>
              <a:spcBef>
                <a:spcPct val="20000"/>
              </a:spcBef>
              <a:buFont typeface="Times" charset="0"/>
              <a:buChar char="•"/>
              <a:defRPr/>
            </a:pPr>
            <a:r>
              <a:rPr lang="en-US" sz="2000" dirty="0" smtClean="0">
                <a:solidFill>
                  <a:prstClr val="black"/>
                </a:solidFill>
                <a:latin typeface="Arial" panose="020B0604020202020204" pitchFamily="34" charset="0"/>
                <a:cs typeface="Arial" panose="020B0604020202020204" pitchFamily="34" charset="0"/>
              </a:rPr>
              <a:t>Listen </a:t>
            </a:r>
            <a:r>
              <a:rPr lang="en-US" sz="2000" dirty="0">
                <a:solidFill>
                  <a:prstClr val="black"/>
                </a:solidFill>
                <a:latin typeface="Arial" panose="020B0604020202020204" pitchFamily="34" charset="0"/>
                <a:cs typeface="Arial" panose="020B0604020202020204" pitchFamily="34" charset="0"/>
              </a:rPr>
              <a:t>to and talk with your children</a:t>
            </a:r>
          </a:p>
          <a:p>
            <a:pPr marL="342900" lvl="0" indent="-342900">
              <a:lnSpc>
                <a:spcPct val="120000"/>
              </a:lnSpc>
              <a:spcBef>
                <a:spcPct val="20000"/>
              </a:spcBef>
              <a:buFont typeface="Times" charset="0"/>
              <a:buChar char="•"/>
              <a:defRPr/>
            </a:pPr>
            <a:r>
              <a:rPr lang="en-US" sz="2000" dirty="0" smtClean="0">
                <a:solidFill>
                  <a:prstClr val="black"/>
                </a:solidFill>
                <a:latin typeface="Arial" panose="020B0604020202020204" pitchFamily="34" charset="0"/>
                <a:cs typeface="Arial" panose="020B0604020202020204" pitchFamily="34" charset="0"/>
              </a:rPr>
              <a:t>Have </a:t>
            </a:r>
            <a:r>
              <a:rPr lang="en-US" sz="2000" dirty="0">
                <a:solidFill>
                  <a:prstClr val="black"/>
                </a:solidFill>
                <a:latin typeface="Arial" panose="020B0604020202020204" pitchFamily="34" charset="0"/>
                <a:cs typeface="Arial" panose="020B0604020202020204" pitchFamily="34" charset="0"/>
              </a:rPr>
              <a:t>realistic expectations of your children</a:t>
            </a:r>
          </a:p>
          <a:p>
            <a:pPr marL="342900" lvl="0" indent="-342900">
              <a:lnSpc>
                <a:spcPct val="120000"/>
              </a:lnSpc>
              <a:spcBef>
                <a:spcPct val="20000"/>
              </a:spcBef>
              <a:buFont typeface="Times" charset="0"/>
              <a:buChar char="•"/>
              <a:defRPr/>
            </a:pPr>
            <a:r>
              <a:rPr lang="en-US" sz="2000" dirty="0" smtClean="0">
                <a:solidFill>
                  <a:prstClr val="black"/>
                </a:solidFill>
                <a:latin typeface="Arial" panose="020B0604020202020204" pitchFamily="34" charset="0"/>
                <a:cs typeface="Arial" panose="020B0604020202020204" pitchFamily="34" charset="0"/>
              </a:rPr>
              <a:t>Be </a:t>
            </a:r>
            <a:r>
              <a:rPr lang="en-US" sz="2000" dirty="0">
                <a:solidFill>
                  <a:prstClr val="black"/>
                </a:solidFill>
                <a:latin typeface="Arial" panose="020B0604020202020204" pitchFamily="34" charset="0"/>
                <a:cs typeface="Arial" panose="020B0604020202020204" pitchFamily="34" charset="0"/>
              </a:rPr>
              <a:t>patient with your child's progress and with yourself</a:t>
            </a:r>
          </a:p>
          <a:p>
            <a:pPr marL="342900" lvl="0" indent="-342900">
              <a:lnSpc>
                <a:spcPct val="120000"/>
              </a:lnSpc>
              <a:spcBef>
                <a:spcPct val="20000"/>
              </a:spcBef>
              <a:buFont typeface="Times" charset="0"/>
              <a:buChar char="•"/>
              <a:defRPr/>
            </a:pPr>
            <a:r>
              <a:rPr lang="en-US" sz="2000" dirty="0" smtClean="0">
                <a:solidFill>
                  <a:prstClr val="black"/>
                </a:solidFill>
                <a:latin typeface="Arial" panose="020B0604020202020204" pitchFamily="34" charset="0"/>
                <a:cs typeface="Arial" panose="020B0604020202020204" pitchFamily="34" charset="0"/>
              </a:rPr>
              <a:t>Take </a:t>
            </a:r>
            <a:r>
              <a:rPr lang="en-US" sz="2000" dirty="0">
                <a:solidFill>
                  <a:prstClr val="black"/>
                </a:solidFill>
                <a:latin typeface="Arial" panose="020B0604020202020204" pitchFamily="34" charset="0"/>
                <a:cs typeface="Arial" panose="020B0604020202020204" pitchFamily="34" charset="0"/>
              </a:rPr>
              <a:t>care of </a:t>
            </a:r>
            <a:r>
              <a:rPr lang="en-US" sz="2000" dirty="0" smtClean="0">
                <a:solidFill>
                  <a:prstClr val="black"/>
                </a:solidFill>
                <a:latin typeface="Arial" panose="020B0604020202020204" pitchFamily="34" charset="0"/>
                <a:cs typeface="Arial" panose="020B0604020202020204" pitchFamily="34" charset="0"/>
              </a:rPr>
              <a:t>yourself</a:t>
            </a:r>
            <a:endParaRPr lang="en-US" sz="20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2062660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70223" cy="1325563"/>
          </a:xfrm>
        </p:spPr>
        <p:txBody>
          <a:bodyPr>
            <a:normAutofit fontScale="90000"/>
          </a:bodyPr>
          <a:lstStyle/>
          <a:p>
            <a:pPr algn="ctr"/>
            <a:r>
              <a:rPr lang="en-GB" dirty="0">
                <a:latin typeface="Arial" panose="020B0604020202020204" pitchFamily="34" charset="0"/>
                <a:cs typeface="Arial" panose="020B0604020202020204" pitchFamily="34" charset="0"/>
              </a:rPr>
              <a:t>The NAS Post Adoption Training and Development </a:t>
            </a:r>
            <a:r>
              <a:rPr lang="en-GB" dirty="0" smtClean="0">
                <a:latin typeface="Arial" panose="020B0604020202020204" pitchFamily="34" charset="0"/>
                <a:cs typeface="Arial" panose="020B0604020202020204" pitchFamily="34" charset="0"/>
              </a:rPr>
              <a:t>Framework</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endParaRPr lang="en-GB"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smtClean="0">
                <a:solidFill>
                  <a:prstClr val="black"/>
                </a:solidFill>
                <a:latin typeface="Arial" panose="020B0604020202020204" pitchFamily="34" charset="0"/>
                <a:cs typeface="Arial" panose="020B0604020202020204" pitchFamily="34" charset="0"/>
              </a:rPr>
              <a:t>These </a:t>
            </a:r>
            <a:r>
              <a:rPr lang="en-GB" dirty="0">
                <a:solidFill>
                  <a:prstClr val="black"/>
                </a:solidFill>
                <a:latin typeface="Arial" panose="020B0604020202020204" pitchFamily="34" charset="0"/>
                <a:cs typeface="Arial" panose="020B0604020202020204" pitchFamily="34" charset="0"/>
              </a:rPr>
              <a:t>materials have been developed for the National Adoption Service for adoptive families</a:t>
            </a:r>
          </a:p>
          <a:p>
            <a:pPr marL="342900" lvl="0" indent="-342900">
              <a:lnSpc>
                <a:spcPct val="100000"/>
              </a:lnSpc>
              <a:spcBef>
                <a:spcPct val="20000"/>
              </a:spcBef>
            </a:pPr>
            <a:r>
              <a:rPr lang="en-GB" dirty="0">
                <a:solidFill>
                  <a:prstClr val="black"/>
                </a:solidFill>
                <a:latin typeface="Arial" panose="020B0604020202020204" pitchFamily="34" charset="0"/>
                <a:cs typeface="Arial" panose="020B0604020202020204" pitchFamily="34" charset="0"/>
              </a:rPr>
              <a:t>Their purpose is to provide a learning and development resource for adopters post placement</a:t>
            </a:r>
          </a:p>
          <a:p>
            <a:pPr marL="342900" lvl="0" indent="-342900">
              <a:lnSpc>
                <a:spcPct val="100000"/>
              </a:lnSpc>
              <a:spcBef>
                <a:spcPct val="20000"/>
              </a:spcBef>
            </a:pPr>
            <a:r>
              <a:rPr lang="en-GB" dirty="0">
                <a:solidFill>
                  <a:prstClr val="black"/>
                </a:solidFill>
                <a:latin typeface="Arial" panose="020B0604020202020204" pitchFamily="34" charset="0"/>
                <a:cs typeface="Arial" panose="020B0604020202020204" pitchFamily="34" charset="0"/>
              </a:rPr>
              <a:t>These tools can be used by groups or by individuals.</a:t>
            </a:r>
          </a:p>
          <a:p>
            <a:pPr marL="342900" lvl="0" indent="-342900">
              <a:lnSpc>
                <a:spcPct val="100000"/>
              </a:lnSpc>
              <a:spcBef>
                <a:spcPct val="20000"/>
              </a:spcBef>
            </a:pPr>
            <a:r>
              <a:rPr lang="en-GB" dirty="0">
                <a:solidFill>
                  <a:prstClr val="black"/>
                </a:solidFill>
                <a:latin typeface="Arial" panose="020B0604020202020204" pitchFamily="34" charset="0"/>
                <a:cs typeface="Arial" panose="020B0604020202020204" pitchFamily="34" charset="0"/>
              </a:rPr>
              <a:t>There is lots of information in the notes below each slide so it is important to read these too as they provide much more information, and some useful ideas for more reading</a:t>
            </a:r>
            <a:r>
              <a:rPr lang="en-GB" dirty="0" smtClean="0">
                <a:solidFill>
                  <a:prstClr val="black"/>
                </a:solidFill>
                <a:latin typeface="Arial" panose="020B0604020202020204" pitchFamily="34" charset="0"/>
                <a:cs typeface="Arial" panose="020B0604020202020204" pitchFamily="34" charset="0"/>
              </a:rPr>
              <a:t>.</a:t>
            </a:r>
            <a:endParaRPr lang="en-GB"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2807637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61663" cy="1325563"/>
          </a:xfrm>
        </p:spPr>
        <p:txBody>
          <a:bodyPr/>
          <a:lstStyle/>
          <a:p>
            <a:r>
              <a:rPr lang="en-GB" dirty="0" smtClean="0"/>
              <a:t>  </a:t>
            </a:r>
            <a:endParaRPr lang="en-GB" dirty="0"/>
          </a:p>
        </p:txBody>
      </p:sp>
      <p:sp>
        <p:nvSpPr>
          <p:cNvPr id="3" name="Content Placeholder 2"/>
          <p:cNvSpPr>
            <a:spLocks noGrp="1"/>
          </p:cNvSpPr>
          <p:nvPr>
            <p:ph idx="1"/>
          </p:nvPr>
        </p:nvSpPr>
        <p:spPr/>
        <p:txBody>
          <a:bodyPr>
            <a:normAutofit fontScale="92500" lnSpcReduction="10000"/>
          </a:bodyPr>
          <a:lstStyle/>
          <a:p>
            <a:pPr marL="342900" lvl="0" indent="-342900">
              <a:lnSpc>
                <a:spcPct val="100000"/>
              </a:lnSpc>
              <a:spcBef>
                <a:spcPct val="20000"/>
              </a:spcBef>
            </a:pPr>
            <a:endParaRPr lang="en-GB" sz="36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smtClean="0">
                <a:solidFill>
                  <a:prstClr val="black"/>
                </a:solidFill>
                <a:latin typeface="Arial" panose="020B0604020202020204" pitchFamily="34" charset="0"/>
                <a:cs typeface="Arial" panose="020B0604020202020204" pitchFamily="34" charset="0"/>
              </a:rPr>
              <a:t>This </a:t>
            </a:r>
            <a:r>
              <a:rPr lang="en-GB" sz="3600" dirty="0">
                <a:solidFill>
                  <a:prstClr val="black"/>
                </a:solidFill>
                <a:latin typeface="Arial" panose="020B0604020202020204" pitchFamily="34" charset="0"/>
                <a:cs typeface="Arial" panose="020B0604020202020204" pitchFamily="34" charset="0"/>
              </a:rPr>
              <a:t>course is part of a series developed by the National Adoption Service to support adopters after approval.</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These can be accessed at the National Adoption Service website.</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Please talk to your adoption support team for further </a:t>
            </a:r>
            <a:r>
              <a:rPr lang="en-GB" sz="3600" dirty="0" smtClean="0">
                <a:solidFill>
                  <a:prstClr val="black"/>
                </a:solidFill>
                <a:latin typeface="Arial" panose="020B0604020202020204" pitchFamily="34" charset="0"/>
                <a:cs typeface="Arial" panose="020B0604020202020204" pitchFamily="34" charset="0"/>
              </a:rPr>
              <a:t>information</a:t>
            </a:r>
            <a:endParaRPr lang="en-GB" sz="36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342139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44097" cy="1325563"/>
          </a:xfrm>
        </p:spPr>
        <p:txBody>
          <a:bodyPr/>
          <a:lstStyle/>
          <a:p>
            <a:pPr algn="ctr"/>
            <a:r>
              <a:rPr lang="en-GB" dirty="0">
                <a:latin typeface="Arial" panose="020B0604020202020204" pitchFamily="34" charset="0"/>
                <a:cs typeface="Arial" panose="020B0604020202020204" pitchFamily="34" charset="0"/>
              </a:rPr>
              <a:t>Living with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Challenging Behaviour</a:t>
            </a: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6" name="Picture 5"/>
          <p:cNvPicPr>
            <a:picLocks noChangeAspect="1"/>
          </p:cNvPicPr>
          <p:nvPr/>
        </p:nvPicPr>
        <p:blipFill>
          <a:blip r:embed="rId3"/>
          <a:stretch>
            <a:fillRect/>
          </a:stretch>
        </p:blipFill>
        <p:spPr>
          <a:xfrm>
            <a:off x="2880000" y="1800000"/>
            <a:ext cx="6565961" cy="4340728"/>
          </a:xfrm>
          <a:prstGeom prst="rect">
            <a:avLst/>
          </a:prstGeom>
        </p:spPr>
      </p:pic>
    </p:spTree>
    <p:extLst>
      <p:ext uri="{BB962C8B-B14F-4D97-AF65-F5344CB8AC3E}">
        <p14:creationId xmlns:p14="http://schemas.microsoft.com/office/powerpoint/2010/main" val="251708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pPr algn="ctr"/>
            <a:r>
              <a:rPr lang="en-GB" dirty="0">
                <a:latin typeface="Arial" panose="020B0604020202020204" pitchFamily="34" charset="0"/>
                <a:cs typeface="Arial" panose="020B0604020202020204" pitchFamily="34" charset="0"/>
              </a:rPr>
              <a:t>Learning </a:t>
            </a:r>
            <a:r>
              <a:rPr lang="en-GB" dirty="0" smtClean="0">
                <a:latin typeface="Arial" panose="020B0604020202020204" pitchFamily="34" charset="0"/>
                <a:cs typeface="Arial" panose="020B0604020202020204" pitchFamily="34" charset="0"/>
              </a:rPr>
              <a:t>Outcomes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0" indent="0">
              <a:buNone/>
            </a:pPr>
            <a:endParaRPr lang="en-GB" sz="3600" dirty="0" smtClean="0">
              <a:latin typeface="Arial" panose="020B0604020202020204" pitchFamily="34" charset="0"/>
              <a:cs typeface="Arial" panose="020B0604020202020204" pitchFamily="34" charset="0"/>
            </a:endParaRPr>
          </a:p>
          <a:p>
            <a:pPr marL="0" indent="0">
              <a:buNone/>
            </a:pPr>
            <a:r>
              <a:rPr lang="en-GB" sz="3600" dirty="0" smtClean="0">
                <a:latin typeface="Arial" panose="020B0604020202020204" pitchFamily="34" charset="0"/>
                <a:cs typeface="Arial" panose="020B0604020202020204" pitchFamily="34" charset="0"/>
              </a:rPr>
              <a:t>By </a:t>
            </a:r>
            <a:r>
              <a:rPr lang="en-GB" sz="3600" dirty="0">
                <a:latin typeface="Arial" panose="020B0604020202020204" pitchFamily="34" charset="0"/>
                <a:cs typeface="Arial" panose="020B0604020202020204" pitchFamily="34" charset="0"/>
              </a:rPr>
              <a:t>the end of this course, participants will have:-</a:t>
            </a:r>
          </a:p>
          <a:p>
            <a:r>
              <a:rPr lang="en-GB" sz="3600" dirty="0">
                <a:latin typeface="Arial" panose="020B0604020202020204" pitchFamily="34" charset="0"/>
                <a:cs typeface="Arial" panose="020B0604020202020204" pitchFamily="34" charset="0"/>
              </a:rPr>
              <a:t>Considered how they define challenging behaviour</a:t>
            </a:r>
          </a:p>
          <a:p>
            <a:r>
              <a:rPr lang="en-GB" sz="3600" dirty="0">
                <a:latin typeface="Arial" panose="020B0604020202020204" pitchFamily="34" charset="0"/>
                <a:cs typeface="Arial" panose="020B0604020202020204" pitchFamily="34" charset="0"/>
              </a:rPr>
              <a:t>Reflected on the unmet needs beneath challenging behaviours</a:t>
            </a:r>
          </a:p>
          <a:p>
            <a:r>
              <a:rPr lang="en-GB" sz="3600" dirty="0">
                <a:latin typeface="Arial" panose="020B0604020202020204" pitchFamily="34" charset="0"/>
                <a:cs typeface="Arial" panose="020B0604020202020204" pitchFamily="34" charset="0"/>
              </a:rPr>
              <a:t>Identified a range of strategies to address challenging </a:t>
            </a:r>
            <a:r>
              <a:rPr lang="en-GB" sz="3600" dirty="0" smtClean="0">
                <a:latin typeface="Arial" panose="020B0604020202020204" pitchFamily="34" charset="0"/>
                <a:cs typeface="Arial" panose="020B0604020202020204" pitchFamily="34" charset="0"/>
              </a:rPr>
              <a:t>behaviour</a:t>
            </a:r>
            <a:endParaRPr lang="en-GB" sz="36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110940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70223" cy="1325563"/>
          </a:xfrm>
        </p:spPr>
        <p:txBody>
          <a:bodyPr/>
          <a:lstStyle/>
          <a:p>
            <a:r>
              <a:rPr lang="en-GB" dirty="0" smtClean="0"/>
              <a:t>  </a:t>
            </a:r>
            <a:endParaRPr lang="en-GB" dirty="0"/>
          </a:p>
        </p:txBody>
      </p:sp>
      <p:sp>
        <p:nvSpPr>
          <p:cNvPr id="3" name="Content Placeholder 2"/>
          <p:cNvSpPr>
            <a:spLocks noGrp="1"/>
          </p:cNvSpPr>
          <p:nvPr>
            <p:ph sz="half" idx="1"/>
          </p:nvPr>
        </p:nvSpPr>
        <p:spPr/>
        <p:txBody>
          <a:bodyPr anchor="ctr">
            <a:normAutofit/>
          </a:bodyPr>
          <a:lstStyle/>
          <a:p>
            <a:pPr marL="0" indent="0" algn="ctr">
              <a:buNone/>
            </a:pPr>
            <a:r>
              <a:rPr lang="en-GB" sz="4000" dirty="0">
                <a:latin typeface="Arial" panose="020B0604020202020204" pitchFamily="34" charset="0"/>
                <a:cs typeface="Arial" panose="020B0604020202020204" pitchFamily="34" charset="0"/>
              </a:rPr>
              <a:t>What lies beneath</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lstStyle/>
          <a:p>
            <a:pPr marL="0" indent="0">
              <a:buNone/>
            </a:pPr>
            <a:endParaRPr lang="en-GB" dirty="0" smtClean="0"/>
          </a:p>
          <a:p>
            <a:pPr marL="0" indent="0">
              <a:buNone/>
            </a:pPr>
            <a:endParaRPr lang="en-GB" dirty="0"/>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pic>
        <p:nvPicPr>
          <p:cNvPr id="7" name="Picture 6"/>
          <p:cNvPicPr>
            <a:picLocks noChangeAspect="1"/>
          </p:cNvPicPr>
          <p:nvPr/>
        </p:nvPicPr>
        <p:blipFill>
          <a:blip r:embed="rId4"/>
          <a:stretch>
            <a:fillRect/>
          </a:stretch>
        </p:blipFill>
        <p:spPr>
          <a:xfrm>
            <a:off x="6300000" y="2160000"/>
            <a:ext cx="5553937" cy="3706689"/>
          </a:xfrm>
          <a:prstGeom prst="rect">
            <a:avLst/>
          </a:prstGeom>
        </p:spPr>
      </p:pic>
    </p:spTree>
    <p:extLst>
      <p:ext uri="{BB962C8B-B14F-4D97-AF65-F5344CB8AC3E}">
        <p14:creationId xmlns:p14="http://schemas.microsoft.com/office/powerpoint/2010/main" val="57791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57160" cy="1325563"/>
          </a:xfrm>
        </p:spPr>
        <p:txBody>
          <a:bodyPr/>
          <a:lstStyle/>
          <a:p>
            <a:pPr algn="ctr"/>
            <a:r>
              <a:rPr lang="en-GB" dirty="0">
                <a:latin typeface="Arial" panose="020B0604020202020204" pitchFamily="34" charset="0"/>
                <a:cs typeface="Arial" panose="020B0604020202020204" pitchFamily="34" charset="0"/>
              </a:rPr>
              <a:t>Maslow: Hierarchy of Needs</a:t>
            </a: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6" name="Picture 5"/>
          <p:cNvPicPr>
            <a:picLocks noChangeAspect="1"/>
          </p:cNvPicPr>
          <p:nvPr/>
        </p:nvPicPr>
        <p:blipFill>
          <a:blip r:embed="rId4"/>
          <a:stretch>
            <a:fillRect/>
          </a:stretch>
        </p:blipFill>
        <p:spPr>
          <a:xfrm>
            <a:off x="2700000" y="1260000"/>
            <a:ext cx="6563068" cy="5580000"/>
          </a:xfrm>
          <a:prstGeom prst="rect">
            <a:avLst/>
          </a:prstGeom>
        </p:spPr>
      </p:pic>
    </p:spTree>
    <p:extLst>
      <p:ext uri="{BB962C8B-B14F-4D97-AF65-F5344CB8AC3E}">
        <p14:creationId xmlns:p14="http://schemas.microsoft.com/office/powerpoint/2010/main" val="226808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162025" y="17807"/>
            <a:ext cx="3029975" cy="2292295"/>
          </a:xfrm>
          <a:prstGeom prst="rect">
            <a:avLst/>
          </a:prstGeom>
        </p:spPr>
      </p:pic>
      <p:sp>
        <p:nvSpPr>
          <p:cNvPr id="2" name="Title 1"/>
          <p:cNvSpPr>
            <a:spLocks noGrp="1"/>
          </p:cNvSpPr>
          <p:nvPr>
            <p:ph type="title"/>
          </p:nvPr>
        </p:nvSpPr>
        <p:spPr>
          <a:xfrm>
            <a:off x="838200" y="365125"/>
            <a:ext cx="7835537" cy="1325563"/>
          </a:xfrm>
        </p:spPr>
        <p:txBody>
          <a:bodyPr/>
          <a:lstStyle/>
          <a:p>
            <a:pPr algn="ctr"/>
            <a:r>
              <a:rPr lang="en-GB" dirty="0">
                <a:latin typeface="Arial" panose="020B0604020202020204" pitchFamily="34" charset="0"/>
                <a:cs typeface="Arial" panose="020B0604020202020204" pitchFamily="34" charset="0"/>
              </a:rPr>
              <a:t>The trauma response</a:t>
            </a: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4"/>
          <a:stretch>
            <a:fillRect/>
          </a:stretch>
        </p:blipFill>
        <p:spPr>
          <a:xfrm>
            <a:off x="3780000" y="1981200"/>
            <a:ext cx="5180905" cy="4500000"/>
          </a:xfrm>
          <a:prstGeom prst="rect">
            <a:avLst/>
          </a:prstGeom>
        </p:spPr>
      </p:pic>
      <p:sp>
        <p:nvSpPr>
          <p:cNvPr id="7" name="Text Box 27">
            <a:extLst>
              <a:ext uri="{FF2B5EF4-FFF2-40B4-BE49-F238E27FC236}">
                <a16:creationId xmlns:a16="http://schemas.microsoft.com/office/drawing/2014/main" id="{4445B781-9513-4D44-8934-5B05D5B5E0DF}"/>
              </a:ext>
            </a:extLst>
          </p:cNvPr>
          <p:cNvSpPr txBox="1">
            <a:spLocks noChangeArrowheads="1"/>
          </p:cNvSpPr>
          <p:nvPr/>
        </p:nvSpPr>
        <p:spPr bwMode="auto">
          <a:xfrm>
            <a:off x="3852000" y="2343151"/>
            <a:ext cx="1600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GB" altLang="en-US" sz="1350" b="1" dirty="0">
                <a:solidFill>
                  <a:srgbClr val="003300"/>
                </a:solidFill>
              </a:rPr>
              <a:t>By-passes the left </a:t>
            </a:r>
            <a:r>
              <a:rPr lang="en-GB" altLang="en-US" sz="1350" b="1" dirty="0" smtClean="0">
                <a:solidFill>
                  <a:srgbClr val="003300"/>
                </a:solidFill>
              </a:rPr>
              <a:t>side</a:t>
            </a:r>
          </a:p>
        </p:txBody>
      </p:sp>
      <p:sp>
        <p:nvSpPr>
          <p:cNvPr id="8" name="Text Box 32">
            <a:extLst>
              <a:ext uri="{FF2B5EF4-FFF2-40B4-BE49-F238E27FC236}">
                <a16:creationId xmlns:a16="http://schemas.microsoft.com/office/drawing/2014/main" id="{6F7784D2-DA75-4BA7-8CE6-DD6892AF0F81}"/>
              </a:ext>
            </a:extLst>
          </p:cNvPr>
          <p:cNvSpPr txBox="1">
            <a:spLocks noChangeArrowheads="1"/>
          </p:cNvSpPr>
          <p:nvPr/>
        </p:nvSpPr>
        <p:spPr bwMode="auto">
          <a:xfrm>
            <a:off x="7200000" y="2286000"/>
            <a:ext cx="2800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42875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42875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42875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42875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42875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42875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42875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42875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428750" algn="l"/>
              </a:tabLs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GB" altLang="en-US" sz="1350" b="1" dirty="0">
                <a:solidFill>
                  <a:srgbClr val="003300"/>
                </a:solidFill>
              </a:rPr>
              <a:t>Disconnected Response</a:t>
            </a:r>
          </a:p>
          <a:p>
            <a:r>
              <a:rPr lang="en-GB" altLang="en-US" sz="1350" b="1" dirty="0">
                <a:solidFill>
                  <a:srgbClr val="003300"/>
                </a:solidFill>
              </a:rPr>
              <a:t>          		Fight </a:t>
            </a:r>
          </a:p>
          <a:p>
            <a:r>
              <a:rPr lang="en-GB" altLang="en-US" sz="1350" b="1" dirty="0">
                <a:solidFill>
                  <a:srgbClr val="003300"/>
                </a:solidFill>
              </a:rPr>
              <a:t>		Flight</a:t>
            </a:r>
          </a:p>
          <a:p>
            <a:r>
              <a:rPr lang="en-GB" altLang="en-US" sz="1350" b="1" dirty="0">
                <a:solidFill>
                  <a:srgbClr val="003300"/>
                </a:solidFill>
              </a:rPr>
              <a:t>		</a:t>
            </a:r>
            <a:r>
              <a:rPr lang="en-GB" altLang="en-US" sz="1350" b="1" dirty="0" smtClean="0">
                <a:solidFill>
                  <a:srgbClr val="003300"/>
                </a:solidFill>
              </a:rPr>
              <a:t>Freeze</a:t>
            </a:r>
          </a:p>
        </p:txBody>
      </p:sp>
      <p:sp>
        <p:nvSpPr>
          <p:cNvPr id="9" name="Text Box 28">
            <a:extLst>
              <a:ext uri="{FF2B5EF4-FFF2-40B4-BE49-F238E27FC236}">
                <a16:creationId xmlns:a16="http://schemas.microsoft.com/office/drawing/2014/main" id="{54E42DBB-0C47-40D0-BD45-B5CE48CC1848}"/>
              </a:ext>
            </a:extLst>
          </p:cNvPr>
          <p:cNvSpPr txBox="1">
            <a:spLocks noChangeArrowheads="1"/>
          </p:cNvSpPr>
          <p:nvPr/>
        </p:nvSpPr>
        <p:spPr bwMode="auto">
          <a:xfrm>
            <a:off x="8208000" y="3960674"/>
            <a:ext cx="17716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600" b="1" dirty="0">
              <a:solidFill>
                <a:srgbClr val="D3241F"/>
              </a:solidFill>
              <a:latin typeface="Verdana" panose="020B0604030504040204" pitchFamily="34" charset="0"/>
            </a:endParaRPr>
          </a:p>
          <a:p>
            <a:r>
              <a:rPr lang="en-GB" altLang="en-US" sz="1600" b="1" dirty="0">
                <a:solidFill>
                  <a:srgbClr val="FF0000"/>
                </a:solidFill>
                <a:cs typeface="Arial" panose="020B0604020202020204" pitchFamily="34" charset="0"/>
              </a:rPr>
              <a:t>terror  </a:t>
            </a:r>
          </a:p>
          <a:p>
            <a:r>
              <a:rPr lang="en-GB" altLang="en-US" sz="1600" b="1" dirty="0">
                <a:solidFill>
                  <a:srgbClr val="FF0000"/>
                </a:solidFill>
                <a:cs typeface="Arial" panose="020B0604020202020204" pitchFamily="34" charset="0"/>
              </a:rPr>
              <a:t>shame  </a:t>
            </a:r>
          </a:p>
          <a:p>
            <a:r>
              <a:rPr lang="en-GB" altLang="en-US" sz="1600" b="1" dirty="0">
                <a:solidFill>
                  <a:srgbClr val="FF0000"/>
                </a:solidFill>
                <a:cs typeface="Arial" panose="020B0604020202020204" pitchFamily="34" charset="0"/>
              </a:rPr>
              <a:t>fear</a:t>
            </a:r>
          </a:p>
          <a:p>
            <a:endParaRPr lang="en-GB" altLang="en-US" sz="1600" b="1" dirty="0" smtClean="0">
              <a:solidFill>
                <a:srgbClr val="003300"/>
              </a:solidFill>
              <a:latin typeface="Verdana" panose="020B0604030504040204" pitchFamily="34" charset="0"/>
            </a:endParaRPr>
          </a:p>
        </p:txBody>
      </p:sp>
    </p:spTree>
    <p:extLst>
      <p:ext uri="{BB962C8B-B14F-4D97-AF65-F5344CB8AC3E}">
        <p14:creationId xmlns:p14="http://schemas.microsoft.com/office/powerpoint/2010/main" val="327179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9003"/>
            <a:ext cx="3029975" cy="2292295"/>
          </a:xfrm>
          <a:prstGeom prst="rect">
            <a:avLst/>
          </a:prstGeom>
        </p:spPr>
      </p:pic>
      <p:sp>
        <p:nvSpPr>
          <p:cNvPr id="2" name="Title 1"/>
          <p:cNvSpPr>
            <a:spLocks noGrp="1"/>
          </p:cNvSpPr>
          <p:nvPr>
            <p:ph type="title"/>
          </p:nvPr>
        </p:nvSpPr>
        <p:spPr>
          <a:xfrm>
            <a:off x="838200" y="365125"/>
            <a:ext cx="7770223" cy="1325563"/>
          </a:xfrm>
        </p:spPr>
        <p:txBody>
          <a:bodyPr>
            <a:normAutofit/>
          </a:bodyPr>
          <a:lstStyle/>
          <a:p>
            <a:pPr algn="ctr"/>
            <a:r>
              <a:rPr lang="en-GB" dirty="0">
                <a:latin typeface="Arial" panose="020B0604020202020204" pitchFamily="34" charset="0"/>
                <a:cs typeface="Arial" panose="020B0604020202020204" pitchFamily="34" charset="0"/>
              </a:rPr>
              <a:t>Responses – Approach and </a:t>
            </a:r>
            <a:r>
              <a:rPr lang="en-GB" dirty="0" smtClean="0">
                <a:latin typeface="Arial" panose="020B0604020202020204" pitchFamily="34" charset="0"/>
                <a:cs typeface="Arial" panose="020B0604020202020204" pitchFamily="34" charset="0"/>
              </a:rPr>
              <a:t>avoidance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742950" lvl="1" indent="-285750">
              <a:lnSpc>
                <a:spcPct val="100000"/>
              </a:lnSpc>
              <a:spcBef>
                <a:spcPct val="20000"/>
              </a:spcBef>
            </a:pPr>
            <a:endParaRPr lang="en-US" altLang="en-US" sz="2000" dirty="0" smtClean="0">
              <a:solidFill>
                <a:prstClr val="black"/>
              </a:solidFill>
              <a:latin typeface="Arial" panose="020B0604020202020204" pitchFamily="34" charset="0"/>
              <a:cs typeface="Arial" panose="020B0604020202020204" pitchFamily="34" charset="0"/>
            </a:endParaRPr>
          </a:p>
          <a:p>
            <a:pPr marL="742950" lvl="1" indent="-285750">
              <a:lnSpc>
                <a:spcPct val="100000"/>
              </a:lnSpc>
              <a:spcBef>
                <a:spcPct val="20000"/>
              </a:spcBef>
            </a:pPr>
            <a:r>
              <a:rPr lang="en-US" altLang="en-US" sz="3200" dirty="0" smtClean="0">
                <a:solidFill>
                  <a:prstClr val="black"/>
                </a:solidFill>
                <a:latin typeface="Arial" panose="020B0604020202020204" pitchFamily="34" charset="0"/>
                <a:cs typeface="Arial" panose="020B0604020202020204" pitchFamily="34" charset="0"/>
              </a:rPr>
              <a:t>The </a:t>
            </a:r>
            <a:r>
              <a:rPr lang="en-US" altLang="en-US" sz="3200" dirty="0">
                <a:solidFill>
                  <a:prstClr val="black"/>
                </a:solidFill>
                <a:latin typeface="Arial" panose="020B0604020202020204" pitchFamily="34" charset="0"/>
                <a:cs typeface="Arial" panose="020B0604020202020204" pitchFamily="34" charset="0"/>
              </a:rPr>
              <a:t>responses to unexpected or inappropriate </a:t>
            </a:r>
            <a:r>
              <a:rPr lang="en-US" altLang="en-US" sz="3200" dirty="0" err="1">
                <a:solidFill>
                  <a:prstClr val="black"/>
                </a:solidFill>
                <a:latin typeface="Arial" panose="020B0604020202020204" pitchFamily="34" charset="0"/>
                <a:cs typeface="Arial" panose="020B0604020202020204" pitchFamily="34" charset="0"/>
              </a:rPr>
              <a:t>behaviour</a:t>
            </a:r>
            <a:r>
              <a:rPr lang="en-US" altLang="en-US" sz="3200" dirty="0">
                <a:solidFill>
                  <a:prstClr val="black"/>
                </a:solidFill>
                <a:latin typeface="Arial" panose="020B0604020202020204" pitchFamily="34" charset="0"/>
                <a:cs typeface="Arial" panose="020B0604020202020204" pitchFamily="34" charset="0"/>
              </a:rPr>
              <a:t> are present in both PARENT and CHILD</a:t>
            </a:r>
          </a:p>
          <a:p>
            <a:pPr marL="457200" lvl="1" indent="0">
              <a:lnSpc>
                <a:spcPct val="100000"/>
              </a:lnSpc>
              <a:spcBef>
                <a:spcPct val="20000"/>
              </a:spcBef>
              <a:buNone/>
            </a:pPr>
            <a:endParaRPr lang="en-US" altLang="en-US" sz="3200" dirty="0">
              <a:solidFill>
                <a:prstClr val="black"/>
              </a:solidFill>
              <a:latin typeface="Arial" panose="020B0604020202020204" pitchFamily="34" charset="0"/>
              <a:cs typeface="Arial" panose="020B0604020202020204" pitchFamily="34" charset="0"/>
            </a:endParaRPr>
          </a:p>
          <a:p>
            <a:pPr marL="742950" lvl="1" indent="-285750">
              <a:lnSpc>
                <a:spcPct val="100000"/>
              </a:lnSpc>
              <a:spcBef>
                <a:spcPct val="20000"/>
              </a:spcBef>
            </a:pPr>
            <a:r>
              <a:rPr lang="en-US" altLang="en-US" sz="3200" dirty="0">
                <a:solidFill>
                  <a:prstClr val="black"/>
                </a:solidFill>
                <a:latin typeface="Arial" panose="020B0604020202020204" pitchFamily="34" charset="0"/>
                <a:cs typeface="Arial" panose="020B0604020202020204" pitchFamily="34" charset="0"/>
              </a:rPr>
              <a:t>The defensive facial </a:t>
            </a:r>
            <a:r>
              <a:rPr lang="ja-JP" altLang="en-US" sz="32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32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look</a:t>
            </a:r>
            <a:r>
              <a:rPr lang="ja-JP" altLang="en-US" sz="32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32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and words of the child can be met with the parent</a:t>
            </a:r>
            <a:r>
              <a:rPr lang="en-GB" altLang="ja-JP" sz="32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32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 left brain </a:t>
            </a:r>
            <a:r>
              <a:rPr lang="ja-JP" altLang="en-US" sz="3200" dirty="0">
                <a:solidFill>
                  <a:srgbClr val="F58223"/>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3200" dirty="0">
                <a:solidFill>
                  <a:srgbClr val="F58223"/>
                </a:solidFill>
                <a:latin typeface="Arial" panose="020B0604020202020204" pitchFamily="34" charset="0"/>
                <a:ea typeface="ＭＳ Ｐゴシック" panose="020B0600070205080204" pitchFamily="34" charset="-128"/>
                <a:cs typeface="Arial" panose="020B0604020202020204" pitchFamily="34" charset="0"/>
              </a:rPr>
              <a:t> I wonder why…</a:t>
            </a:r>
            <a:r>
              <a:rPr lang="ja-JP" altLang="en-US" sz="3200" dirty="0">
                <a:solidFill>
                  <a:srgbClr val="F58223"/>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3200" dirty="0">
                <a:solidFill>
                  <a:srgbClr val="F58223"/>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3200" dirty="0">
                <a:solidFill>
                  <a:prstClr val="black"/>
                </a:solidFill>
                <a:latin typeface="Arial" panose="020B0604020202020204" pitchFamily="34" charset="0"/>
                <a:cs typeface="Arial" panose="020B0604020202020204" pitchFamily="34" charset="0"/>
              </a:rPr>
              <a:t>to prevent emotional defensiveness in the parent and to encourage engagement in the child</a:t>
            </a:r>
            <a:r>
              <a:rPr lang="en-US" altLang="en-US" sz="3200" dirty="0" smtClean="0">
                <a:solidFill>
                  <a:prstClr val="black"/>
                </a:solidFill>
                <a:latin typeface="Arial" panose="020B0604020202020204" pitchFamily="34" charset="0"/>
                <a:cs typeface="Arial" panose="020B0604020202020204" pitchFamily="34" charset="0"/>
              </a:rPr>
              <a:t>.</a:t>
            </a:r>
            <a:endParaRPr lang="en-US" altLang="en-US" sz="32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2888844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09411" cy="1325563"/>
          </a:xfrm>
        </p:spPr>
        <p:txBody>
          <a:bodyPr/>
          <a:lstStyle/>
          <a:p>
            <a:pPr algn="ctr"/>
            <a:r>
              <a:rPr lang="en-GB" dirty="0">
                <a:latin typeface="Arial" panose="020B0604020202020204" pitchFamily="34" charset="0"/>
                <a:cs typeface="Arial" panose="020B0604020202020204" pitchFamily="34" charset="0"/>
              </a:rPr>
              <a:t>Trauma and </a:t>
            </a:r>
            <a:r>
              <a:rPr lang="en-GB" dirty="0" smtClean="0">
                <a:latin typeface="Arial" panose="020B0604020202020204" pitchFamily="34" charset="0"/>
                <a:cs typeface="Arial" panose="020B0604020202020204" pitchFamily="34" charset="0"/>
              </a:rPr>
              <a:t>the </a:t>
            </a:r>
            <a:r>
              <a:rPr lang="en-GB" dirty="0" smtClean="0">
                <a:solidFill>
                  <a:srgbClr val="FF0000"/>
                </a:solidFill>
                <a:latin typeface="Arial" panose="020B0604020202020204" pitchFamily="34" charset="0"/>
                <a:cs typeface="Arial" panose="020B0604020202020204" pitchFamily="34" charset="0"/>
              </a:rPr>
              <a:t>fear </a:t>
            </a:r>
            <a:r>
              <a:rPr lang="en-GB" dirty="0">
                <a:solidFill>
                  <a:srgbClr val="FF0000"/>
                </a:solidFill>
                <a:latin typeface="Arial" panose="020B0604020202020204" pitchFamily="34" charset="0"/>
                <a:cs typeface="Arial" panose="020B0604020202020204" pitchFamily="34" charset="0"/>
              </a:rPr>
              <a:t>barrier</a:t>
            </a:r>
          </a:p>
        </p:txBody>
      </p:sp>
      <p:sp>
        <p:nvSpPr>
          <p:cNvPr id="3" name="Content Placeholder 2"/>
          <p:cNvSpPr>
            <a:spLocks noGrp="1"/>
          </p:cNvSpPr>
          <p:nvPr>
            <p:ph idx="1"/>
          </p:nvPr>
        </p:nvSpPr>
        <p:spPr/>
        <p:txBody>
          <a:bodyPr>
            <a:normAutofit fontScale="62500" lnSpcReduction="20000"/>
          </a:bodyPr>
          <a:lstStyle/>
          <a:p>
            <a:r>
              <a:rPr lang="en-GB" dirty="0">
                <a:latin typeface="Arial" panose="020B0604020202020204" pitchFamily="34" charset="0"/>
                <a:cs typeface="Arial" panose="020B0604020202020204" pitchFamily="34" charset="0"/>
              </a:rPr>
              <a:t>Trauma will cause the child to revert to an age when they experienced early trauma</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trigger may take the child back to the past trauma</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Bryan Post calls this </a:t>
            </a:r>
            <a:r>
              <a:rPr lang="en-GB" dirty="0">
                <a:solidFill>
                  <a:srgbClr val="FF0000"/>
                </a:solidFill>
                <a:latin typeface="Arial" panose="020B0604020202020204" pitchFamily="34" charset="0"/>
                <a:cs typeface="Arial" panose="020B0604020202020204" pitchFamily="34" charset="0"/>
              </a:rPr>
              <a:t>the ‘fear barrier’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Adolescents may behave like toddlers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Adults can behave like adolescents</a:t>
            </a:r>
          </a:p>
          <a:p>
            <a:endParaRPr lang="en-GB" dirty="0">
              <a:latin typeface="Arial" panose="020B0604020202020204" pitchFamily="34" charset="0"/>
              <a:cs typeface="Arial" panose="020B0604020202020204" pitchFamily="34" charset="0"/>
            </a:endParaRPr>
          </a:p>
          <a:p>
            <a:r>
              <a:rPr lang="en-GB" dirty="0">
                <a:solidFill>
                  <a:srgbClr val="FFC000"/>
                </a:solidFill>
                <a:latin typeface="Arial" panose="020B0604020202020204" pitchFamily="34" charset="0"/>
                <a:cs typeface="Arial" panose="020B0604020202020204" pitchFamily="34" charset="0"/>
              </a:rPr>
              <a:t>They will act their emotional age, not their cognitive age or chronological age </a:t>
            </a:r>
          </a:p>
          <a:p>
            <a:endParaRPr lang="en-GB" dirty="0">
              <a:solidFill>
                <a:schemeClr val="accent4"/>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(based on Bryan Post’s “The Great Behaviour Breakdown</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2133998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7904</Words>
  <Application>Microsoft Office PowerPoint</Application>
  <PresentationFormat>Widescreen</PresentationFormat>
  <Paragraphs>492</Paragraphs>
  <Slides>20</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ＭＳ Ｐゴシック</vt:lpstr>
      <vt:lpstr>宋体</vt:lpstr>
      <vt:lpstr>Arial</vt:lpstr>
      <vt:lpstr>Calibri</vt:lpstr>
      <vt:lpstr>Calibri Light</vt:lpstr>
      <vt:lpstr>Times</vt:lpstr>
      <vt:lpstr>Times New Roman</vt:lpstr>
      <vt:lpstr>Verdana</vt:lpstr>
      <vt:lpstr>Office Theme</vt:lpstr>
      <vt:lpstr>PowerPoint Presentation</vt:lpstr>
      <vt:lpstr>The NAS Post Adoption Training and Development Framework</vt:lpstr>
      <vt:lpstr>Living with  Challenging Behaviour</vt:lpstr>
      <vt:lpstr>Learning Outcomes</vt:lpstr>
      <vt:lpstr>  </vt:lpstr>
      <vt:lpstr>Maslow: Hierarchy of Needs</vt:lpstr>
      <vt:lpstr>The trauma response</vt:lpstr>
      <vt:lpstr>Responses – Approach and avoidance</vt:lpstr>
      <vt:lpstr>Trauma and the fear barrier</vt:lpstr>
      <vt:lpstr>Causes of ‘anger’</vt:lpstr>
      <vt:lpstr>Anger is a defence against low self-worth and fear of rejection</vt:lpstr>
      <vt:lpstr>Aggression</vt:lpstr>
      <vt:lpstr>Re-parenting strategies </vt:lpstr>
      <vt:lpstr>Re-parenting to avoid confrontation</vt:lpstr>
      <vt:lpstr>Consequences</vt:lpstr>
      <vt:lpstr> </vt:lpstr>
      <vt:lpstr>Build Cause and Effect Thinking</vt:lpstr>
      <vt:lpstr>Use shock and surprise</vt:lpstr>
      <vt:lpstr>Bruce Perry’s top tips</vt:lpstr>
      <vt:lpstr>  </vt:lpstr>
    </vt:vector>
  </TitlesOfParts>
  <Company>City of Cardiff Council - Cyngor Dinas Caerdydd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Helena</dc:creator>
  <cp:lastModifiedBy>Lopez, Helena</cp:lastModifiedBy>
  <cp:revision>32</cp:revision>
  <dcterms:created xsi:type="dcterms:W3CDTF">2020-04-23T09:46:07Z</dcterms:created>
  <dcterms:modified xsi:type="dcterms:W3CDTF">2020-06-09T14:04:07Z</dcterms:modified>
</cp:coreProperties>
</file>