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oOOC3yiZpsXDDN1rqO25g==" hashData="V9T/KAvWGBSB1oIzYrb2Tp0ORVxcQycP6zN7QrV5JO7EeNAAuIDsECKIisD2kQD1WpIbMUibnNJEZNXk6axNA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255" autoAdjust="0"/>
  </p:normalViewPr>
  <p:slideViewPr>
    <p:cSldViewPr snapToGrid="0">
      <p:cViewPr varScale="1">
        <p:scale>
          <a:sx n="51" d="100"/>
          <a:sy n="51" d="100"/>
        </p:scale>
        <p:origin x="15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5571D-34FE-4FAE-A12A-547D1BE71C44}" type="datetimeFigureOut">
              <a:rPr lang="en-GB" smtClean="0"/>
              <a:t>09/06/2020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7DC22-F622-44EA-8F1E-4178DF55D77F}" type="slidenum">
              <a:rPr lang="en-GB" smtClean="0"/>
              <a:t>‹#›</a:t>
            </a:fld>
            <a:endParaRPr lang="en-GB"/>
          </a:p>
        </p:txBody>
      </p:sp>
    </p:spTree>
    <p:extLst>
      <p:ext uri="{BB962C8B-B14F-4D97-AF65-F5344CB8AC3E}">
        <p14:creationId xmlns:p14="http://schemas.microsoft.com/office/powerpoint/2010/main" val="269665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family.findlaw.com/parental-rights-and-liability/ten-things-to-think-about-preventing-childhood-injurie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These courses may be useful for professionals but their primary audience is adopters, and their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have tried to include sufficient information for those self learners looking at this on its own.  However if the material doesn’t seem to ask your adoptions support team for some help in getting to grips with the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By its very nature a short course will never cover all that is known on a subject.  The courses have been developed by experienced social workers and adopters who have pooled their thinking about what might be useful.  There is always more to know, and some authors who will seem useful to you, others less 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Try out some new thinking but if it’s not helpful ask other people for ideas and other training courses, books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etc</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friends, colleagues, other adopters, helplines, your adoption support service.  By reading around you will come across someone who talks to your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delivering as a course, consider</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using an ICEBREAKER </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how you will deal with INTRODUCTIONS (of yourself and participants) – e.g. Round room, introducing one another, show of hands</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Whether a REGISTER needs completion</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Whether BADGES will be used</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HOUSE-KEEPING/GROUND RULES (e.g. fire drill, fire exit, refreshments, parking, mobile phones, confidentiality, safe-guarding, let everyone speak, everyone is entitled to their opinion, timekeeping, opportunities to ask questions/discuss)</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Arrangements you will have in place if a participant becomes DISTRESSED or needs to leave the training room if they are finding the topic emotive</a:t>
            </a:r>
          </a:p>
          <a:p>
            <a:pPr marL="180657" marR="0" lvl="0" indent="-180657"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delivering on a one-to-one basis consider</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GROUND RULES (e.g. confidentiality, safe-guarding, everyone is entitled to their opinion, timekeeping)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Explain course in context of the other 2 hour courses in the National Adoption Service online training suite and wider training/support available in Wales for adoptive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a:t>
            </a:fld>
            <a:endParaRPr lang="en-GB"/>
          </a:p>
        </p:txBody>
      </p:sp>
    </p:spTree>
    <p:extLst>
      <p:ext uri="{BB962C8B-B14F-4D97-AF65-F5344CB8AC3E}">
        <p14:creationId xmlns:p14="http://schemas.microsoft.com/office/powerpoint/2010/main" val="38257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Supervision is giving a child something they will have missed in their lives. It is not a constant nagging </a:t>
            </a:r>
            <a:r>
              <a:rPr kumimoji="0" lang="ja-JP"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Do this/do that but is instead a therapeutic offering of constancy in attention, care and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AND </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they still need boundaries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DISCUSSION</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how can we offer this continued parental supervision, emotional support and guidance in a way that’s acceptable to our teenagers?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Touch upon “emotional age” as opposed to chronological 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Teenagers prefer and benefit from 121 communication with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Under 16s should not be left alone overnight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is important to note that no two children are alike, and parents must decide on a case-by-case basis what is best for their child. Therefore, in addition to the general guidelines listed above, a parent or caretaker should consider the following before leaving a child at home alone:</a:t>
            </a:r>
            <a:endPar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age and maturity level of the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length of time the child will need to stay home alone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Whether the child works well independently and follows directions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age and number of </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other</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children being left at home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safety of the surrounding neighbourhood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Willingness of neighbours to check in with the child during the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Whether the child would </a:t>
            </a:r>
            <a:r>
              <a:rPr kumimoji="0" lang="en-GB" sz="1200" b="0" i="0" u="none" strike="noStrike" kern="1200" cap="none" spc="0" normalizeH="0" baseline="0" noProof="0" dirty="0" smtClean="0">
                <a:ln>
                  <a:noFill/>
                </a:ln>
                <a:solidFill>
                  <a:prstClr val="black"/>
                </a:solidFill>
                <a:effectLst/>
                <a:uLnTx/>
                <a:uFillTx/>
                <a:latin typeface="+mn-lt"/>
                <a:ea typeface="+mn-ea"/>
                <a:cs typeface="+mn-cs"/>
                <a:hlinkClick r:id="rId3" tooltip="Preventing Childhood Injuries: 10 Things to Think About"/>
              </a:rPr>
              <a:t>feel "safe" staying home alone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12</a:t>
            </a:fld>
            <a:endParaRPr lang="en-GB"/>
          </a:p>
        </p:txBody>
      </p:sp>
    </p:spTree>
    <p:extLst>
      <p:ext uri="{BB962C8B-B14F-4D97-AF65-F5344CB8AC3E}">
        <p14:creationId xmlns:p14="http://schemas.microsoft.com/office/powerpoint/2010/main" val="286799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Remind parents about modelling good behaviours and ask them to think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how much time do you spend watching TV, </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using laptops or mobile phones?</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What happens at mealtimes? </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How much time do they spend as a family?</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What things do they do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One HUGE thing that adopted teenagers have to cope with that most of their peers won’t be coping with his coming to terms with the reality of being adopted</a:t>
            </a:r>
          </a:p>
          <a:p>
            <a:r>
              <a:rPr lang="en-GB" dirty="0" smtClean="0"/>
              <a:t> </a:t>
            </a:r>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13</a:t>
            </a:fld>
            <a:endParaRPr lang="en-GB"/>
          </a:p>
        </p:txBody>
      </p:sp>
    </p:spTree>
    <p:extLst>
      <p:ext uri="{BB962C8B-B14F-4D97-AF65-F5344CB8AC3E}">
        <p14:creationId xmlns:p14="http://schemas.microsoft.com/office/powerpoint/2010/main" val="7588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rPr>
              <a:t>Adopted teenagers wonder about their birth families and think about adoption more than most parents realize. They need parents who are comfortable talking about adoption, who aren’t threatened or hurt by the discussion, and who can help answer their questions and discover information about their pasts.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rPr>
              <a:t>Children are best served by parents who talk about adoption from the youngest ages with openness and in a matter-of-fact way. Teens should not be “surprised” with new information about their adoption. Keeping secrets generally implies something is wrong and often has more to do with the adoptive parents’ own losses, fears, and comfort than with the child’s needs. Do not wait for your teen to raise the topics of adoption and their birth family. Let your child know that it is okay to talk with you about adoption issues, and make sure that it is. Some children never raise the subject, for fear of offending their adoptive parents. Others act disinterested, when in reality they yearn for more information or for a safe place to express their feelings about adoption.</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rPr>
              <a:t>Teachable Moments: </a:t>
            </a:r>
            <a:r>
              <a:rPr kumimoji="0" lang="en-GB" altLang="en-US" sz="1200" b="0"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rPr>
              <a:t>Find appropriate times and ways to talk about adoption. Look for events that naturally lend themselves to the topic of adoption. The arrival of a baby in the family can lead to discussions of pregnancy, birth and adoption. Mother’s Day or Father’s Day are logical times to offer help in researching additional information about birth family members and roots. Articles about foster care can spur discussions of child protection services and your child’s experience, if relevant.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rPr>
              <a:t>With teenagers, less is more. Avoid lengthy one-sided lectures. Instead, offer short, non-judgmental, open-ended statements that invite conversation. Provide opportunities for your adopted teen to talk to others about adoption without you around. </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rPr>
              <a:t>Provide full disclosure: </a:t>
            </a:r>
            <a:r>
              <a:rPr kumimoji="0" lang="en-GB" altLang="en-US" sz="1200" b="0"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rPr>
              <a:t>information now should include all that you know or can discover about their genetic histories and their birth and adoption circumstances—including information that may be upsetting or difficult to share. When their adoptive parents are not straightforward in sharing full information, however, teenagers often imagine something even worse than what really happened. some teens may become resentful if the truth is revealed later. Withholding information that they have a right to know can be harmful to building a trusting relationship with your teen.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rPr>
              <a:t>As teenagers develop, they increase their ability to understand and consider situations from many viewpoints. This is an ideal time for adoptive parents to help their sons and daughters make sense of their histories and to come to terms with what happened to them.</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GB" altLang="en-US" sz="1200" b="1"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rPr>
              <a:t>Life books: </a:t>
            </a:r>
            <a:r>
              <a:rPr kumimoji="0" lang="en-GB" altLang="en-US" sz="1200" b="0"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rPr>
              <a:t>If your teenage son or daughter does not have a life book or similar tool that records personal history, now is the time to help create one. Adopted teens have created photo-essays, videos and blogs or Facebook pages to tell and preserve their stories. Adoptive parents can help by teaching teens about Internet safety, making backup copies of all documents and photos and keeping these valuable records in a safe place. If your teen is not interested in gathering this information, keep the door open. Remind your teen that you are available to help whenever he or she is ready. You might even proceed on your own. The longer from the adoption date you wait, the more difficult it is to make contacts with people who can provide information. Preserve the information, photos, and memorabilia until your son or daughter is ready for it. For some adopted persons, this interest or curiosity does not arise until they become parents themselves. Then, they truly appreciate their parents’ efforts to preserve their histories.</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GB" altLang="en-US" sz="1200" b="1"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rPr>
              <a:t>Tracing and reunion: </a:t>
            </a:r>
            <a:r>
              <a:rPr kumimoji="0" lang="en-GB" altLang="en-US" sz="1200" b="0"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rPr>
              <a:t>Many adopted adults want to know of and make contact with birth family. An adoptive child’s adolescence is a good time for parents to prepare themselves emotionally for future searches for birth family members and possible reunions.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rPr>
              <a:t>Remember that “tracing” and “reunion” do not have to go together. Many adopted persons want only to search for the identities of birth relatives. Not all want to take the next step of contacting and meeting those family members. Many need time to think and process information before taking that next step. When searching, teens must be prepared for a range of reactions if there has not been ongoing contact with the birth family. As the adoptive parent, you can assist by preparing your child and ensuring that any contact is appropriate. Often it is a matter of clear role definition for all parties. Adopted children may be terrified of hurting their parents when they search for their birth family. Your unconditional love and support will be very important if and when your son or daughter is ready to take this step.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rPr>
              <a:t>Start preparing now by gathering information about how an adoption search is conducted in the country your child was adopted from </a:t>
            </a:r>
            <a:endParaRPr kumimoji="0" lang="en-GB" altLang="en-US" sz="1200" b="1" i="0" u="none" strike="noStrike" kern="1200" cap="none" spc="0" normalizeH="0" baseline="0" noProof="0" dirty="0" smtClean="0">
              <a:ln>
                <a:noFill/>
              </a:ln>
              <a:solidFill>
                <a:prstClr val="black"/>
              </a:solidFill>
              <a:effectLst/>
              <a:uLnTx/>
              <a:uFillTx/>
              <a:latin typeface="+mn-lt"/>
              <a:ea typeface="MS PGothic" pitchFamily="34" charset="-128"/>
              <a:cs typeface="MS PGothic" panose="020B0600070205080204" pitchFamily="34" charset="-128"/>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S PGothic" panose="020B0600070205080204" pitchFamily="34" charset="-128"/>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Arial" pitchFamily="34" charset="0"/>
                <a:ea typeface="MS PGothic" pitchFamily="34" charset="-128"/>
                <a:cs typeface="MS PGothic" panose="020B0600070205080204" pitchFamily="34" charset="-128"/>
              </a:rPr>
              <a:t>Adopted children are likely to have issues about their IDENTITY – how can we help them cope?</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14</a:t>
            </a:fld>
            <a:endParaRPr lang="en-GB"/>
          </a:p>
        </p:txBody>
      </p:sp>
    </p:spTree>
    <p:extLst>
      <p:ext uri="{BB962C8B-B14F-4D97-AF65-F5344CB8AC3E}">
        <p14:creationId xmlns:p14="http://schemas.microsoft.com/office/powerpoint/2010/main" val="592598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Adopted teens may question who they are more deeply than non-adopted peers, as the questions they face are more complex. Although both biology and environment shape all of us, </a:t>
            </a:r>
            <a:r>
              <a:rPr kumimoji="0" lang="en-GB"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forming an identity is complicated for adopted teens because they have two sets of parents/families</a:t>
            </a: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They must consider birth family members as they figure out who they are like and who they are different from. Adopted teens may feel that parts of their identity are missing. Unknown or missing information may prevent them from knowing where certain characteristics, abilities, or talents come from. They may worry that they will take on undesirable characteristics or repeat behaviours, tendencies, or mistakes of a birth parent. Teens whose race or ethnic background is unknown (completely or to some degree) or whose race or ethnicity is different from their adoptive parents may feel that they do not fully belong in their family or community. They may have a strong interest in meeting or spending time with birth family members or others of a similar race or ethnic background.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USEFUL READING “Bubble Wrapped Children” </a:t>
            </a: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Helen </a:t>
            </a:r>
            <a:r>
              <a:rPr kumimoji="0" lang="en-GB"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Oakwater</a:t>
            </a:r>
            <a:endParaRPr kumimoji="0" lang="en-GB"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As well as asking more questions about adoption in general, the curiosity about their birth family may spill over into actually wanting CONTACT.  This is explored in a lot more detail on the PARENTING OUR TEENS 4 day course, but one aspect of CONTACT in the 21</a:t>
            </a:r>
            <a:r>
              <a:rPr kumimoji="0" lang="en-GB" altLang="en-US" sz="1200" b="0" i="0" u="none" strike="noStrike" kern="1200" cap="none" spc="0" normalizeH="0" baseline="3000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st</a:t>
            </a: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century is SOCIAL MEDIA</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15</a:t>
            </a:fld>
            <a:endParaRPr lang="en-GB"/>
          </a:p>
        </p:txBody>
      </p:sp>
    </p:spTree>
    <p:extLst>
      <p:ext uri="{BB962C8B-B14F-4D97-AF65-F5344CB8AC3E}">
        <p14:creationId xmlns:p14="http://schemas.microsoft.com/office/powerpoint/2010/main" val="26311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Information on this slide is from www.thinkuknow.co.uk CEOP website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
            </a:r>
            <a:b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b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CEOP  – Child Exploitation and Online Protection Command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What should we be aware of in terms of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endParaRPr>
          </a:p>
          <a:p>
            <a:r>
              <a:rPr lang="en-GB" dirty="0" smtClean="0"/>
              <a:t> </a:t>
            </a:r>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16</a:t>
            </a:fld>
            <a:endParaRPr lang="en-GB"/>
          </a:p>
        </p:txBody>
      </p:sp>
    </p:spTree>
    <p:extLst>
      <p:ext uri="{BB962C8B-B14F-4D97-AF65-F5344CB8AC3E}">
        <p14:creationId xmlns:p14="http://schemas.microsoft.com/office/powerpoint/2010/main" val="308869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Information taken from www.thinkuknow.co.uk CEOP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ヒラギノ角ゴ Pro W3" pitchFamily="6" charset="-128"/>
                <a:cs typeface="Calibri" panose="020F0502020204030204" pitchFamily="34" charset="0"/>
              </a:rPr>
              <a:t>The child could find themselves facing demands from additional relatives looking to make contact. These individuals may have varying accounts of the events leading up to the adoption which could leave the child confused and upset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DISCUSSION</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 what are YOUR experiences of contact?  Tell us about positive experiences you’ve had in relation to contact?  What are your fears about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May want to use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Example of an 18 year old with Learning Difficulties who has met up with two of her siblings for a meal and was then invited to 21</a:t>
            </a:r>
            <a:r>
              <a:rPr kumimoji="0" lang="en-US" altLang="en-US" sz="1200" b="0" i="0" u="none" strike="noStrike" kern="1200" cap="none" spc="0" normalizeH="0" baseline="30000" noProof="0" dirty="0" smtClean="0">
                <a:ln>
                  <a:noFill/>
                </a:ln>
                <a:solidFill>
                  <a:prstClr val="black"/>
                </a:solidFill>
                <a:effectLst/>
                <a:uLnTx/>
                <a:uFillTx/>
                <a:latin typeface="Arial" panose="020B0604020202020204" pitchFamily="34" charset="0"/>
                <a:ea typeface="ヒラギノ角ゴ Pro W3" pitchFamily="6" charset="-128"/>
                <a:cs typeface="+mn-cs"/>
              </a:rPr>
              <a:t>st</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 birthday part of oldest sibling, treat one another like “cousins” but aware that they are siblings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Example of a 19 year old who made online contact with birth brother without support and met up (went well) but this led to online unsupported contact with birth mother (which didn’t go so well)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We can get complacent about our own social media use, and in doing so risk missing some of the dangers it can pose for our teenagers.  Here’s a reminder that you might want to watch and show to your teenagers, too! </a:t>
            </a:r>
          </a:p>
          <a:p>
            <a:r>
              <a:rPr lang="en-GB" dirty="0" smtClean="0"/>
              <a:t> </a:t>
            </a:r>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17</a:t>
            </a:fld>
            <a:endParaRPr lang="en-GB"/>
          </a:p>
        </p:txBody>
      </p:sp>
    </p:spTree>
    <p:extLst>
      <p:ext uri="{BB962C8B-B14F-4D97-AF65-F5344CB8AC3E}">
        <p14:creationId xmlns:p14="http://schemas.microsoft.com/office/powerpoint/2010/main" val="3028020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Show this You Tube Clip and encourage parents to show it to their children</a:t>
            </a:r>
          </a:p>
          <a:p>
            <a:r>
              <a:rPr lang="en-GB" smtClean="0"/>
              <a:t> </a:t>
            </a:r>
            <a:endParaRPr lang="en-GB"/>
          </a:p>
        </p:txBody>
      </p:sp>
      <p:sp>
        <p:nvSpPr>
          <p:cNvPr id="4" name="Slide Number Placeholder 3"/>
          <p:cNvSpPr>
            <a:spLocks noGrp="1"/>
          </p:cNvSpPr>
          <p:nvPr>
            <p:ph type="sldNum" sz="quarter" idx="10"/>
          </p:nvPr>
        </p:nvSpPr>
        <p:spPr/>
        <p:txBody>
          <a:bodyPr/>
          <a:lstStyle/>
          <a:p>
            <a:fld id="{EB37DC22-F622-44EA-8F1E-4178DF55D77F}" type="slidenum">
              <a:rPr lang="en-GB" smtClean="0"/>
              <a:t>18</a:t>
            </a:fld>
            <a:endParaRPr lang="en-GB"/>
          </a:p>
        </p:txBody>
      </p:sp>
    </p:spTree>
    <p:extLst>
      <p:ext uri="{BB962C8B-B14F-4D97-AF65-F5344CB8AC3E}">
        <p14:creationId xmlns:p14="http://schemas.microsoft.com/office/powerpoint/2010/main" val="4193503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19</a:t>
            </a:fld>
            <a:endParaRPr lang="en-GB"/>
          </a:p>
        </p:txBody>
      </p:sp>
    </p:spTree>
    <p:extLst>
      <p:ext uri="{BB962C8B-B14F-4D97-AF65-F5344CB8AC3E}">
        <p14:creationId xmlns:p14="http://schemas.microsoft.com/office/powerpoint/2010/main" val="3702457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course was originally created by Louise Trewartha and edited by Barry Lucas (from Adoption UK) then further edited into a two hour course by Philippa Williams (Adoption UK Wales).  It is available as a much longer course spread over up to 4 days.  It should be noted that this is just a 2-hour taster of the whole course.</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3</a:t>
            </a:fld>
            <a:endParaRPr lang="en-GB"/>
          </a:p>
        </p:txBody>
      </p:sp>
    </p:spTree>
    <p:extLst>
      <p:ext uri="{BB962C8B-B14F-4D97-AF65-F5344CB8AC3E}">
        <p14:creationId xmlns:p14="http://schemas.microsoft.com/office/powerpoint/2010/main" val="248049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DISCUSSION using four bullet points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The aim of this exercise is to get parents to look at their expectations and experiences – do they differ, how?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On </a:t>
            </a: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FLIPCHART</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ask parents to CALL OUT what is significant to them about their child hitting the teenage years (Trainer to facilitate as group discussion if being delivered to a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ANSWERS MIGHT INCLUDE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EXPECTATIONS – studying hard, steady girlfriend or boyfriend, grown up days out shopping, going to sports fixtures together, friends calling in, succeeding in chosen hobby or sport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EXPERIENCE – social media/staying in room/periods/mood swings/experimenting with drink and drugs/CSE/staying in bed/contact with birth family/school refusal, truanting, no friends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Some may have adopted very young children and not expected significant amounts of difficulty, others will have had on going challenges or have adopted children closer to or even in their teens.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5</a:t>
            </a:fld>
            <a:endParaRPr lang="en-GB"/>
          </a:p>
        </p:txBody>
      </p:sp>
    </p:spTree>
    <p:extLst>
      <p:ext uri="{BB962C8B-B14F-4D97-AF65-F5344CB8AC3E}">
        <p14:creationId xmlns:p14="http://schemas.microsoft.com/office/powerpoint/2010/main" val="112630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Teenagers’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has a variety of explanations, most have some truth in them:</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hormones do start raging during puberty</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Society’s views towards childhood have indeed changed </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Thankfully we don</a:t>
            </a:r>
            <a:r>
              <a:rPr kumimoji="0" lang="fr-FR"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 send small children up chimneys and down mines anymore</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Young people do need to develop separate identities and different relationships in order to move away from home/parents</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Challenging the status quo can be part of that. </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Evolutionary biologists would suggest there has to be some advantage to adolescence.</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6</a:t>
            </a:fld>
            <a:endParaRPr lang="en-GB"/>
          </a:p>
        </p:txBody>
      </p:sp>
    </p:spTree>
    <p:extLst>
      <p:ext uri="{BB962C8B-B14F-4D97-AF65-F5344CB8AC3E}">
        <p14:creationId xmlns:p14="http://schemas.microsoft.com/office/powerpoint/2010/main" val="35645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This is what neuro-imaging and research tells us is happening in the adolescent brain, scientists however are cautious about saying this is the definite cause of adolescent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although it seems increasingly likely.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The human brain has about 100 billion nerve cells (neurons)</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Each neuron has a long tail-like part (axon) and many branches (dendrites)</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Neurons send messages to other neurons along axons and across tiny gaps (synapses) into dendrites and other neurons</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Everything we do activates the same web of connections</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If we don’t use these connections they die off</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7</a:t>
            </a:fld>
            <a:endParaRPr lang="en-GB"/>
          </a:p>
        </p:txBody>
      </p:sp>
    </p:spTree>
    <p:extLst>
      <p:ext uri="{BB962C8B-B14F-4D97-AF65-F5344CB8AC3E}">
        <p14:creationId xmlns:p14="http://schemas.microsoft.com/office/powerpoint/2010/main" val="303638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Proliferation</a:t>
            </a: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 happens just before puberty as we have too many connections/synapses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Pruning</a:t>
            </a: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 happens during adolescence by age 16-17 we have adult level synapses but we had twice as many when we were aged 2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Myelination</a:t>
            </a: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 occurs during late adolescence/early adulthood and makes the pathways stronger. |Plenty of connections used regularly mean axons don’t die off and they can be myelinated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ASK Did you know that teenagers struggle to read facial expressions? Then show next slide </a:t>
            </a:r>
          </a:p>
        </p:txBody>
      </p:sp>
      <p:sp>
        <p:nvSpPr>
          <p:cNvPr id="4" name="Slide Number Placeholder 3"/>
          <p:cNvSpPr>
            <a:spLocks noGrp="1"/>
          </p:cNvSpPr>
          <p:nvPr>
            <p:ph type="sldNum" sz="quarter" idx="10"/>
          </p:nvPr>
        </p:nvSpPr>
        <p:spPr/>
        <p:txBody>
          <a:bodyPr/>
          <a:lstStyle/>
          <a:p>
            <a:fld id="{EB37DC22-F622-44EA-8F1E-4178DF55D77F}" type="slidenum">
              <a:rPr lang="en-GB" smtClean="0"/>
              <a:t>8</a:t>
            </a:fld>
            <a:endParaRPr lang="en-GB"/>
          </a:p>
        </p:txBody>
      </p:sp>
    </p:spTree>
    <p:extLst>
      <p:ext uri="{BB962C8B-B14F-4D97-AF65-F5344CB8AC3E}">
        <p14:creationId xmlns:p14="http://schemas.microsoft.com/office/powerpoint/2010/main" val="276468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The brain continues to develop and grow more neurons later into our lives.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More information about the amygdala and the stress response is found in the Health and Development 2 hour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USEFUL PUBLICATION “Blame my Brain” which is aimed specifically at teenagers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6" charset="-128"/>
                <a:cs typeface="+mn-cs"/>
              </a:rPr>
              <a:t>ASK/DISCUSS – what might this mean for adopted teenagers, before moving on to next slide.</a:t>
            </a:r>
          </a:p>
          <a:p>
            <a:r>
              <a:rPr lang="en-GB" dirty="0" smtClean="0"/>
              <a:t> </a:t>
            </a:r>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9</a:t>
            </a:fld>
            <a:endParaRPr lang="en-GB"/>
          </a:p>
        </p:txBody>
      </p:sp>
    </p:spTree>
    <p:extLst>
      <p:ext uri="{BB962C8B-B14F-4D97-AF65-F5344CB8AC3E}">
        <p14:creationId xmlns:p14="http://schemas.microsoft.com/office/powerpoint/2010/main" val="319238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Calibri" panose="020F0502020204030204" pitchFamily="34" charset="0"/>
                <a:ea typeface="ヒラギノ角ゴ Pro W3" pitchFamily="6" charset="-128"/>
                <a:cs typeface="Calibri" panose="020F0502020204030204" pitchFamily="34" charset="0"/>
              </a:rPr>
              <a:t>ASK</a:t>
            </a:r>
            <a:r>
              <a:rPr kumimoji="0" lang="en-US" alt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ヒラギノ角ゴ Pro W3" pitchFamily="6" charset="-128"/>
                <a:cs typeface="Calibri" panose="020F0502020204030204" pitchFamily="34" charset="0"/>
              </a:rPr>
              <a:t> – what does this person’s expression tell us about what they are feeling?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ヒラギノ角ゴ Pro W3" pitchFamily="6"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ヒラギノ角ゴ Pro W3" pitchFamily="6" charset="-128"/>
                <a:cs typeface="Calibri" panose="020F0502020204030204" pitchFamily="34" charset="0"/>
              </a:rPr>
              <a:t>EXPECTED ANSWER - Adults will </a:t>
            </a:r>
            <a:r>
              <a:rPr kumimoji="0" lang="en-US" altLang="en-US" sz="1200" b="0" i="0" u="none" strike="noStrike" kern="1200" cap="none" spc="0" normalizeH="0" baseline="0" noProof="0" dirty="0" err="1" smtClean="0">
                <a:ln>
                  <a:noFill/>
                </a:ln>
                <a:solidFill>
                  <a:prstClr val="black"/>
                </a:solidFill>
                <a:effectLst/>
                <a:uLnTx/>
                <a:uFillTx/>
                <a:latin typeface="Calibri" panose="020F0502020204030204" pitchFamily="34" charset="0"/>
                <a:ea typeface="ヒラギノ角ゴ Pro W3" pitchFamily="6" charset="-128"/>
                <a:cs typeface="Calibri" panose="020F0502020204030204" pitchFamily="34" charset="0"/>
              </a:rPr>
              <a:t>recognise</a:t>
            </a:r>
            <a:r>
              <a:rPr kumimoji="0" lang="en-US" alt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ヒラギノ角ゴ Pro W3" pitchFamily="6" charset="-128"/>
                <a:cs typeface="Calibri" panose="020F0502020204030204" pitchFamily="34" charset="0"/>
              </a:rPr>
              <a:t> this facial expression as fear, however a large number of teens will see Anger, Shock, Disgust or Pain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Research carried out by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Dr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 Deborah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mn-cs"/>
              </a:rPr>
              <a:t>Yurgelun</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-Todd involved showing teens lots of pictures of faces like this. She asked them to say what the face was telling them. Adults generally got the correct answers, teens didn’t and boys tended to be worse than girls.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When adults looked at the photos they used the pre-frontal cortex, teens used the Amygdala and respond emotionally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ASK/DISCUSS - </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mn-cs"/>
              </a:rPr>
              <a:t>Can participants think where this might lead to difficulties?</a:t>
            </a:r>
          </a:p>
          <a:p>
            <a:r>
              <a:rPr lang="en-GB" dirty="0" smtClean="0"/>
              <a:t> </a:t>
            </a:r>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10</a:t>
            </a:fld>
            <a:endParaRPr lang="en-GB"/>
          </a:p>
        </p:txBody>
      </p:sp>
    </p:spTree>
    <p:extLst>
      <p:ext uri="{BB962C8B-B14F-4D97-AF65-F5344CB8AC3E}">
        <p14:creationId xmlns:p14="http://schemas.microsoft.com/office/powerpoint/2010/main" val="1977921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Attachment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Those who have experienced breaks in secure attachment may have difficulty in making and keeping friends and may test adoptive parents earlier and for longer. After all it is hard to cope with the idea of separating if you don’t feel all that securely attached in the first place. This can manifest itself around the issue of leaving home. The urge to get out before anyone has a chance to kick you out (again) is thought to account for why some adopted teens display very challenging and sometimes self-destructive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ヒラギノ角ゴ Pro W3" pitchFamily="2"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Teenagers with attachment difficulties may be impetuous, act without thinking about the consequences and be more likely to experiment with drink and drugs. They may struggle socially and academically at school. They may experience difficulty in forming friendships and feeling part of a supportive peer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Learning difficulties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Adolescents with learning problems tend to seek out friendships with other young people with similar life experiences. Feelings of anger, rejection and demotivation that are associated with children who perform less well at school can become channeled into anti-social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ヒラギノ角ゴ Pro W3" pitchFamily="2" charset="-128"/>
                <a:cs typeface="+mn-cs"/>
              </a:rPr>
              <a:t>behaviour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 Activities such as vandalism, substance abuse, fighting and truanting are common in teenagers who are lacking in confidence and hope for their own futures.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Identity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Adopted teenagers may struggle with issues around identity and feel a new or renewed need to know more about and/or meet their birth parents. It is harder to work out who you want to be, what ideas you wish to embrace or reject when a lot of your family history is missing. Teenagers from ethnic minorities, particularly if they have been adopted by families with different ethnic or cultural backgrounds to their birth families, face complex issues. For example some people are rejecting the label ‘Asian’ in </a:t>
            </a:r>
            <a:r>
              <a:rPr kumimoji="0" lang="en-US" altLang="en-US" sz="1200" b="0" i="0" u="none" strike="noStrike" kern="1200" cap="none" spc="0" normalizeH="0" baseline="0" noProof="0" dirty="0" err="1" smtClean="0">
                <a:ln>
                  <a:noFill/>
                </a:ln>
                <a:solidFill>
                  <a:prstClr val="black"/>
                </a:solidFill>
                <a:effectLst/>
                <a:uLnTx/>
                <a:uFillTx/>
                <a:latin typeface="Arial" panose="020B0604020202020204" pitchFamily="34" charset="0"/>
                <a:ea typeface="ヒラギノ角ゴ Pro W3" pitchFamily="2" charset="-128"/>
                <a:cs typeface="+mn-cs"/>
              </a:rPr>
              <a:t>favour</a:t>
            </a: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 of an identity derived from religious traditions such as Muslim, Hindu or Sikh.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Emotional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Adopted teenagers may be less consistently mature in their emotional responses than their peers. All teenagers can be quite inconsistent – demanding to be trusted at an all night party one day and then wanting parents to chase a potential Saturday job for them the next. Many adoptive parents have concerns that their children will take longer to cope with the pressures of near-adult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Reviving past trauma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The practical and emotional challenges of adolescence can bring unhappy events from the past to the fore for your teenager. For example, survivors of sexual abuse can find that their maturing sexuality and the expectation amongst their peer group that they are looking forward to becoming sexually active triggers very difficult feelings and/or memories. A fight at school or bullying can be especially disturbing for a young person who has experienced domestic violence. Even films and other entertainment media considered suitable for a teenage audience can trigger unexpected reactions in young people with past troubled lives.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Loss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Loss has a special place in the lives of adoptive families. Teenagers may experience unsettling feelings or memories in the run up to leaving home or starting college.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Identification with a group outside the family is very important but adopted teens may begin to feel isolated or less comfortable with friends because it is hard to find others who share the experience of adoption. Feeling distanced from friends is a form of loss in itself. Feeling of loss are likely to kindle or rekindle a desire to connect with their past.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Adopted teens might :</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Ask themselves who they might have been had life worked out differently</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Experiment more wildly than others with new identities.</a:t>
            </a:r>
          </a:p>
          <a:p>
            <a:pPr marL="176696" marR="0" lvl="0" indent="-1766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Want more information about their birth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2" charset="-128"/>
                <a:cs typeface="+mn-cs"/>
              </a:rPr>
              <a:t>It’s vital to remember that adopted teenagers (sometimes more significantly than other children) are STILL CHILDREN</a:t>
            </a:r>
          </a:p>
          <a:p>
            <a:r>
              <a:rPr lang="en-GB" dirty="0" smtClean="0"/>
              <a:t> </a:t>
            </a:r>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11</a:t>
            </a:fld>
            <a:endParaRPr lang="en-GB"/>
          </a:p>
        </p:txBody>
      </p:sp>
    </p:spTree>
    <p:extLst>
      <p:ext uri="{BB962C8B-B14F-4D97-AF65-F5344CB8AC3E}">
        <p14:creationId xmlns:p14="http://schemas.microsoft.com/office/powerpoint/2010/main" val="88617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AF3BAD-B324-4F92-AB2A-D1C91D858C98}"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51280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5F68A9-223E-42D3-9A34-1399C22DB5F7}"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87539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BA3A5A-1500-42FB-8B8B-29404D7F76A5}"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11864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869B4-C881-4501-9FA4-5BAB34B4F170}"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41177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0EDFEF-D12F-4397-B8DE-0EF8A1400350}"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0425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C450A9-5FB2-4CAC-88A9-D8A7778E1B6E}" type="datetime1">
              <a:rPr lang="en-GB" smtClean="0"/>
              <a:t>09/06/2020</a:t>
            </a:fld>
            <a:endParaRPr lang="en-GB"/>
          </a:p>
        </p:txBody>
      </p:sp>
      <p:sp>
        <p:nvSpPr>
          <p:cNvPr id="6" name="Footer Placeholder 5"/>
          <p:cNvSpPr>
            <a:spLocks noGrp="1"/>
          </p:cNvSpPr>
          <p:nvPr>
            <p:ph type="ftr" sz="quarter" idx="11"/>
          </p:nvPr>
        </p:nvSpPr>
        <p:spPr/>
        <p:txBody>
          <a:bodyPr/>
          <a:lstStyle/>
          <a:p>
            <a:r>
              <a:rPr lang="en-GB" smtClean="0"/>
              <a:t>Achieving More Together / Cyflawni Mwy Gyda'n Gilydd</a:t>
            </a:r>
            <a:endParaRPr lang="en-GB"/>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18159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9BDEF8-8BB1-4208-87AA-213224F34F7A}" type="datetime1">
              <a:rPr lang="en-GB" smtClean="0"/>
              <a:t>09/06/2020</a:t>
            </a:fld>
            <a:endParaRPr lang="en-GB"/>
          </a:p>
        </p:txBody>
      </p:sp>
      <p:sp>
        <p:nvSpPr>
          <p:cNvPr id="8" name="Footer Placeholder 7"/>
          <p:cNvSpPr>
            <a:spLocks noGrp="1"/>
          </p:cNvSpPr>
          <p:nvPr>
            <p:ph type="ftr" sz="quarter" idx="11"/>
          </p:nvPr>
        </p:nvSpPr>
        <p:spPr/>
        <p:txBody>
          <a:bodyPr/>
          <a:lstStyle/>
          <a:p>
            <a:r>
              <a:rPr lang="en-GB" smtClean="0"/>
              <a:t>Achieving More Together / Cyflawni Mwy Gyda'n Gilydd</a:t>
            </a:r>
            <a:endParaRPr lang="en-GB"/>
          </a:p>
        </p:txBody>
      </p:sp>
      <p:sp>
        <p:nvSpPr>
          <p:cNvPr id="9" name="Slide Number Placeholder 8"/>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0752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4A0C23-8FB9-497C-87BF-305A22A27AB7}" type="datetime1">
              <a:rPr lang="en-GB" smtClean="0"/>
              <a:t>09/06/2020</a:t>
            </a:fld>
            <a:endParaRPr lang="en-GB"/>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
        <p:nvSpPr>
          <p:cNvPr id="5" name="Slide Number Placeholder 4"/>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45929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9477E-ACAA-4D33-87BD-E6E1638542B3}" type="datetime1">
              <a:rPr lang="en-GB" smtClean="0"/>
              <a:t>09/06/2020</a:t>
            </a:fld>
            <a:endParaRPr lang="en-GB"/>
          </a:p>
        </p:txBody>
      </p:sp>
      <p:sp>
        <p:nvSpPr>
          <p:cNvPr id="3" name="Footer Placeholder 2"/>
          <p:cNvSpPr>
            <a:spLocks noGrp="1"/>
          </p:cNvSpPr>
          <p:nvPr>
            <p:ph type="ftr" sz="quarter" idx="11"/>
          </p:nvPr>
        </p:nvSpPr>
        <p:spPr/>
        <p:txBody>
          <a:bodyPr/>
          <a:lstStyle/>
          <a:p>
            <a:r>
              <a:rPr lang="en-GB" smtClean="0"/>
              <a:t>Achieving More Together / Cyflawni Mwy Gyda'n Gilydd</a:t>
            </a:r>
            <a:endParaRPr lang="en-GB"/>
          </a:p>
        </p:txBody>
      </p:sp>
      <p:sp>
        <p:nvSpPr>
          <p:cNvPr id="4" name="Slide Number Placeholder 3"/>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6895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866DB3-95CA-4C18-B705-89658A5F2E62}" type="datetime1">
              <a:rPr lang="en-GB" smtClean="0"/>
              <a:t>09/06/2020</a:t>
            </a:fld>
            <a:endParaRPr lang="en-GB"/>
          </a:p>
        </p:txBody>
      </p:sp>
      <p:sp>
        <p:nvSpPr>
          <p:cNvPr id="6" name="Footer Placeholder 5"/>
          <p:cNvSpPr>
            <a:spLocks noGrp="1"/>
          </p:cNvSpPr>
          <p:nvPr>
            <p:ph type="ftr" sz="quarter" idx="11"/>
          </p:nvPr>
        </p:nvSpPr>
        <p:spPr/>
        <p:txBody>
          <a:bodyPr/>
          <a:lstStyle/>
          <a:p>
            <a:r>
              <a:rPr lang="en-GB" smtClean="0"/>
              <a:t>Achieving More Together / Cyflawni Mwy Gyda'n Gilydd</a:t>
            </a:r>
            <a:endParaRPr lang="en-GB"/>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88458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9CAB36-188F-49CE-B43D-598E0A07D0ED}" type="datetime1">
              <a:rPr lang="en-GB" smtClean="0"/>
              <a:t>09/06/2020</a:t>
            </a:fld>
            <a:endParaRPr lang="en-GB"/>
          </a:p>
        </p:txBody>
      </p:sp>
      <p:sp>
        <p:nvSpPr>
          <p:cNvPr id="6" name="Footer Placeholder 5"/>
          <p:cNvSpPr>
            <a:spLocks noGrp="1"/>
          </p:cNvSpPr>
          <p:nvPr>
            <p:ph type="ftr" sz="quarter" idx="11"/>
          </p:nvPr>
        </p:nvSpPr>
        <p:spPr/>
        <p:txBody>
          <a:bodyPr/>
          <a:lstStyle/>
          <a:p>
            <a:r>
              <a:rPr lang="en-GB" smtClean="0"/>
              <a:t>Achieving More Together / Cyflawni Mwy Gyda'n Gilydd</a:t>
            </a:r>
            <a:endParaRPr lang="en-GB"/>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61220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83AF3-A9B5-46AF-A1F3-2CE79431FE0E}" type="datetime1">
              <a:rPr lang="en-GB" smtClean="0"/>
              <a:t>09/06/2020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Achieving More Together / Cyflawni Mwy Gyda'n Gilydd</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4C5C4-21AA-465A-AE8A-3EDEA25EC1F5}" type="slidenum">
              <a:rPr lang="en-GB" smtClean="0"/>
              <a:t>‹#›</a:t>
            </a:fld>
            <a:endParaRPr lang="en-GB"/>
          </a:p>
        </p:txBody>
      </p:sp>
    </p:spTree>
    <p:extLst>
      <p:ext uri="{BB962C8B-B14F-4D97-AF65-F5344CB8AC3E}">
        <p14:creationId xmlns:p14="http://schemas.microsoft.com/office/powerpoint/2010/main" val="343104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thinkuknow.co.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descr="C:\Users\c000707\AppData\Local\Microsoft\Windows\Temporary Internet Files\Content.Outlook\04K933QQ\Small logo cmy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556000" y="540000"/>
            <a:ext cx="6608752" cy="4320000"/>
          </a:xfrm>
          <a:prstGeom prst="rect">
            <a:avLst/>
          </a:prstGeom>
          <a:noFill/>
          <a:ln>
            <a:noFill/>
          </a:ln>
        </p:spPr>
      </p:pic>
      <p:sp>
        <p:nvSpPr>
          <p:cNvPr id="7" name="Rectangle 6"/>
          <p:cNvSpPr/>
          <p:nvPr/>
        </p:nvSpPr>
        <p:spPr>
          <a:xfrm>
            <a:off x="1512000" y="5256000"/>
            <a:ext cx="9777046" cy="1077218"/>
          </a:xfrm>
          <a:prstGeom prst="rect">
            <a:avLst/>
          </a:prstGeom>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smtClean="0">
                <a:ln>
                  <a:noFill/>
                </a:ln>
                <a:solidFill>
                  <a:srgbClr val="8064A2">
                    <a:lumMod val="75000"/>
                  </a:srgbClr>
                </a:solidFill>
                <a:effectLst/>
                <a:uLnTx/>
                <a:uFillTx/>
              </a:rPr>
              <a:t>Achieving More Together / </a:t>
            </a:r>
            <a:r>
              <a:rPr kumimoji="0" lang="en-GB" sz="3200" b="1" i="0" u="none" strike="noStrike" kern="0" cap="none" spc="0" normalizeH="0" baseline="0" noProof="0" dirty="0" err="1" smtClean="0">
                <a:ln>
                  <a:noFill/>
                </a:ln>
                <a:solidFill>
                  <a:srgbClr val="604A7B"/>
                </a:solidFill>
                <a:effectLst/>
                <a:uLnTx/>
                <a:uFillTx/>
              </a:rPr>
              <a:t>Cyflawni</a:t>
            </a:r>
            <a:r>
              <a:rPr kumimoji="0" lang="en-GB" sz="3200" b="1" i="0" u="none" strike="noStrike" kern="0" cap="none" spc="0" normalizeH="0" baseline="0" noProof="0" dirty="0" smtClean="0">
                <a:ln>
                  <a:noFill/>
                </a:ln>
                <a:solidFill>
                  <a:srgbClr val="604A7B"/>
                </a:solidFill>
                <a:effectLst/>
                <a:uLnTx/>
                <a:uFillTx/>
              </a:rPr>
              <a:t> </a:t>
            </a:r>
            <a:r>
              <a:rPr kumimoji="0" lang="en-GB" sz="3200" b="1" i="0" u="none" strike="noStrike" kern="0" cap="none" spc="0" normalizeH="0" baseline="0" noProof="0" dirty="0" err="1" smtClean="0">
                <a:ln>
                  <a:noFill/>
                </a:ln>
                <a:solidFill>
                  <a:srgbClr val="604A7B"/>
                </a:solidFill>
                <a:effectLst/>
                <a:uLnTx/>
                <a:uFillTx/>
              </a:rPr>
              <a:t>Mwy</a:t>
            </a:r>
            <a:r>
              <a:rPr kumimoji="0" lang="en-GB" sz="3200" b="1" i="0" u="none" strike="noStrike" kern="0" cap="none" spc="0" normalizeH="0" baseline="0" noProof="0" dirty="0" smtClean="0">
                <a:ln>
                  <a:noFill/>
                </a:ln>
                <a:solidFill>
                  <a:srgbClr val="604A7B"/>
                </a:solidFill>
                <a:effectLst/>
                <a:uLnTx/>
                <a:uFillTx/>
              </a:rPr>
              <a:t> </a:t>
            </a:r>
            <a:r>
              <a:rPr kumimoji="0" lang="en-GB" sz="3200" b="1" i="0" u="none" strike="noStrike" kern="0" cap="none" spc="0" normalizeH="0" baseline="0" noProof="0" dirty="0" err="1" smtClean="0">
                <a:ln>
                  <a:noFill/>
                </a:ln>
                <a:solidFill>
                  <a:srgbClr val="604A7B"/>
                </a:solidFill>
                <a:effectLst/>
                <a:uLnTx/>
                <a:uFillTx/>
              </a:rPr>
              <a:t>Gyda’n</a:t>
            </a:r>
            <a:r>
              <a:rPr kumimoji="0" lang="en-GB" sz="3200" b="1" i="0" u="none" strike="noStrike" kern="0" cap="none" spc="0" normalizeH="0" baseline="0" noProof="0" dirty="0" smtClean="0">
                <a:ln>
                  <a:noFill/>
                </a:ln>
                <a:solidFill>
                  <a:srgbClr val="604A7B"/>
                </a:solidFill>
                <a:effectLst/>
                <a:uLnTx/>
                <a:uFillTx/>
              </a:rPr>
              <a:t> </a:t>
            </a:r>
            <a:r>
              <a:rPr kumimoji="0" lang="en-GB" sz="3200" b="1" i="0" u="none" strike="noStrike" kern="0" cap="none" spc="0" normalizeH="0" baseline="0" noProof="0" dirty="0" err="1" smtClean="0">
                <a:ln>
                  <a:noFill/>
                </a:ln>
                <a:solidFill>
                  <a:srgbClr val="604A7B"/>
                </a:solidFill>
                <a:effectLst/>
                <a:uLnTx/>
                <a:uFillTx/>
              </a:rPr>
              <a:t>Gilydd</a:t>
            </a:r>
            <a:endParaRPr kumimoji="0" lang="en-GB" sz="3200" b="1" i="0" u="none" strike="noStrike" kern="0" cap="none" spc="0" normalizeH="0" baseline="0" noProof="0" dirty="0" smtClean="0">
              <a:ln>
                <a:noFill/>
              </a:ln>
              <a:solidFill>
                <a:srgbClr val="604A7B"/>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8064A2">
                  <a:lumMod val="75000"/>
                </a:srgbClr>
              </a:solidFill>
              <a:effectLst/>
              <a:uLnTx/>
              <a:uFillTx/>
            </a:endParaRPr>
          </a:p>
        </p:txBody>
      </p:sp>
    </p:spTree>
    <p:extLst>
      <p:ext uri="{BB962C8B-B14F-4D97-AF65-F5344CB8AC3E}">
        <p14:creationId xmlns:p14="http://schemas.microsoft.com/office/powerpoint/2010/main" val="388583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What do you see?</a:t>
            </a:r>
          </a:p>
        </p:txBody>
      </p:sp>
      <p:pic>
        <p:nvPicPr>
          <p:cNvPr id="6" name="Content Placeholder 5"/>
          <p:cNvPicPr>
            <a:picLocks noGrp="1" noChangeAspect="1"/>
          </p:cNvPicPr>
          <p:nvPr>
            <p:ph idx="1"/>
          </p:nvPr>
        </p:nvPicPr>
        <p:blipFill>
          <a:blip r:embed="rId4"/>
          <a:stretch>
            <a:fillRect/>
          </a:stretch>
        </p:blipFill>
        <p:spPr>
          <a:xfrm>
            <a:off x="2225538" y="1825625"/>
            <a:ext cx="7740924" cy="4351338"/>
          </a:xfrm>
          <a:prstGeom prst="rect">
            <a:avLst/>
          </a:prstGeom>
        </p:spPr>
      </p:pic>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898126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57160" cy="1325563"/>
          </a:xfrm>
        </p:spPr>
        <p:txBody>
          <a:bodyPr>
            <a:normAutofit/>
          </a:bodyPr>
          <a:lstStyle/>
          <a:p>
            <a:pPr algn="ctr"/>
            <a:r>
              <a:rPr lang="en-GB" dirty="0">
                <a:latin typeface="Arial" panose="020B0604020202020204" pitchFamily="34" charset="0"/>
                <a:cs typeface="Arial" panose="020B0604020202020204" pitchFamily="34" charset="0"/>
              </a:rPr>
              <a:t>What’s different for Adopted Teenagers</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Autofit/>
          </a:bodyPr>
          <a:lstStyle/>
          <a:p>
            <a:pPr marL="342900" lvl="0" indent="-342900">
              <a:lnSpc>
                <a:spcPct val="100000"/>
              </a:lnSpc>
              <a:spcBef>
                <a:spcPct val="20000"/>
              </a:spcBef>
            </a:pPr>
            <a:endParaRPr lang="en-GB" altLang="en-US" sz="3200" dirty="0" smtClean="0">
              <a:solidFill>
                <a:prstClr val="black"/>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smtClean="0">
                <a:solidFill>
                  <a:prstClr val="black"/>
                </a:solidFill>
                <a:latin typeface="Arial" panose="020B0604020202020204" pitchFamily="34" charset="0"/>
                <a:ea typeface="ヒラギノ角ゴ Pro W3" pitchFamily="6" charset="-128"/>
                <a:cs typeface="Arial" panose="020B0604020202020204" pitchFamily="34" charset="0"/>
              </a:rPr>
              <a:t>Attachment  </a:t>
            </a:r>
            <a:endParaRPr lang="en-GB" altLang="en-US" sz="3200" dirty="0">
              <a:solidFill>
                <a:srgbClr val="002060"/>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a:solidFill>
                  <a:prstClr val="black"/>
                </a:solidFill>
                <a:latin typeface="Arial" panose="020B0604020202020204" pitchFamily="34" charset="0"/>
                <a:ea typeface="ヒラギノ角ゴ Pro W3" pitchFamily="6" charset="-128"/>
                <a:cs typeface="Arial" panose="020B0604020202020204" pitchFamily="34" charset="0"/>
              </a:rPr>
              <a:t>Learning difficulties </a:t>
            </a:r>
            <a:r>
              <a:rPr lang="en-GB" altLang="en-US" sz="3200" dirty="0" smtClean="0">
                <a:solidFill>
                  <a:prstClr val="black"/>
                </a:solidFill>
                <a:latin typeface="Arial" panose="020B0604020202020204" pitchFamily="34" charset="0"/>
                <a:ea typeface="ヒラギノ角ゴ Pro W3" pitchFamily="6" charset="-128"/>
                <a:cs typeface="Arial" panose="020B0604020202020204" pitchFamily="34" charset="0"/>
              </a:rPr>
              <a:t> </a:t>
            </a:r>
            <a:endParaRPr lang="en-GB" altLang="en-US" sz="3200" dirty="0">
              <a:solidFill>
                <a:prstClr val="black"/>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a:solidFill>
                  <a:prstClr val="black"/>
                </a:solidFill>
                <a:latin typeface="Arial" panose="020B0604020202020204" pitchFamily="34" charset="0"/>
                <a:ea typeface="ヒラギノ角ゴ Pro W3" pitchFamily="6" charset="-128"/>
                <a:cs typeface="Arial" panose="020B0604020202020204" pitchFamily="34" charset="0"/>
              </a:rPr>
              <a:t>Identity </a:t>
            </a:r>
            <a:r>
              <a:rPr lang="en-GB" altLang="en-US" sz="3200" dirty="0" smtClean="0">
                <a:solidFill>
                  <a:prstClr val="black"/>
                </a:solidFill>
                <a:latin typeface="Arial" panose="020B0604020202020204" pitchFamily="34" charset="0"/>
                <a:ea typeface="ヒラギノ角ゴ Pro W3" pitchFamily="6" charset="-128"/>
                <a:cs typeface="Arial" panose="020B0604020202020204" pitchFamily="34" charset="0"/>
              </a:rPr>
              <a:t> </a:t>
            </a:r>
            <a:endParaRPr lang="en-GB" altLang="en-US" sz="3200" dirty="0">
              <a:solidFill>
                <a:prstClr val="black"/>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a:solidFill>
                  <a:prstClr val="black"/>
                </a:solidFill>
                <a:latin typeface="Arial" panose="020B0604020202020204" pitchFamily="34" charset="0"/>
                <a:ea typeface="ヒラギノ角ゴ Pro W3" pitchFamily="6" charset="-128"/>
                <a:cs typeface="Arial" panose="020B0604020202020204" pitchFamily="34" charset="0"/>
              </a:rPr>
              <a:t>Emotional development </a:t>
            </a:r>
            <a:r>
              <a:rPr lang="en-GB" altLang="en-US" sz="3200" dirty="0" smtClean="0">
                <a:solidFill>
                  <a:prstClr val="black"/>
                </a:solidFill>
                <a:latin typeface="Arial" panose="020B0604020202020204" pitchFamily="34" charset="0"/>
                <a:ea typeface="ヒラギノ角ゴ Pro W3" pitchFamily="6" charset="-128"/>
                <a:cs typeface="Arial" panose="020B0604020202020204" pitchFamily="34" charset="0"/>
              </a:rPr>
              <a:t> </a:t>
            </a:r>
            <a:endParaRPr lang="en-GB" altLang="en-US" sz="3200" dirty="0">
              <a:solidFill>
                <a:prstClr val="black"/>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a:solidFill>
                  <a:prstClr val="black"/>
                </a:solidFill>
                <a:latin typeface="Arial" panose="020B0604020202020204" pitchFamily="34" charset="0"/>
                <a:ea typeface="ヒラギノ角ゴ Pro W3" pitchFamily="6" charset="-128"/>
                <a:cs typeface="Arial" panose="020B0604020202020204" pitchFamily="34" charset="0"/>
              </a:rPr>
              <a:t>Reliving past trauma </a:t>
            </a:r>
            <a:r>
              <a:rPr lang="en-GB" altLang="en-US" sz="3200" dirty="0" smtClean="0">
                <a:solidFill>
                  <a:prstClr val="black"/>
                </a:solidFill>
                <a:latin typeface="Arial" panose="020B0604020202020204" pitchFamily="34" charset="0"/>
                <a:ea typeface="ヒラギノ角ゴ Pro W3" pitchFamily="6" charset="-128"/>
                <a:cs typeface="Arial" panose="020B0604020202020204" pitchFamily="34" charset="0"/>
              </a:rPr>
              <a:t> </a:t>
            </a:r>
            <a:endParaRPr lang="en-GB" altLang="en-US" sz="3200" dirty="0">
              <a:solidFill>
                <a:prstClr val="black"/>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200" dirty="0">
                <a:solidFill>
                  <a:prstClr val="black"/>
                </a:solidFill>
                <a:latin typeface="Arial" panose="020B0604020202020204" pitchFamily="34" charset="0"/>
                <a:ea typeface="ヒラギノ角ゴ Pro W3" pitchFamily="6" charset="-128"/>
                <a:cs typeface="Arial" panose="020B0604020202020204" pitchFamily="34" charset="0"/>
              </a:rPr>
              <a:t>Loss </a:t>
            </a:r>
            <a:r>
              <a:rPr lang="en-GB" altLang="en-US" sz="3200" dirty="0" smtClean="0">
                <a:solidFill>
                  <a:prstClr val="black"/>
                </a:solidFill>
                <a:latin typeface="Arial" panose="020B0604020202020204" pitchFamily="34" charset="0"/>
                <a:ea typeface="ヒラギノ角ゴ Pro W3" pitchFamily="6" charset="-128"/>
                <a:cs typeface="Arial" panose="020B0604020202020204" pitchFamily="34" charset="0"/>
              </a:rPr>
              <a:t> </a:t>
            </a:r>
            <a:endParaRPr lang="en-GB" altLang="en-US" sz="3200" dirty="0">
              <a:solidFill>
                <a:srgbClr val="002060"/>
              </a:solidFill>
              <a:latin typeface="Arial" panose="020B0604020202020204" pitchFamily="34" charset="0"/>
              <a:ea typeface="ヒラギノ角ゴ Pro W3" pitchFamily="6" charset="-128"/>
              <a:cs typeface="Arial" panose="020B0604020202020204" pitchFamily="34" charset="0"/>
            </a:endParaRPr>
          </a:p>
        </p:txBody>
      </p:sp>
      <p:sp>
        <p:nvSpPr>
          <p:cNvPr id="4" name="Content Placeholder 3"/>
          <p:cNvSpPr>
            <a:spLocks noGrp="1"/>
          </p:cNvSpPr>
          <p:nvPr>
            <p:ph sz="half" idx="2"/>
          </p:nvPr>
        </p:nvSpPr>
        <p:spPr/>
        <p:txBody>
          <a:bodyPr>
            <a:normAutofit/>
          </a:bodyPr>
          <a:lstStyle/>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pic>
        <p:nvPicPr>
          <p:cNvPr id="7" name="Picture 6"/>
          <p:cNvPicPr>
            <a:picLocks noChangeAspect="1"/>
          </p:cNvPicPr>
          <p:nvPr/>
        </p:nvPicPr>
        <p:blipFill>
          <a:blip r:embed="rId4"/>
          <a:stretch>
            <a:fillRect/>
          </a:stretch>
        </p:blipFill>
        <p:spPr>
          <a:xfrm>
            <a:off x="6840000" y="2520000"/>
            <a:ext cx="4480948" cy="3078747"/>
          </a:xfrm>
          <a:prstGeom prst="rect">
            <a:avLst/>
          </a:prstGeom>
        </p:spPr>
      </p:pic>
    </p:spTree>
    <p:extLst>
      <p:ext uri="{BB962C8B-B14F-4D97-AF65-F5344CB8AC3E}">
        <p14:creationId xmlns:p14="http://schemas.microsoft.com/office/powerpoint/2010/main" val="73514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a:latin typeface="Arial" panose="020B0604020202020204" pitchFamily="34" charset="0"/>
                <a:cs typeface="Arial" panose="020B0604020202020204" pitchFamily="34" charset="0"/>
              </a:rPr>
              <a:t>Teenagers are Still Children</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lnSpcReduction="10000"/>
          </a:bodyPr>
          <a:lstStyle/>
          <a:p>
            <a:pPr marL="0" lvl="0" indent="0">
              <a:lnSpc>
                <a:spcPct val="100000"/>
              </a:lnSpc>
              <a:spcBef>
                <a:spcPct val="20000"/>
              </a:spcBef>
              <a:buNone/>
            </a:pPr>
            <a:endParaRPr lang="en-GB" sz="3200" dirty="0" smtClean="0">
              <a:solidFill>
                <a:prstClr val="black"/>
              </a:solidFill>
              <a:latin typeface="Arial" panose="020B0604020202020204" pitchFamily="34" charset="0"/>
              <a:cs typeface="Arial" panose="020B0604020202020204" pitchFamily="34" charset="0"/>
            </a:endParaRPr>
          </a:p>
          <a:p>
            <a:pPr marL="0" lvl="0" indent="0">
              <a:lnSpc>
                <a:spcPct val="100000"/>
              </a:lnSpc>
              <a:spcBef>
                <a:spcPct val="20000"/>
              </a:spcBef>
              <a:buNone/>
            </a:pPr>
            <a:r>
              <a:rPr lang="en-GB" sz="3200" dirty="0" smtClean="0">
                <a:solidFill>
                  <a:prstClr val="black"/>
                </a:solidFill>
                <a:latin typeface="Arial" panose="020B0604020202020204" pitchFamily="34" charset="0"/>
                <a:cs typeface="Arial" panose="020B0604020202020204" pitchFamily="34" charset="0"/>
              </a:rPr>
              <a:t>They </a:t>
            </a:r>
            <a:r>
              <a:rPr lang="en-GB" sz="3200" dirty="0">
                <a:solidFill>
                  <a:prstClr val="black"/>
                </a:solidFill>
                <a:latin typeface="Arial" panose="020B0604020202020204" pitchFamily="34" charset="0"/>
                <a:cs typeface="Arial" panose="020B0604020202020204" pitchFamily="34" charset="0"/>
              </a:rPr>
              <a:t>need </a:t>
            </a:r>
            <a:r>
              <a:rPr lang="en-GB" sz="3200" dirty="0" smtClean="0">
                <a:solidFill>
                  <a:prstClr val="black"/>
                </a:solidFill>
                <a:latin typeface="Arial" panose="020B0604020202020204" pitchFamily="34" charset="0"/>
                <a:cs typeface="Arial" panose="020B0604020202020204" pitchFamily="34" charset="0"/>
              </a:rPr>
              <a:t> </a:t>
            </a:r>
            <a:endParaRPr lang="en-GB" sz="3200" i="1" dirty="0">
              <a:solidFill>
                <a:srgbClr val="002060"/>
              </a:solidFill>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3200" dirty="0">
                <a:solidFill>
                  <a:prstClr val="black"/>
                </a:solidFill>
                <a:latin typeface="Arial" panose="020B0604020202020204" pitchFamily="34" charset="0"/>
                <a:cs typeface="Arial" panose="020B0604020202020204" pitchFamily="34" charset="0"/>
              </a:rPr>
              <a:t>Continued parental supervision </a:t>
            </a:r>
            <a:r>
              <a:rPr lang="en-GB" sz="3200" dirty="0" smtClean="0">
                <a:solidFill>
                  <a:prstClr val="black"/>
                </a:solidFill>
                <a:latin typeface="Arial" panose="020B0604020202020204" pitchFamily="34" charset="0"/>
                <a:cs typeface="Arial" panose="020B0604020202020204" pitchFamily="34" charset="0"/>
              </a:rPr>
              <a:t> </a:t>
            </a:r>
            <a:endParaRPr lang="en-GB" sz="3200" dirty="0">
              <a:solidFill>
                <a:srgbClr val="002060"/>
              </a:solidFill>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3200" dirty="0">
                <a:solidFill>
                  <a:prstClr val="black"/>
                </a:solidFill>
                <a:latin typeface="Arial" panose="020B0604020202020204" pitchFamily="34" charset="0"/>
                <a:cs typeface="Arial" panose="020B0604020202020204" pitchFamily="34" charset="0"/>
              </a:rPr>
              <a:t>Emotional support </a:t>
            </a:r>
            <a:r>
              <a:rPr lang="en-GB" sz="3200" dirty="0" smtClean="0">
                <a:solidFill>
                  <a:prstClr val="black"/>
                </a:solidFill>
                <a:latin typeface="Arial" panose="020B0604020202020204" pitchFamily="34" charset="0"/>
                <a:cs typeface="Arial" panose="020B0604020202020204" pitchFamily="34" charset="0"/>
              </a:rPr>
              <a:t> </a:t>
            </a:r>
            <a:endParaRPr lang="en-GB" sz="3200" dirty="0">
              <a:solidFill>
                <a:srgbClr val="002060"/>
              </a:solidFill>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3200" dirty="0">
                <a:solidFill>
                  <a:prstClr val="black"/>
                </a:solidFill>
                <a:latin typeface="Arial" panose="020B0604020202020204" pitchFamily="34" charset="0"/>
                <a:cs typeface="Arial" panose="020B0604020202020204" pitchFamily="34" charset="0"/>
              </a:rPr>
              <a:t>Guidance and interaction from caring, grounded </a:t>
            </a:r>
            <a:r>
              <a:rPr lang="en-GB" sz="3200" dirty="0" smtClean="0">
                <a:solidFill>
                  <a:prstClr val="black"/>
                </a:solidFill>
                <a:latin typeface="Arial" panose="020B0604020202020204" pitchFamily="34" charset="0"/>
                <a:cs typeface="Arial" panose="020B0604020202020204" pitchFamily="34" charset="0"/>
              </a:rPr>
              <a:t>adults</a:t>
            </a:r>
            <a:endParaRPr lang="en-GB" sz="3200" i="1" dirty="0">
              <a:solidFill>
                <a:srgbClr val="002060"/>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lnSpcReduction="10000"/>
          </a:bodyPr>
          <a:lstStyle/>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pic>
        <p:nvPicPr>
          <p:cNvPr id="7" name="Picture 6"/>
          <p:cNvPicPr>
            <a:picLocks noChangeAspect="1"/>
          </p:cNvPicPr>
          <p:nvPr/>
        </p:nvPicPr>
        <p:blipFill>
          <a:blip r:embed="rId4"/>
          <a:stretch>
            <a:fillRect/>
          </a:stretch>
        </p:blipFill>
        <p:spPr>
          <a:xfrm>
            <a:off x="7560000" y="1800000"/>
            <a:ext cx="3420152" cy="4419983"/>
          </a:xfrm>
          <a:prstGeom prst="rect">
            <a:avLst/>
          </a:prstGeom>
        </p:spPr>
      </p:pic>
    </p:spTree>
    <p:extLst>
      <p:ext uri="{BB962C8B-B14F-4D97-AF65-F5344CB8AC3E}">
        <p14:creationId xmlns:p14="http://schemas.microsoft.com/office/powerpoint/2010/main" val="400366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96349" cy="1325563"/>
          </a:xfrm>
        </p:spPr>
        <p:txBody>
          <a:bodyPr/>
          <a:lstStyle/>
          <a:p>
            <a:pPr algn="ctr"/>
            <a:r>
              <a:rPr lang="en-GB" dirty="0">
                <a:latin typeface="Arial" panose="020B0604020202020204" pitchFamily="34" charset="0"/>
                <a:cs typeface="Arial" panose="020B0604020202020204" pitchFamily="34" charset="0"/>
              </a:rPr>
              <a:t>What can you do?</a:t>
            </a:r>
          </a:p>
        </p:txBody>
      </p:sp>
      <p:sp>
        <p:nvSpPr>
          <p:cNvPr id="3" name="Content Placeholder 2"/>
          <p:cNvSpPr>
            <a:spLocks noGrp="1"/>
          </p:cNvSpPr>
          <p:nvPr>
            <p:ph idx="1"/>
          </p:nvPr>
        </p:nvSpPr>
        <p:spPr/>
        <p:txBody>
          <a:bodyPr>
            <a:normAutofit fontScale="92500" lnSpcReduction="10000"/>
          </a:bodyPr>
          <a:lstStyle/>
          <a:p>
            <a:pPr marL="342900" lvl="0" indent="-342900">
              <a:lnSpc>
                <a:spcPct val="100000"/>
              </a:lnSpc>
              <a:spcBef>
                <a:spcPct val="20000"/>
              </a:spcBef>
            </a:pPr>
            <a:endParaRPr lang="en-GB" altLang="en-US" sz="3000" dirty="0" smtClean="0">
              <a:solidFill>
                <a:prstClr val="black"/>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3000" dirty="0" smtClean="0">
                <a:solidFill>
                  <a:prstClr val="black"/>
                </a:solidFill>
                <a:latin typeface="Arial" panose="020B0604020202020204" pitchFamily="34" charset="0"/>
                <a:ea typeface="ヒラギノ角ゴ Pro W3" pitchFamily="6" charset="-128"/>
                <a:cs typeface="Arial" panose="020B0604020202020204" pitchFamily="34" charset="0"/>
              </a:rPr>
              <a:t>Expose </a:t>
            </a:r>
            <a:r>
              <a:rPr lang="en-GB" altLang="en-US" sz="3000" dirty="0">
                <a:solidFill>
                  <a:prstClr val="black"/>
                </a:solidFill>
                <a:latin typeface="Arial" panose="020B0604020202020204" pitchFamily="34" charset="0"/>
                <a:ea typeface="ヒラギノ角ゴ Pro W3" pitchFamily="6" charset="-128"/>
                <a:cs typeface="Arial" panose="020B0604020202020204" pitchFamily="34" charset="0"/>
              </a:rPr>
              <a:t>your teenager to healthy academic, social and cultural activities</a:t>
            </a:r>
          </a:p>
          <a:p>
            <a:pPr marL="342900" lvl="0" indent="-342900">
              <a:lnSpc>
                <a:spcPct val="100000"/>
              </a:lnSpc>
              <a:spcBef>
                <a:spcPct val="20000"/>
              </a:spcBef>
            </a:pPr>
            <a:r>
              <a:rPr lang="en-GB" altLang="en-US" sz="3000" dirty="0">
                <a:solidFill>
                  <a:prstClr val="black"/>
                </a:solidFill>
                <a:latin typeface="Arial" panose="020B0604020202020204" pitchFamily="34" charset="0"/>
                <a:ea typeface="ヒラギノ角ゴ Pro W3" pitchFamily="6" charset="-128"/>
                <a:cs typeface="Arial" panose="020B0604020202020204" pitchFamily="34" charset="0"/>
              </a:rPr>
              <a:t>Set reasonable limits on isolated or passive activities</a:t>
            </a:r>
          </a:p>
          <a:p>
            <a:pPr marL="342900" lvl="0" indent="-342900">
              <a:lnSpc>
                <a:spcPct val="100000"/>
              </a:lnSpc>
              <a:spcBef>
                <a:spcPct val="20000"/>
              </a:spcBef>
            </a:pPr>
            <a:r>
              <a:rPr lang="en-GB" altLang="en-US" sz="3000" dirty="0">
                <a:solidFill>
                  <a:prstClr val="black"/>
                </a:solidFill>
                <a:latin typeface="Arial" panose="020B0604020202020204" pitchFamily="34" charset="0"/>
                <a:ea typeface="ヒラギノ角ゴ Pro W3" pitchFamily="6" charset="-128"/>
                <a:cs typeface="Arial" panose="020B0604020202020204" pitchFamily="34" charset="0"/>
              </a:rPr>
              <a:t>Teens adopted from neglectful situations, in particular, need more time interacting with others in person and less time alone in front of a TV or computer screen</a:t>
            </a:r>
          </a:p>
          <a:p>
            <a:pPr marL="342900" lvl="0" indent="-342900">
              <a:lnSpc>
                <a:spcPct val="100000"/>
              </a:lnSpc>
              <a:spcBef>
                <a:spcPct val="20000"/>
              </a:spcBef>
            </a:pPr>
            <a:r>
              <a:rPr lang="en-GB" altLang="en-US" sz="3000" dirty="0">
                <a:solidFill>
                  <a:prstClr val="black"/>
                </a:solidFill>
                <a:latin typeface="Arial" panose="020B0604020202020204" pitchFamily="34" charset="0"/>
                <a:ea typeface="ヒラギノ角ゴ Pro W3" pitchFamily="6" charset="-128"/>
                <a:cs typeface="Arial" panose="020B0604020202020204" pitchFamily="34" charset="0"/>
              </a:rPr>
              <a:t>Parents can foster attachment and set a good example for their teens by participating with them in social and community </a:t>
            </a:r>
            <a:r>
              <a:rPr lang="en-GB" altLang="en-US" sz="3000" dirty="0" smtClean="0">
                <a:solidFill>
                  <a:prstClr val="black"/>
                </a:solidFill>
                <a:latin typeface="Arial" panose="020B0604020202020204" pitchFamily="34" charset="0"/>
                <a:ea typeface="ヒラギノ角ゴ Pro W3" pitchFamily="6" charset="-128"/>
                <a:cs typeface="Arial" panose="020B0604020202020204" pitchFamily="34" charset="0"/>
              </a:rPr>
              <a:t>activities</a:t>
            </a:r>
            <a:endParaRPr lang="en-GB" altLang="en-US" sz="3000" dirty="0">
              <a:solidFill>
                <a:prstClr val="black"/>
              </a:solidFill>
              <a:latin typeface="Arial" panose="020B0604020202020204" pitchFamily="34" charset="0"/>
              <a:ea typeface="ヒラギノ角ゴ Pro W3" pitchFamily="6" charset="-128"/>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3734970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44097" cy="1325563"/>
          </a:xfrm>
        </p:spPr>
        <p:txBody>
          <a:bodyPr>
            <a:normAutofit/>
          </a:bodyPr>
          <a:lstStyle/>
          <a:p>
            <a:pPr algn="ctr"/>
            <a:r>
              <a:rPr lang="en-GB" dirty="0">
                <a:latin typeface="Arial" panose="020B0604020202020204" pitchFamily="34" charset="0"/>
                <a:cs typeface="Arial" panose="020B0604020202020204" pitchFamily="34" charset="0"/>
              </a:rPr>
              <a:t>Communicating with Your Teenager about </a:t>
            </a:r>
            <a:r>
              <a:rPr lang="en-GB" dirty="0" smtClean="0">
                <a:latin typeface="Arial" panose="020B0604020202020204" pitchFamily="34" charset="0"/>
                <a:cs typeface="Arial" panose="020B0604020202020204" pitchFamily="34" charset="0"/>
              </a:rPr>
              <a:t>Adoption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lnSpcReduction="10000"/>
          </a:bodyPr>
          <a:lstStyle/>
          <a:p>
            <a:pPr marL="342900" lvl="0" indent="-342900">
              <a:lnSpc>
                <a:spcPct val="100000"/>
              </a:lnSpc>
              <a:spcBef>
                <a:spcPct val="20000"/>
              </a:spcBef>
            </a:pPr>
            <a:endParaRPr lang="en-GB" sz="36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smtClean="0">
                <a:solidFill>
                  <a:prstClr val="black"/>
                </a:solidFill>
                <a:latin typeface="Arial" panose="020B0604020202020204" pitchFamily="34" charset="0"/>
                <a:cs typeface="Arial" panose="020B0604020202020204" pitchFamily="34" charset="0"/>
              </a:rPr>
              <a:t>Use </a:t>
            </a:r>
            <a:r>
              <a:rPr lang="en-GB" sz="3600" dirty="0">
                <a:solidFill>
                  <a:prstClr val="black"/>
                </a:solidFill>
                <a:latin typeface="Arial" panose="020B0604020202020204" pitchFamily="34" charset="0"/>
                <a:cs typeface="Arial" panose="020B0604020202020204" pitchFamily="34" charset="0"/>
              </a:rPr>
              <a:t>teachable moments </a:t>
            </a:r>
            <a:r>
              <a:rPr lang="en-GB" sz="3600" dirty="0" smtClean="0">
                <a:solidFill>
                  <a:prstClr val="black"/>
                </a:solidFill>
                <a:latin typeface="Arial" panose="020B0604020202020204" pitchFamily="34" charset="0"/>
                <a:cs typeface="Arial" panose="020B0604020202020204" pitchFamily="34" charset="0"/>
              </a:rPr>
              <a:t> </a:t>
            </a:r>
            <a:endParaRPr lang="en-GB" sz="3600" i="1" dirty="0">
              <a:solidFill>
                <a:srgbClr val="002060"/>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Provide full disclosure </a:t>
            </a:r>
            <a:r>
              <a:rPr lang="en-GB" sz="3600" dirty="0" smtClean="0">
                <a:solidFill>
                  <a:prstClr val="black"/>
                </a:solidFill>
                <a:latin typeface="Arial" panose="020B0604020202020204" pitchFamily="34" charset="0"/>
                <a:cs typeface="Arial" panose="020B0604020202020204" pitchFamily="34" charset="0"/>
              </a:rPr>
              <a:t> </a:t>
            </a:r>
            <a:endParaRPr lang="en-GB" sz="3600" i="1" dirty="0">
              <a:solidFill>
                <a:srgbClr val="002060"/>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Develop a life book </a:t>
            </a:r>
            <a:r>
              <a:rPr lang="en-GB" sz="3600" dirty="0" smtClean="0">
                <a:solidFill>
                  <a:prstClr val="black"/>
                </a:solidFill>
                <a:latin typeface="Arial" panose="020B0604020202020204" pitchFamily="34" charset="0"/>
                <a:cs typeface="Arial" panose="020B0604020202020204" pitchFamily="34" charset="0"/>
              </a:rPr>
              <a:t> </a:t>
            </a:r>
            <a:endParaRPr lang="en-GB" sz="3600" i="1" dirty="0">
              <a:solidFill>
                <a:srgbClr val="002060"/>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Prepare for tracing and/or </a:t>
            </a:r>
            <a:r>
              <a:rPr lang="en-GB" sz="3600" dirty="0" smtClean="0">
                <a:solidFill>
                  <a:prstClr val="black"/>
                </a:solidFill>
                <a:latin typeface="Arial" panose="020B0604020202020204" pitchFamily="34" charset="0"/>
                <a:cs typeface="Arial" panose="020B0604020202020204" pitchFamily="34" charset="0"/>
              </a:rPr>
              <a:t>reunion</a:t>
            </a:r>
            <a:endParaRPr lang="en-GB" sz="3600" i="1" dirty="0">
              <a:solidFill>
                <a:srgbClr val="002060"/>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lnSpcReduction="10000"/>
          </a:bodyPr>
          <a:lstStyle/>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pic>
        <p:nvPicPr>
          <p:cNvPr id="7" name="Picture 6"/>
          <p:cNvPicPr>
            <a:picLocks noChangeAspect="1"/>
          </p:cNvPicPr>
          <p:nvPr/>
        </p:nvPicPr>
        <p:blipFill>
          <a:blip r:embed="rId4"/>
          <a:stretch>
            <a:fillRect/>
          </a:stretch>
        </p:blipFill>
        <p:spPr>
          <a:xfrm>
            <a:off x="6840000" y="2520000"/>
            <a:ext cx="4517528" cy="2981202"/>
          </a:xfrm>
          <a:prstGeom prst="rect">
            <a:avLst/>
          </a:prstGeom>
        </p:spPr>
      </p:pic>
    </p:spTree>
    <p:extLst>
      <p:ext uri="{BB962C8B-B14F-4D97-AF65-F5344CB8AC3E}">
        <p14:creationId xmlns:p14="http://schemas.microsoft.com/office/powerpoint/2010/main" val="3084899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96349" cy="1325563"/>
          </a:xfrm>
        </p:spPr>
        <p:txBody>
          <a:bodyPr/>
          <a:lstStyle/>
          <a:p>
            <a:pPr algn="ctr"/>
            <a:r>
              <a:rPr lang="en-GB" dirty="0">
                <a:latin typeface="Arial" panose="020B0604020202020204" pitchFamily="34" charset="0"/>
                <a:cs typeface="Arial" panose="020B0604020202020204" pitchFamily="34" charset="0"/>
              </a:rPr>
              <a:t>Adopted Teenager </a:t>
            </a:r>
            <a:r>
              <a:rPr lang="en-GB" dirty="0" smtClean="0">
                <a:latin typeface="Arial" panose="020B0604020202020204" pitchFamily="34" charset="0"/>
                <a:cs typeface="Arial" panose="020B0604020202020204" pitchFamily="34" charset="0"/>
              </a:rPr>
              <a:t>Identity</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buFont typeface="Times" charset="0"/>
              <a:buChar char="•"/>
              <a:defRPr/>
            </a:pPr>
            <a:endParaRPr lang="en-GB" altLang="en-US" sz="2000" dirty="0" smtClean="0">
              <a:solidFill>
                <a:srgbClr val="000000"/>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buFont typeface="Times" charset="0"/>
              <a:buChar char="•"/>
              <a:defRPr/>
            </a:pPr>
            <a:r>
              <a:rPr lang="en-GB" altLang="en-US" dirty="0" smtClean="0">
                <a:solidFill>
                  <a:srgbClr val="000000"/>
                </a:solidFill>
                <a:latin typeface="Arial" panose="020B0604020202020204" pitchFamily="34" charset="0"/>
                <a:ea typeface="ヒラギノ角ゴ Pro W3" pitchFamily="6" charset="-128"/>
                <a:cs typeface="Arial" panose="020B0604020202020204" pitchFamily="34" charset="0"/>
              </a:rPr>
              <a:t>Give </a:t>
            </a:r>
            <a:r>
              <a:rPr lang="en-GB" altLang="en-US" dirty="0">
                <a:solidFill>
                  <a:srgbClr val="000000"/>
                </a:solidFill>
                <a:latin typeface="Arial" panose="020B0604020202020204" pitchFamily="34" charset="0"/>
                <a:ea typeface="ヒラギノ角ゴ Pro W3" pitchFamily="6" charset="-128"/>
                <a:cs typeface="Arial" panose="020B0604020202020204" pitchFamily="34" charset="0"/>
              </a:rPr>
              <a:t>facts about how and why they were adopted </a:t>
            </a:r>
          </a:p>
          <a:p>
            <a:pPr marL="342900" lvl="0" indent="-342900">
              <a:lnSpc>
                <a:spcPct val="100000"/>
              </a:lnSpc>
              <a:spcBef>
                <a:spcPct val="20000"/>
              </a:spcBef>
              <a:buFont typeface="Times" charset="0"/>
              <a:buChar char="•"/>
              <a:defRPr/>
            </a:pPr>
            <a:r>
              <a:rPr lang="en-GB" altLang="en-US" dirty="0" smtClean="0">
                <a:solidFill>
                  <a:srgbClr val="000000"/>
                </a:solidFill>
                <a:latin typeface="Arial" panose="020B0604020202020204" pitchFamily="34" charset="0"/>
                <a:ea typeface="ヒラギノ角ゴ Pro W3" pitchFamily="6" charset="-128"/>
                <a:cs typeface="Arial" panose="020B0604020202020204" pitchFamily="34" charset="0"/>
              </a:rPr>
              <a:t>Help </a:t>
            </a:r>
            <a:r>
              <a:rPr lang="en-GB" altLang="en-US" dirty="0">
                <a:solidFill>
                  <a:srgbClr val="000000"/>
                </a:solidFill>
                <a:latin typeface="Arial" panose="020B0604020202020204" pitchFamily="34" charset="0"/>
                <a:ea typeface="ヒラギノ角ゴ Pro W3" pitchFamily="6" charset="-128"/>
                <a:cs typeface="Arial" panose="020B0604020202020204" pitchFamily="34" charset="0"/>
              </a:rPr>
              <a:t>them find missing information</a:t>
            </a:r>
          </a:p>
          <a:p>
            <a:pPr marL="342900" lvl="0" indent="-342900">
              <a:lnSpc>
                <a:spcPct val="100000"/>
              </a:lnSpc>
              <a:spcBef>
                <a:spcPct val="20000"/>
              </a:spcBef>
              <a:buFont typeface="Times" charset="0"/>
              <a:buChar char="•"/>
              <a:defRPr/>
            </a:pPr>
            <a:r>
              <a:rPr lang="en-GB" altLang="en-US" dirty="0" smtClean="0">
                <a:solidFill>
                  <a:srgbClr val="000000"/>
                </a:solidFill>
                <a:latin typeface="Arial" panose="020B0604020202020204" pitchFamily="34" charset="0"/>
                <a:ea typeface="ヒラギノ角ゴ Pro W3" pitchFamily="6" charset="-128"/>
                <a:cs typeface="Arial" panose="020B0604020202020204" pitchFamily="34" charset="0"/>
              </a:rPr>
              <a:t>Offer </a:t>
            </a:r>
            <a:r>
              <a:rPr lang="en-GB" altLang="en-US" dirty="0">
                <a:solidFill>
                  <a:srgbClr val="000000"/>
                </a:solidFill>
                <a:latin typeface="Arial" panose="020B0604020202020204" pitchFamily="34" charset="0"/>
                <a:ea typeface="ヒラギノ角ゴ Pro W3" pitchFamily="6" charset="-128"/>
                <a:cs typeface="Arial" panose="020B0604020202020204" pitchFamily="34" charset="0"/>
              </a:rPr>
              <a:t>all information you have about their birth-parents</a:t>
            </a:r>
          </a:p>
          <a:p>
            <a:pPr marL="342900" lvl="0" indent="-342900">
              <a:lnSpc>
                <a:spcPct val="100000"/>
              </a:lnSpc>
              <a:spcBef>
                <a:spcPct val="20000"/>
              </a:spcBef>
              <a:buFont typeface="Times" charset="0"/>
              <a:buChar char="•"/>
              <a:defRPr/>
            </a:pPr>
            <a:r>
              <a:rPr lang="en-GB" altLang="en-US" dirty="0" smtClean="0">
                <a:solidFill>
                  <a:srgbClr val="000000"/>
                </a:solidFill>
                <a:latin typeface="Arial" panose="020B0604020202020204" pitchFamily="34" charset="0"/>
                <a:ea typeface="ヒラギノ角ゴ Pro W3" pitchFamily="6" charset="-128"/>
                <a:cs typeface="Arial" panose="020B0604020202020204" pitchFamily="34" charset="0"/>
              </a:rPr>
              <a:t>Help </a:t>
            </a:r>
            <a:r>
              <a:rPr lang="en-GB" altLang="en-US" dirty="0">
                <a:solidFill>
                  <a:srgbClr val="000000"/>
                </a:solidFill>
                <a:latin typeface="Arial" panose="020B0604020202020204" pitchFamily="34" charset="0"/>
                <a:ea typeface="ヒラギノ角ゴ Pro W3" pitchFamily="6" charset="-128"/>
                <a:cs typeface="Arial" panose="020B0604020202020204" pitchFamily="34" charset="0"/>
              </a:rPr>
              <a:t>them develop a balanced view of </a:t>
            </a:r>
            <a:r>
              <a:rPr lang="en-GB" altLang="en-US" dirty="0" smtClean="0">
                <a:solidFill>
                  <a:srgbClr val="000000"/>
                </a:solidFill>
                <a:latin typeface="Arial" panose="020B0604020202020204" pitchFamily="34" charset="0"/>
                <a:ea typeface="ヒラギノ角ゴ Pro W3" pitchFamily="6" charset="-128"/>
                <a:cs typeface="Arial" panose="020B0604020202020204" pitchFamily="34" charset="0"/>
              </a:rPr>
              <a:t>their birth-parents</a:t>
            </a:r>
          </a:p>
          <a:p>
            <a:pPr>
              <a:buFont typeface="Times" charset="0"/>
              <a:buChar char="•"/>
              <a:defRPr/>
            </a:pPr>
            <a:r>
              <a:rPr lang="en-GB" altLang="en-US" dirty="0" smtClean="0">
                <a:solidFill>
                  <a:srgbClr val="000000"/>
                </a:solidFill>
                <a:latin typeface="Arial" panose="020B0604020202020204" pitchFamily="34" charset="0"/>
                <a:ea typeface="ヒラギノ角ゴ Pro W3" pitchFamily="6" charset="-128"/>
                <a:cs typeface="Arial" panose="020B0604020202020204" pitchFamily="34" charset="0"/>
              </a:rPr>
              <a:t> Avoid </a:t>
            </a:r>
            <a:r>
              <a:rPr lang="en-GB" altLang="en-US" dirty="0">
                <a:solidFill>
                  <a:srgbClr val="000000"/>
                </a:solidFill>
                <a:latin typeface="Arial" panose="020B0604020202020204" pitchFamily="34" charset="0"/>
                <a:ea typeface="ヒラギノ角ゴ Pro W3" pitchFamily="6" charset="-128"/>
                <a:cs typeface="Arial" panose="020B0604020202020204" pitchFamily="34" charset="0"/>
              </a:rPr>
              <a:t>colluding if your teen criticises their birth- parents</a:t>
            </a:r>
          </a:p>
          <a:p>
            <a:pPr>
              <a:buFont typeface="Times" charset="0"/>
              <a:buChar char="•"/>
              <a:defRPr/>
            </a:pPr>
            <a:r>
              <a:rPr lang="en-GB" altLang="en-US" dirty="0" smtClean="0">
                <a:solidFill>
                  <a:srgbClr val="000000"/>
                </a:solidFill>
                <a:latin typeface="Arial" panose="020B0604020202020204" pitchFamily="34" charset="0"/>
                <a:ea typeface="ヒラギノ角ゴ Pro W3" pitchFamily="6" charset="-128"/>
                <a:cs typeface="Arial" panose="020B0604020202020204" pitchFamily="34" charset="0"/>
              </a:rPr>
              <a:t> Provide </a:t>
            </a:r>
            <a:r>
              <a:rPr lang="en-GB" altLang="en-US" dirty="0">
                <a:solidFill>
                  <a:srgbClr val="000000"/>
                </a:solidFill>
                <a:latin typeface="Arial" panose="020B0604020202020204" pitchFamily="34" charset="0"/>
                <a:ea typeface="ヒラギノ角ゴ Pro W3" pitchFamily="6" charset="-128"/>
                <a:cs typeface="Arial" panose="020B0604020202020204" pitchFamily="34" charset="0"/>
              </a:rPr>
              <a:t>contact with other adopted teens and young adults</a:t>
            </a:r>
          </a:p>
          <a:p>
            <a:pPr>
              <a:buFont typeface="Times" charset="0"/>
              <a:buChar char="•"/>
              <a:defRPr/>
            </a:pPr>
            <a:r>
              <a:rPr lang="en-GB" altLang="en-US" dirty="0" smtClean="0">
                <a:solidFill>
                  <a:srgbClr val="000000"/>
                </a:solidFill>
                <a:latin typeface="Arial" panose="020B0604020202020204" pitchFamily="34" charset="0"/>
                <a:ea typeface="ヒラギノ角ゴ Pro W3" pitchFamily="6" charset="-128"/>
                <a:cs typeface="Arial" panose="020B0604020202020204" pitchFamily="34" charset="0"/>
              </a:rPr>
              <a:t> Point </a:t>
            </a:r>
            <a:r>
              <a:rPr lang="en-GB" altLang="en-US" dirty="0">
                <a:solidFill>
                  <a:srgbClr val="000000"/>
                </a:solidFill>
                <a:latin typeface="Arial" panose="020B0604020202020204" pitchFamily="34" charset="0"/>
                <a:ea typeface="ヒラギノ角ゴ Pro W3" pitchFamily="6" charset="-128"/>
                <a:cs typeface="Arial" panose="020B0604020202020204" pitchFamily="34" charset="0"/>
              </a:rPr>
              <a:t>out similarities between you and your adopted </a:t>
            </a:r>
            <a:r>
              <a:rPr lang="en-GB" altLang="en-US" dirty="0" smtClean="0">
                <a:solidFill>
                  <a:srgbClr val="000000"/>
                </a:solidFill>
                <a:latin typeface="Arial" panose="020B0604020202020204" pitchFamily="34" charset="0"/>
                <a:ea typeface="ヒラギノ角ゴ Pro W3" pitchFamily="6" charset="-128"/>
                <a:cs typeface="Arial" panose="020B0604020202020204" pitchFamily="34" charset="0"/>
              </a:rPr>
              <a:t>teen</a:t>
            </a:r>
            <a:endParaRPr lang="en-GB" altLang="en-US" dirty="0">
              <a:solidFill>
                <a:srgbClr val="000000"/>
              </a:solidFill>
              <a:latin typeface="Arial" panose="020B0604020202020204" pitchFamily="34" charset="0"/>
              <a:ea typeface="ヒラギノ角ゴ Pro W3" pitchFamily="6" charset="-128"/>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240708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31034" cy="1325563"/>
          </a:xfrm>
        </p:spPr>
        <p:txBody>
          <a:bodyPr/>
          <a:lstStyle/>
          <a:p>
            <a:pPr algn="ctr"/>
            <a:r>
              <a:rPr lang="en-GB" dirty="0">
                <a:latin typeface="Arial" panose="020B0604020202020204" pitchFamily="34" charset="0"/>
                <a:cs typeface="Arial" panose="020B0604020202020204" pitchFamily="34" charset="0"/>
              </a:rPr>
              <a:t>Contact Issues (1</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342900" lvl="0" indent="-342900">
              <a:lnSpc>
                <a:spcPct val="100000"/>
              </a:lnSpc>
              <a:spcBef>
                <a:spcPct val="20000"/>
              </a:spcBef>
            </a:pPr>
            <a:endParaRPr lang="en-US" altLang="en-US" sz="2000" dirty="0" smtClean="0">
              <a:solidFill>
                <a:prstClr val="black"/>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US" altLang="en-US" sz="3600" dirty="0" smtClean="0">
                <a:solidFill>
                  <a:prstClr val="black"/>
                </a:solidFill>
                <a:latin typeface="Arial" panose="020B0604020202020204" pitchFamily="34" charset="0"/>
                <a:ea typeface="ヒラギノ角ゴ Pro W3" pitchFamily="6" charset="-128"/>
                <a:cs typeface="Arial" panose="020B0604020202020204" pitchFamily="34" charset="0"/>
              </a:rPr>
              <a:t>Some </a:t>
            </a:r>
            <a:r>
              <a:rPr lang="en-US" altLang="en-US" sz="3600" dirty="0">
                <a:solidFill>
                  <a:prstClr val="black"/>
                </a:solidFill>
                <a:latin typeface="Arial" panose="020B0604020202020204" pitchFamily="34" charset="0"/>
                <a:ea typeface="ヒラギノ角ゴ Pro W3" pitchFamily="6" charset="-128"/>
                <a:cs typeface="Arial" panose="020B0604020202020204" pitchFamily="34" charset="0"/>
              </a:rPr>
              <a:t>birth families have been known to use online sites such as Facebook to trace and locate their adopted children</a:t>
            </a:r>
          </a:p>
          <a:p>
            <a:pPr marL="342900" lvl="0" indent="-342900">
              <a:lnSpc>
                <a:spcPct val="100000"/>
              </a:lnSpc>
              <a:spcBef>
                <a:spcPct val="20000"/>
              </a:spcBef>
            </a:pPr>
            <a:r>
              <a:rPr lang="en-US" altLang="en-US" sz="3600" dirty="0">
                <a:solidFill>
                  <a:prstClr val="black"/>
                </a:solidFill>
                <a:latin typeface="Arial" panose="020B0604020202020204" pitchFamily="34" charset="0"/>
                <a:ea typeface="ヒラギノ角ゴ Pro W3" pitchFamily="6" charset="-128"/>
                <a:cs typeface="Arial" panose="020B0604020202020204" pitchFamily="34" charset="0"/>
              </a:rPr>
              <a:t>Some adopted children also actively search for their birth relatives in secret; if they are successful, this can place them in risky situations </a:t>
            </a:r>
            <a:r>
              <a:rPr lang="en-US" altLang="en-US" sz="3600" dirty="0">
                <a:solidFill>
                  <a:prstClr val="black"/>
                </a:solidFill>
                <a:latin typeface="Arial" panose="020B0604020202020204" pitchFamily="34" charset="0"/>
                <a:ea typeface="ヒラギノ角ゴ Pro W3" pitchFamily="6" charset="-128"/>
                <a:cs typeface="Arial" panose="020B0604020202020204" pitchFamily="34" charset="0"/>
                <a:hlinkClick r:id="rId4"/>
              </a:rPr>
              <a:t>www.thinkuknow.co.uk</a:t>
            </a:r>
            <a:endParaRPr lang="en-US" altLang="en-US" sz="3600" dirty="0">
              <a:solidFill>
                <a:prstClr val="black"/>
              </a:solidFill>
              <a:latin typeface="Arial" panose="020B0604020202020204" pitchFamily="34" charset="0"/>
              <a:ea typeface="ヒラギノ角ゴ Pro W3" pitchFamily="6" charset="-128"/>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1044144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22474" cy="1325563"/>
          </a:xfrm>
        </p:spPr>
        <p:txBody>
          <a:bodyPr/>
          <a:lstStyle/>
          <a:p>
            <a:pPr algn="ctr"/>
            <a:r>
              <a:rPr lang="en-GB" dirty="0">
                <a:latin typeface="Arial" panose="020B0604020202020204" pitchFamily="34" charset="0"/>
                <a:cs typeface="Arial" panose="020B0604020202020204" pitchFamily="34" charset="0"/>
              </a:rPr>
              <a:t>Contact Issues (2</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endParaRPr lang="en-GB" sz="3200" dirty="0" smtClean="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The </a:t>
            </a:r>
            <a:r>
              <a:rPr lang="en-GB" sz="3200" dirty="0">
                <a:latin typeface="Arial" panose="020B0604020202020204" pitchFamily="34" charset="0"/>
                <a:cs typeface="Arial" panose="020B0604020202020204" pitchFamily="34" charset="0"/>
              </a:rPr>
              <a:t>formal process of getting in touch with birth families usually involves preparation and significant support</a:t>
            </a:r>
          </a:p>
          <a:p>
            <a:r>
              <a:rPr lang="en-GB" sz="3200" dirty="0">
                <a:latin typeface="Arial" panose="020B0604020202020204" pitchFamily="34" charset="0"/>
                <a:cs typeface="Arial" panose="020B0604020202020204" pitchFamily="34" charset="0"/>
              </a:rPr>
              <a:t>The internet means online contact can be instant, direct and can happen without anyone knowing</a:t>
            </a:r>
          </a:p>
          <a:p>
            <a:r>
              <a:rPr lang="en-GB" sz="3200" dirty="0">
                <a:latin typeface="Arial" panose="020B0604020202020204" pitchFamily="34" charset="0"/>
                <a:cs typeface="Arial" panose="020B0604020202020204" pitchFamily="34" charset="0"/>
              </a:rPr>
              <a:t>This ‘unofficial’ contact causes additional complexities; what may start well and feel like a ‘honeymoon’ period, can quickly spiral out of </a:t>
            </a:r>
            <a:r>
              <a:rPr lang="en-GB" sz="3200" dirty="0" smtClean="0">
                <a:latin typeface="Arial" panose="020B0604020202020204" pitchFamily="34" charset="0"/>
                <a:cs typeface="Arial" panose="020B0604020202020204" pitchFamily="34" charset="0"/>
              </a:rPr>
              <a:t>control</a:t>
            </a:r>
            <a:endParaRPr lang="en-GB"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152943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96349" cy="1325563"/>
          </a:xfrm>
        </p:spPr>
        <p:txBody>
          <a:bodyPr/>
          <a:lstStyle/>
          <a:p>
            <a:pPr algn="ctr"/>
            <a:r>
              <a:rPr lang="en-GB" dirty="0">
                <a:latin typeface="Arial" panose="020B0604020202020204" pitchFamily="34" charset="0"/>
                <a:cs typeface="Arial" panose="020B0604020202020204" pitchFamily="34" charset="0"/>
              </a:rPr>
              <a:t>Social Networking </a:t>
            </a:r>
            <a:r>
              <a:rPr lang="en-GB" dirty="0" smtClean="0">
                <a:latin typeface="Arial" panose="020B0604020202020204" pitchFamily="34" charset="0"/>
                <a:cs typeface="Arial" panose="020B0604020202020204" pitchFamily="34" charset="0"/>
              </a:rPr>
              <a:t>Experiment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smtClean="0"/>
          </a:p>
          <a:p>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6" name="Picture 5"/>
          <p:cNvPicPr>
            <a:picLocks noChangeAspect="1"/>
          </p:cNvPicPr>
          <p:nvPr/>
        </p:nvPicPr>
        <p:blipFill>
          <a:blip r:embed="rId4"/>
          <a:stretch>
            <a:fillRect/>
          </a:stretch>
        </p:blipFill>
        <p:spPr>
          <a:xfrm>
            <a:off x="3240000" y="2340000"/>
            <a:ext cx="5864860" cy="3920068"/>
          </a:xfrm>
          <a:prstGeom prst="rect">
            <a:avLst/>
          </a:prstGeom>
        </p:spPr>
      </p:pic>
      <p:pic>
        <p:nvPicPr>
          <p:cNvPr id="7" name="Picture 6"/>
          <p:cNvPicPr>
            <a:picLocks noChangeAspect="1"/>
          </p:cNvPicPr>
          <p:nvPr/>
        </p:nvPicPr>
        <p:blipFill>
          <a:blip r:embed="rId5"/>
          <a:stretch>
            <a:fillRect/>
          </a:stretch>
        </p:blipFill>
        <p:spPr>
          <a:xfrm>
            <a:off x="1800000" y="1620000"/>
            <a:ext cx="8839966" cy="853514"/>
          </a:xfrm>
          <a:prstGeom prst="rect">
            <a:avLst/>
          </a:prstGeom>
        </p:spPr>
      </p:pic>
    </p:spTree>
    <p:extLst>
      <p:ext uri="{BB962C8B-B14F-4D97-AF65-F5344CB8AC3E}">
        <p14:creationId xmlns:p14="http://schemas.microsoft.com/office/powerpoint/2010/main" val="2439037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35537" cy="1325563"/>
          </a:xfrm>
        </p:spPr>
        <p:txBody>
          <a:bodyPr/>
          <a:lstStyle/>
          <a:p>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342900" lvl="0" indent="-342900">
              <a:lnSpc>
                <a:spcPct val="100000"/>
              </a:lnSpc>
              <a:spcBef>
                <a:spcPct val="20000"/>
              </a:spcBef>
            </a:pPr>
            <a:endParaRPr lang="en-GB" sz="36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smtClean="0">
                <a:solidFill>
                  <a:prstClr val="black"/>
                </a:solidFill>
                <a:latin typeface="Arial" panose="020B0604020202020204" pitchFamily="34" charset="0"/>
                <a:cs typeface="Arial" panose="020B0604020202020204" pitchFamily="34" charset="0"/>
              </a:rPr>
              <a:t>This </a:t>
            </a:r>
            <a:r>
              <a:rPr lang="en-GB" sz="3600" dirty="0">
                <a:solidFill>
                  <a:prstClr val="black"/>
                </a:solidFill>
                <a:latin typeface="Arial" panose="020B0604020202020204" pitchFamily="34" charset="0"/>
                <a:cs typeface="Arial" panose="020B0604020202020204" pitchFamily="34" charset="0"/>
              </a:rPr>
              <a:t>course is part of a series developed by the National Adoption Service to support adopters after approval.</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These can be accessed at the National Adoption Service website.</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Please talk to your adoption support team for further </a:t>
            </a:r>
            <a:r>
              <a:rPr lang="en-GB" sz="3600" dirty="0" smtClean="0">
                <a:solidFill>
                  <a:prstClr val="black"/>
                </a:solidFill>
                <a:latin typeface="Arial" panose="020B0604020202020204" pitchFamily="34" charset="0"/>
                <a:cs typeface="Arial" panose="020B0604020202020204" pitchFamily="34" charset="0"/>
              </a:rPr>
              <a:t>information</a:t>
            </a:r>
            <a:endParaRPr lang="en-GB" sz="36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320226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35537" cy="1325563"/>
          </a:xfrm>
        </p:spPr>
        <p:txBody>
          <a:bodyPr>
            <a:normAutofit fontScale="90000"/>
          </a:bodyPr>
          <a:lstStyle/>
          <a:p>
            <a:pPr algn="ctr"/>
            <a:r>
              <a:rPr lang="en-GB" dirty="0">
                <a:latin typeface="Arial" panose="020B0604020202020204" pitchFamily="34" charset="0"/>
                <a:cs typeface="Arial" panose="020B0604020202020204" pitchFamily="34" charset="0"/>
              </a:rPr>
              <a:t>The NAS Post Adoption Training and Development Framework</a:t>
            </a: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sz="20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smtClean="0">
                <a:solidFill>
                  <a:prstClr val="black"/>
                </a:solidFill>
                <a:latin typeface="Arial" panose="020B0604020202020204" pitchFamily="34" charset="0"/>
                <a:cs typeface="Arial" panose="020B0604020202020204" pitchFamily="34" charset="0"/>
              </a:rPr>
              <a:t>These </a:t>
            </a:r>
            <a:r>
              <a:rPr lang="en-GB" dirty="0">
                <a:solidFill>
                  <a:prstClr val="black"/>
                </a:solidFill>
                <a:latin typeface="Arial" panose="020B0604020202020204" pitchFamily="34" charset="0"/>
                <a:cs typeface="Arial" panose="020B0604020202020204" pitchFamily="34" charset="0"/>
              </a:rPr>
              <a:t>materials have been developed for the National Adoption Service for adoptive families</a:t>
            </a:r>
          </a:p>
          <a:p>
            <a:pPr marL="342900" lvl="0" indent="-342900">
              <a:lnSpc>
                <a:spcPct val="100000"/>
              </a:lnSpc>
              <a:spcBef>
                <a:spcPct val="20000"/>
              </a:spcBef>
            </a:pPr>
            <a:r>
              <a:rPr lang="en-GB" dirty="0">
                <a:solidFill>
                  <a:prstClr val="black"/>
                </a:solidFill>
                <a:latin typeface="Arial" panose="020B0604020202020204" pitchFamily="34" charset="0"/>
                <a:cs typeface="Arial" panose="020B0604020202020204" pitchFamily="34" charset="0"/>
              </a:rPr>
              <a:t>Their purpose is to provide a learning and development resource for adopters post placement</a:t>
            </a:r>
          </a:p>
          <a:p>
            <a:pPr marL="342900" lvl="0" indent="-342900">
              <a:lnSpc>
                <a:spcPct val="100000"/>
              </a:lnSpc>
              <a:spcBef>
                <a:spcPct val="20000"/>
              </a:spcBef>
            </a:pPr>
            <a:r>
              <a:rPr lang="en-GB" dirty="0">
                <a:solidFill>
                  <a:prstClr val="black"/>
                </a:solidFill>
                <a:latin typeface="Arial" panose="020B0604020202020204" pitchFamily="34" charset="0"/>
                <a:cs typeface="Arial" panose="020B0604020202020204" pitchFamily="34" charset="0"/>
              </a:rPr>
              <a:t>These tools can be used by groups or by individuals.</a:t>
            </a:r>
          </a:p>
          <a:p>
            <a:pPr marL="342900" lvl="0" indent="-342900">
              <a:lnSpc>
                <a:spcPct val="100000"/>
              </a:lnSpc>
              <a:spcBef>
                <a:spcPct val="20000"/>
              </a:spcBef>
            </a:pPr>
            <a:r>
              <a:rPr lang="en-GB" dirty="0">
                <a:solidFill>
                  <a:prstClr val="black"/>
                </a:solidFill>
                <a:latin typeface="Arial" panose="020B0604020202020204" pitchFamily="34" charset="0"/>
                <a:cs typeface="Arial" panose="020B0604020202020204" pitchFamily="34" charset="0"/>
              </a:rPr>
              <a:t>There is lots of information in the notes below each slide so it is important to read these too as they provide much more information, and some useful ideas for more reading</a:t>
            </a:r>
            <a:r>
              <a:rPr lang="en-GB" dirty="0" smtClean="0">
                <a:solidFill>
                  <a:prstClr val="black"/>
                </a:solidFill>
                <a:latin typeface="Arial" panose="020B0604020202020204" pitchFamily="34" charset="0"/>
                <a:cs typeface="Arial" panose="020B0604020202020204" pitchFamily="34" charset="0"/>
              </a:rPr>
              <a:t>.</a:t>
            </a:r>
            <a:endParaRPr lang="en-GB"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3571600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Parenting Our </a:t>
            </a:r>
            <a:r>
              <a:rPr lang="en-GB" dirty="0" smtClean="0">
                <a:latin typeface="Arial" panose="020B0604020202020204" pitchFamily="34" charset="0"/>
                <a:cs typeface="Arial" panose="020B0604020202020204" pitchFamily="34" charset="0"/>
              </a:rPr>
              <a:t>Teenagers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6" name="Picture 5"/>
          <p:cNvPicPr>
            <a:picLocks noChangeAspect="1"/>
          </p:cNvPicPr>
          <p:nvPr/>
        </p:nvPicPr>
        <p:blipFill>
          <a:blip r:embed="rId4"/>
          <a:stretch>
            <a:fillRect/>
          </a:stretch>
        </p:blipFill>
        <p:spPr>
          <a:xfrm>
            <a:off x="3060000" y="1800000"/>
            <a:ext cx="6328196" cy="4298053"/>
          </a:xfrm>
          <a:prstGeom prst="rect">
            <a:avLst/>
          </a:prstGeom>
        </p:spPr>
      </p:pic>
    </p:spTree>
    <p:extLst>
      <p:ext uri="{BB962C8B-B14F-4D97-AF65-F5344CB8AC3E}">
        <p14:creationId xmlns:p14="http://schemas.microsoft.com/office/powerpoint/2010/main" val="3428198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22474" cy="1325563"/>
          </a:xfrm>
        </p:spPr>
        <p:txBody>
          <a:bodyPr/>
          <a:lstStyle/>
          <a:p>
            <a:pPr algn="ctr"/>
            <a:r>
              <a:rPr lang="en-GB" dirty="0">
                <a:latin typeface="Arial" panose="020B0604020202020204" pitchFamily="34" charset="0"/>
                <a:cs typeface="Arial" panose="020B0604020202020204" pitchFamily="34" charset="0"/>
              </a:rPr>
              <a:t>Learning Outcomes</a:t>
            </a:r>
          </a:p>
        </p:txBody>
      </p:sp>
      <p:sp>
        <p:nvSpPr>
          <p:cNvPr id="3" name="Content Placeholder 2"/>
          <p:cNvSpPr>
            <a:spLocks noGrp="1"/>
          </p:cNvSpPr>
          <p:nvPr>
            <p:ph idx="1"/>
          </p:nvPr>
        </p:nvSpPr>
        <p:spPr/>
        <p:txBody>
          <a:bodyPr>
            <a:normAutofit fontScale="92500" lnSpcReduction="10000"/>
          </a:bodyPr>
          <a:lstStyle/>
          <a:p>
            <a:pPr marL="0" lvl="0" indent="0">
              <a:lnSpc>
                <a:spcPct val="100000"/>
              </a:lnSpc>
              <a:spcBef>
                <a:spcPct val="20000"/>
              </a:spcBef>
              <a:buNone/>
            </a:pPr>
            <a:endParaRPr lang="en-GB" sz="3300" dirty="0" smtClean="0">
              <a:solidFill>
                <a:prstClr val="black"/>
              </a:solidFill>
              <a:latin typeface="Arial" panose="020B0604020202020204" pitchFamily="34" charset="0"/>
              <a:cs typeface="Arial" panose="020B0604020202020204" pitchFamily="34" charset="0"/>
            </a:endParaRPr>
          </a:p>
          <a:p>
            <a:pPr marL="0" lvl="0" indent="0">
              <a:lnSpc>
                <a:spcPct val="100000"/>
              </a:lnSpc>
              <a:spcBef>
                <a:spcPct val="20000"/>
              </a:spcBef>
              <a:buNone/>
            </a:pPr>
            <a:r>
              <a:rPr lang="en-GB" sz="3300" dirty="0" smtClean="0">
                <a:solidFill>
                  <a:prstClr val="black"/>
                </a:solidFill>
                <a:latin typeface="Arial" panose="020B0604020202020204" pitchFamily="34" charset="0"/>
                <a:cs typeface="Arial" panose="020B0604020202020204" pitchFamily="34" charset="0"/>
              </a:rPr>
              <a:t>By </a:t>
            </a:r>
            <a:r>
              <a:rPr lang="en-GB" sz="3300" dirty="0">
                <a:solidFill>
                  <a:prstClr val="black"/>
                </a:solidFill>
                <a:latin typeface="Arial" panose="020B0604020202020204" pitchFamily="34" charset="0"/>
                <a:cs typeface="Arial" panose="020B0604020202020204" pitchFamily="34" charset="0"/>
              </a:rPr>
              <a:t>the end of this course, participants will have:-</a:t>
            </a:r>
          </a:p>
          <a:p>
            <a:pPr marL="342900" lvl="0" indent="-342900">
              <a:spcBef>
                <a:spcPct val="20000"/>
              </a:spcBef>
              <a:defRPr/>
            </a:pPr>
            <a:r>
              <a:rPr lang="en-GB" altLang="en-US" sz="2600" dirty="0">
                <a:solidFill>
                  <a:prstClr val="black"/>
                </a:solidFill>
                <a:latin typeface="Arial" panose="020B0604020202020204" pitchFamily="34" charset="0"/>
                <a:ea typeface="ヒラギノ角ゴ Pro W3" pitchFamily="6" charset="-128"/>
                <a:cs typeface="Arial" panose="020B0604020202020204" pitchFamily="34" charset="0"/>
              </a:rPr>
              <a:t>Learnt about teenage brain development, adolescence and the impact on behaviour</a:t>
            </a:r>
          </a:p>
          <a:p>
            <a:pPr marL="342900" lvl="0" indent="-342900">
              <a:spcBef>
                <a:spcPct val="20000"/>
              </a:spcBef>
              <a:defRPr/>
            </a:pPr>
            <a:r>
              <a:rPr lang="en-GB" altLang="en-US" sz="2600" dirty="0">
                <a:solidFill>
                  <a:prstClr val="black"/>
                </a:solidFill>
                <a:latin typeface="Arial" panose="020B0604020202020204" pitchFamily="34" charset="0"/>
                <a:ea typeface="ヒラギノ角ゴ Pro W3" pitchFamily="6" charset="-128"/>
                <a:cs typeface="Arial" panose="020B0604020202020204" pitchFamily="34" charset="0"/>
              </a:rPr>
              <a:t>Explored some communication skills that can be used to maintain relationships</a:t>
            </a:r>
          </a:p>
          <a:p>
            <a:pPr marL="342900" lvl="0" indent="-342900">
              <a:spcBef>
                <a:spcPct val="20000"/>
              </a:spcBef>
              <a:defRPr/>
            </a:pPr>
            <a:r>
              <a:rPr lang="en-GB" altLang="en-US" sz="2700" dirty="0">
                <a:solidFill>
                  <a:prstClr val="black"/>
                </a:solidFill>
                <a:latin typeface="Arial" panose="020B0604020202020204" pitchFamily="34" charset="0"/>
                <a:ea typeface="ヒラギノ角ゴ Pro W3" pitchFamily="6" charset="-128"/>
                <a:cs typeface="Arial" panose="020B0604020202020204" pitchFamily="34" charset="0"/>
              </a:rPr>
              <a:t>Understood more about the importance of identity, social development and presentation in adolescence </a:t>
            </a:r>
          </a:p>
          <a:p>
            <a:pPr marL="342900" lvl="0" indent="-342900">
              <a:spcBef>
                <a:spcPct val="20000"/>
              </a:spcBef>
              <a:defRPr/>
            </a:pPr>
            <a:r>
              <a:rPr lang="en-US" altLang="en-US" sz="2700" dirty="0">
                <a:solidFill>
                  <a:prstClr val="black"/>
                </a:solidFill>
                <a:latin typeface="Arial" panose="020B0604020202020204" pitchFamily="34" charset="0"/>
                <a:ea typeface="ヒラギノ角ゴ Pro W3" pitchFamily="6" charset="-128"/>
                <a:cs typeface="Arial" panose="020B0604020202020204" pitchFamily="34" charset="0"/>
              </a:rPr>
              <a:t>Considered contact with birth family members and the importance of relevant life story work</a:t>
            </a:r>
          </a:p>
          <a:p>
            <a:pPr marL="342900" lvl="0" indent="-342900">
              <a:spcBef>
                <a:spcPct val="20000"/>
              </a:spcBef>
              <a:defRPr/>
            </a:pPr>
            <a:r>
              <a:rPr lang="en-US" altLang="en-US" sz="2700" dirty="0">
                <a:solidFill>
                  <a:prstClr val="black"/>
                </a:solidFill>
                <a:latin typeface="Arial" panose="020B0604020202020204" pitchFamily="34" charset="0"/>
                <a:ea typeface="ヒラギノ角ゴ Pro W3" pitchFamily="6" charset="-128"/>
                <a:cs typeface="Arial" panose="020B0604020202020204" pitchFamily="34" charset="0"/>
              </a:rPr>
              <a:t>Increased awareness of social </a:t>
            </a:r>
            <a:r>
              <a:rPr lang="en-US" altLang="en-US" sz="2700" dirty="0" smtClean="0">
                <a:solidFill>
                  <a:prstClr val="black"/>
                </a:solidFill>
                <a:latin typeface="Arial" panose="020B0604020202020204" pitchFamily="34" charset="0"/>
                <a:ea typeface="ヒラギノ角ゴ Pro W3" pitchFamily="6" charset="-128"/>
                <a:cs typeface="Arial" panose="020B0604020202020204" pitchFamily="34" charset="0"/>
              </a:rPr>
              <a:t>media</a:t>
            </a:r>
            <a:endParaRPr lang="en-US" altLang="en-US" sz="2700" dirty="0">
              <a:solidFill>
                <a:prstClr val="black"/>
              </a:solidFill>
              <a:latin typeface="Arial" panose="020B0604020202020204" pitchFamily="34" charset="0"/>
              <a:ea typeface="ヒラギノ角ゴ Pro W3" pitchFamily="6" charset="-128"/>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309961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a:latin typeface="Arial" panose="020B0604020202020204" pitchFamily="34" charset="0"/>
                <a:cs typeface="Arial" panose="020B0604020202020204" pitchFamily="34" charset="0"/>
              </a:rPr>
              <a:t>Your journey to parenting a teen</a:t>
            </a: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buFontTx/>
              <a:buChar char="-"/>
            </a:pPr>
            <a:endParaRPr lang="en-GB" sz="20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3600" dirty="0" smtClean="0">
                <a:solidFill>
                  <a:prstClr val="black"/>
                </a:solidFill>
                <a:latin typeface="Arial" panose="020B0604020202020204" pitchFamily="34" charset="0"/>
                <a:cs typeface="Arial" panose="020B0604020202020204" pitchFamily="34" charset="0"/>
              </a:rPr>
              <a:t>Your </a:t>
            </a:r>
            <a:r>
              <a:rPr lang="en-GB" sz="3600" dirty="0">
                <a:solidFill>
                  <a:prstClr val="black"/>
                </a:solidFill>
                <a:latin typeface="Arial" panose="020B0604020202020204" pitchFamily="34" charset="0"/>
                <a:cs typeface="Arial" panose="020B0604020202020204" pitchFamily="34" charset="0"/>
              </a:rPr>
              <a:t>expectations of them hitting their teens</a:t>
            </a:r>
          </a:p>
          <a:p>
            <a:pPr marL="342900" lvl="0" indent="-342900">
              <a:lnSpc>
                <a:spcPct val="100000"/>
              </a:lnSpc>
              <a:spcBef>
                <a:spcPct val="20000"/>
              </a:spcBef>
              <a:buFontTx/>
              <a:buChar char="-"/>
            </a:pPr>
            <a:r>
              <a:rPr lang="en-GB" sz="3600" dirty="0">
                <a:solidFill>
                  <a:prstClr val="black"/>
                </a:solidFill>
                <a:latin typeface="Arial" panose="020B0604020202020204" pitchFamily="34" charset="0"/>
                <a:cs typeface="Arial" panose="020B0604020202020204" pitchFamily="34" charset="0"/>
              </a:rPr>
              <a:t>Your experience of your young person hitting their teens</a:t>
            </a:r>
          </a:p>
          <a:p>
            <a:pPr marL="342900" lvl="0" indent="-342900">
              <a:lnSpc>
                <a:spcPct val="100000"/>
              </a:lnSpc>
              <a:spcBef>
                <a:spcPct val="20000"/>
              </a:spcBef>
              <a:buFontTx/>
              <a:buChar char="-"/>
            </a:pPr>
            <a:r>
              <a:rPr lang="en-GB" sz="3600" dirty="0">
                <a:solidFill>
                  <a:prstClr val="black"/>
                </a:solidFill>
                <a:latin typeface="Arial" panose="020B0604020202020204" pitchFamily="34" charset="0"/>
                <a:cs typeface="Arial" panose="020B0604020202020204" pitchFamily="34" charset="0"/>
              </a:rPr>
              <a:t>How your adopted teen might compare to those in birth families</a:t>
            </a: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214726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44097" cy="1325563"/>
          </a:xfrm>
        </p:spPr>
        <p:txBody>
          <a:bodyPr/>
          <a:lstStyle/>
          <a:p>
            <a:pPr algn="ctr"/>
            <a:r>
              <a:rPr lang="en-GB" dirty="0">
                <a:latin typeface="Arial" panose="020B0604020202020204" pitchFamily="34" charset="0"/>
                <a:cs typeface="Arial" panose="020B0604020202020204" pitchFamily="34" charset="0"/>
              </a:rPr>
              <a:t>Some ideas </a:t>
            </a:r>
            <a:r>
              <a:rPr lang="en-GB" dirty="0" smtClean="0">
                <a:latin typeface="Arial" panose="020B0604020202020204" pitchFamily="34" charset="0"/>
                <a:cs typeface="Arial" panose="020B0604020202020204" pitchFamily="34" charset="0"/>
              </a:rPr>
              <a:t>about </a:t>
            </a:r>
            <a:r>
              <a:rPr lang="en-GB" dirty="0">
                <a:latin typeface="Arial" panose="020B0604020202020204" pitchFamily="34" charset="0"/>
                <a:cs typeface="Arial" panose="020B0604020202020204" pitchFamily="34" charset="0"/>
              </a:rPr>
              <a:t>adolescence</a:t>
            </a:r>
          </a:p>
        </p:txBody>
      </p:sp>
      <p:sp>
        <p:nvSpPr>
          <p:cNvPr id="6" name="Content Placeholder 5"/>
          <p:cNvSpPr>
            <a:spLocks noGrp="1"/>
          </p:cNvSpPr>
          <p:nvPr>
            <p:ph sz="half" idx="1"/>
          </p:nvPr>
        </p:nvSpPr>
        <p:spPr/>
        <p:txBody>
          <a:bodyPr>
            <a:normAutofit/>
          </a:bodyPr>
          <a:lstStyle/>
          <a:p>
            <a:pPr marL="342900" lvl="0" indent="-342900">
              <a:lnSpc>
                <a:spcPct val="100000"/>
              </a:lnSpc>
              <a:spcBef>
                <a:spcPct val="20000"/>
              </a:spcBef>
              <a:buFontTx/>
              <a:buChar char="-"/>
            </a:pPr>
            <a:endParaRPr lang="en-GB" sz="20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buFontTx/>
              <a:buChar char="-"/>
            </a:pPr>
            <a:r>
              <a:rPr lang="en-GB" sz="3200" dirty="0" smtClean="0">
                <a:solidFill>
                  <a:prstClr val="black"/>
                </a:solidFill>
                <a:latin typeface="Arial" panose="020B0604020202020204" pitchFamily="34" charset="0"/>
                <a:cs typeface="Arial" panose="020B0604020202020204" pitchFamily="34" charset="0"/>
              </a:rPr>
              <a:t>It’s </a:t>
            </a:r>
            <a:r>
              <a:rPr lang="en-GB" sz="3200" dirty="0">
                <a:solidFill>
                  <a:prstClr val="black"/>
                </a:solidFill>
                <a:latin typeface="Arial" panose="020B0604020202020204" pitchFamily="34" charset="0"/>
                <a:cs typeface="Arial" panose="020B0604020202020204" pitchFamily="34" charset="0"/>
              </a:rPr>
              <a:t>HORMONES!</a:t>
            </a:r>
          </a:p>
          <a:p>
            <a:pPr marL="342900" lvl="0" indent="-342900">
              <a:lnSpc>
                <a:spcPct val="100000"/>
              </a:lnSpc>
              <a:spcBef>
                <a:spcPct val="20000"/>
              </a:spcBef>
              <a:buFontTx/>
              <a:buChar char="-"/>
            </a:pPr>
            <a:r>
              <a:rPr lang="en-GB" sz="3200" dirty="0">
                <a:solidFill>
                  <a:prstClr val="black"/>
                </a:solidFill>
                <a:latin typeface="Arial" panose="020B0604020202020204" pitchFamily="34" charset="0"/>
                <a:cs typeface="Arial" panose="020B0604020202020204" pitchFamily="34" charset="0"/>
              </a:rPr>
              <a:t>It’s CULTURAL – we never did that in my day!</a:t>
            </a:r>
          </a:p>
          <a:p>
            <a:pPr marL="342900" lvl="0" indent="-342900">
              <a:lnSpc>
                <a:spcPct val="100000"/>
              </a:lnSpc>
              <a:spcBef>
                <a:spcPct val="20000"/>
              </a:spcBef>
              <a:buFontTx/>
              <a:buChar char="-"/>
            </a:pPr>
            <a:r>
              <a:rPr lang="en-GB" sz="3200" dirty="0">
                <a:solidFill>
                  <a:prstClr val="black"/>
                </a:solidFill>
                <a:latin typeface="Arial" panose="020B0604020202020204" pitchFamily="34" charset="0"/>
                <a:cs typeface="Arial" panose="020B0604020202020204" pitchFamily="34" charset="0"/>
              </a:rPr>
              <a:t>It’s the NEED FOR </a:t>
            </a:r>
          </a:p>
          <a:p>
            <a:pPr marL="0" lvl="0" indent="0">
              <a:lnSpc>
                <a:spcPct val="100000"/>
              </a:lnSpc>
              <a:spcBef>
                <a:spcPct val="20000"/>
              </a:spcBef>
              <a:buNone/>
            </a:pPr>
            <a:r>
              <a:rPr lang="en-GB" sz="3200" dirty="0">
                <a:solidFill>
                  <a:prstClr val="black"/>
                </a:solidFill>
                <a:latin typeface="Arial" panose="020B0604020202020204" pitchFamily="34" charset="0"/>
                <a:cs typeface="Arial" panose="020B0604020202020204" pitchFamily="34" charset="0"/>
              </a:rPr>
              <a:t>   INDEPENDENCE</a:t>
            </a:r>
          </a:p>
          <a:p>
            <a:pPr marL="342900" lvl="0" indent="-342900">
              <a:lnSpc>
                <a:spcPct val="100000"/>
              </a:lnSpc>
              <a:spcBef>
                <a:spcPct val="20000"/>
              </a:spcBef>
              <a:buFontTx/>
              <a:buChar char="-"/>
            </a:pPr>
            <a:r>
              <a:rPr lang="en-GB" sz="3200" dirty="0">
                <a:solidFill>
                  <a:prstClr val="black"/>
                </a:solidFill>
                <a:latin typeface="Arial" panose="020B0604020202020204" pitchFamily="34" charset="0"/>
                <a:cs typeface="Arial" panose="020B0604020202020204" pitchFamily="34" charset="0"/>
              </a:rPr>
              <a:t>It’s </a:t>
            </a:r>
            <a:r>
              <a:rPr lang="en-GB" sz="3200" dirty="0" smtClean="0">
                <a:solidFill>
                  <a:prstClr val="black"/>
                </a:solidFill>
                <a:latin typeface="Arial" panose="020B0604020202020204" pitchFamily="34" charset="0"/>
                <a:cs typeface="Arial" panose="020B0604020202020204" pitchFamily="34" charset="0"/>
              </a:rPr>
              <a:t>EVOLUTION</a:t>
            </a:r>
            <a:endParaRPr lang="en-GB" sz="3200" dirty="0">
              <a:solidFill>
                <a:prstClr val="black"/>
              </a:solidFill>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p:txBody>
          <a:bodyPr/>
          <a:lstStyle/>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8" name="Picture 7"/>
          <p:cNvPicPr>
            <a:picLocks noChangeAspect="1"/>
          </p:cNvPicPr>
          <p:nvPr/>
        </p:nvPicPr>
        <p:blipFill>
          <a:blip r:embed="rId4"/>
          <a:stretch>
            <a:fillRect/>
          </a:stretch>
        </p:blipFill>
        <p:spPr>
          <a:xfrm>
            <a:off x="6480000" y="1800000"/>
            <a:ext cx="4676037" cy="4273666"/>
          </a:xfrm>
          <a:prstGeom prst="rect">
            <a:avLst/>
          </a:prstGeom>
        </p:spPr>
      </p:pic>
    </p:spTree>
    <p:extLst>
      <p:ext uri="{BB962C8B-B14F-4D97-AF65-F5344CB8AC3E}">
        <p14:creationId xmlns:p14="http://schemas.microsoft.com/office/powerpoint/2010/main" val="368527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17971" cy="1325563"/>
          </a:xfrm>
        </p:spPr>
        <p:txBody>
          <a:bodyPr>
            <a:normAutofit/>
          </a:bodyPr>
          <a:lstStyle/>
          <a:p>
            <a:pPr algn="ctr"/>
            <a:r>
              <a:rPr lang="en-GB" dirty="0">
                <a:latin typeface="Arial" panose="020B0604020202020204" pitchFamily="34" charset="0"/>
                <a:cs typeface="Arial" panose="020B0604020202020204" pitchFamily="34" charset="0"/>
              </a:rPr>
              <a:t>What’s going on in That Brain of Theirs</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lnSpcReduction="10000"/>
          </a:bodyPr>
          <a:lstStyle/>
          <a:p>
            <a:pPr marL="0" lvl="0" indent="0">
              <a:lnSpc>
                <a:spcPct val="100000"/>
              </a:lnSpc>
              <a:spcBef>
                <a:spcPct val="20000"/>
              </a:spcBef>
              <a:buNone/>
            </a:pPr>
            <a:endParaRPr lang="en-GB" sz="3600" dirty="0" smtClean="0">
              <a:solidFill>
                <a:prstClr val="black"/>
              </a:solidFill>
            </a:endParaRPr>
          </a:p>
          <a:p>
            <a:pPr marL="0" lvl="0" indent="0">
              <a:lnSpc>
                <a:spcPct val="100000"/>
              </a:lnSpc>
              <a:spcBef>
                <a:spcPct val="20000"/>
              </a:spcBef>
              <a:buNone/>
            </a:pPr>
            <a:r>
              <a:rPr lang="en-GB" sz="3600" dirty="0" smtClean="0">
                <a:solidFill>
                  <a:prstClr val="black"/>
                </a:solidFill>
              </a:rPr>
              <a:t>Just </a:t>
            </a:r>
            <a:r>
              <a:rPr lang="en-GB" sz="3600" dirty="0">
                <a:solidFill>
                  <a:prstClr val="black"/>
                </a:solidFill>
              </a:rPr>
              <a:t>before puberty, the grey matter in the prefrontal cortex – the part of the brain most concerned with  thinking, logic and decision making – increases </a:t>
            </a:r>
            <a:r>
              <a:rPr lang="en-GB" sz="3600" dirty="0" smtClean="0">
                <a:solidFill>
                  <a:prstClr val="black"/>
                </a:solidFill>
              </a:rPr>
              <a:t>significantly</a:t>
            </a:r>
            <a:endParaRPr lang="en-GB" sz="3600" dirty="0">
              <a:solidFill>
                <a:prstClr val="black"/>
              </a:solidFill>
            </a:endParaRPr>
          </a:p>
        </p:txBody>
      </p:sp>
      <p:sp>
        <p:nvSpPr>
          <p:cNvPr id="4" name="Content Placeholder 3"/>
          <p:cNvSpPr>
            <a:spLocks noGrp="1"/>
          </p:cNvSpPr>
          <p:nvPr>
            <p:ph sz="half" idx="2"/>
          </p:nvPr>
        </p:nvSpPr>
        <p:spPr/>
        <p:txBody>
          <a:bodyPr>
            <a:normAutofit lnSpcReduction="10000"/>
          </a:bodyPr>
          <a:lstStyle/>
          <a:p>
            <a:pPr marL="0" indent="0">
              <a:buNone/>
            </a:pPr>
            <a:endParaRPr lang="en-GB" dirty="0" smtClean="0"/>
          </a:p>
          <a:p>
            <a:pPr marL="0" indent="0">
              <a:buNone/>
            </a:pPr>
            <a:endParaRPr lang="en-GB" dirty="0"/>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pic>
        <p:nvPicPr>
          <p:cNvPr id="7" name="Picture 6"/>
          <p:cNvPicPr>
            <a:picLocks noChangeAspect="1"/>
          </p:cNvPicPr>
          <p:nvPr/>
        </p:nvPicPr>
        <p:blipFill>
          <a:blip r:embed="rId4"/>
          <a:stretch>
            <a:fillRect/>
          </a:stretch>
        </p:blipFill>
        <p:spPr>
          <a:xfrm>
            <a:off x="6840000" y="2160000"/>
            <a:ext cx="3737172" cy="3737172"/>
          </a:xfrm>
          <a:prstGeom prst="rect">
            <a:avLst/>
          </a:prstGeom>
        </p:spPr>
      </p:pic>
    </p:spTree>
    <p:extLst>
      <p:ext uri="{BB962C8B-B14F-4D97-AF65-F5344CB8AC3E}">
        <p14:creationId xmlns:p14="http://schemas.microsoft.com/office/powerpoint/2010/main" val="248228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6" name="Title 5"/>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The 3 Phases of Adolescent Brain Development</a:t>
            </a:r>
          </a:p>
        </p:txBody>
      </p:sp>
      <p:sp>
        <p:nvSpPr>
          <p:cNvPr id="7" name="Content Placeholder 6"/>
          <p:cNvSpPr>
            <a:spLocks noGrp="1"/>
          </p:cNvSpPr>
          <p:nvPr>
            <p:ph sz="half" idx="1"/>
          </p:nvPr>
        </p:nvSpPr>
        <p:spPr/>
        <p:txBody>
          <a:bodyPr>
            <a:normAutofit fontScale="85000" lnSpcReduction="10000"/>
          </a:bodyPr>
          <a:lstStyle/>
          <a:p>
            <a:pPr marL="514350" lvl="0" indent="-514350">
              <a:lnSpc>
                <a:spcPct val="100000"/>
              </a:lnSpc>
              <a:spcBef>
                <a:spcPct val="20000"/>
              </a:spcBef>
              <a:buFont typeface="Arial" pitchFamily="34" charset="0"/>
              <a:buAutoNum type="arabicPeriod"/>
            </a:pPr>
            <a:endParaRPr lang="en-GB" sz="3000" dirty="0" smtClean="0">
              <a:solidFill>
                <a:prstClr val="black"/>
              </a:solidFill>
              <a:latin typeface="Arial" panose="020B0604020202020204" pitchFamily="34" charset="0"/>
              <a:cs typeface="Arial" panose="020B0604020202020204" pitchFamily="34" charset="0"/>
            </a:endParaRPr>
          </a:p>
          <a:p>
            <a:pPr marL="514350" lvl="0" indent="-514350">
              <a:lnSpc>
                <a:spcPct val="100000"/>
              </a:lnSpc>
              <a:spcBef>
                <a:spcPct val="20000"/>
              </a:spcBef>
              <a:buFont typeface="Arial" pitchFamily="34" charset="0"/>
              <a:buAutoNum type="arabicPeriod"/>
            </a:pPr>
            <a:r>
              <a:rPr lang="en-GB" sz="3000" dirty="0" smtClean="0">
                <a:solidFill>
                  <a:prstClr val="black"/>
                </a:solidFill>
                <a:latin typeface="Arial" panose="020B0604020202020204" pitchFamily="34" charset="0"/>
                <a:cs typeface="Arial" panose="020B0604020202020204" pitchFamily="34" charset="0"/>
              </a:rPr>
              <a:t>Proliferation </a:t>
            </a:r>
            <a:r>
              <a:rPr lang="en-GB" sz="3000" dirty="0">
                <a:solidFill>
                  <a:prstClr val="black"/>
                </a:solidFill>
                <a:latin typeface="Arial" panose="020B0604020202020204" pitchFamily="34" charset="0"/>
                <a:cs typeface="Arial" panose="020B0604020202020204" pitchFamily="34" charset="0"/>
              </a:rPr>
              <a:t>– rapid growth of brain matter and formation of new connections</a:t>
            </a:r>
          </a:p>
          <a:p>
            <a:pPr marL="514350" lvl="0" indent="-514350">
              <a:lnSpc>
                <a:spcPct val="100000"/>
              </a:lnSpc>
              <a:spcBef>
                <a:spcPct val="20000"/>
              </a:spcBef>
              <a:buFont typeface="Arial" pitchFamily="34" charset="0"/>
              <a:buAutoNum type="arabicPeriod"/>
            </a:pPr>
            <a:r>
              <a:rPr lang="en-GB" sz="3000" dirty="0">
                <a:solidFill>
                  <a:prstClr val="black"/>
                </a:solidFill>
                <a:latin typeface="Arial" panose="020B0604020202020204" pitchFamily="34" charset="0"/>
                <a:cs typeface="Arial" panose="020B0604020202020204" pitchFamily="34" charset="0"/>
              </a:rPr>
              <a:t>Pruning – cutting away of unused or unimportant connections</a:t>
            </a:r>
          </a:p>
          <a:p>
            <a:pPr marL="514350" lvl="0" indent="-514350">
              <a:lnSpc>
                <a:spcPct val="100000"/>
              </a:lnSpc>
              <a:spcBef>
                <a:spcPct val="20000"/>
              </a:spcBef>
              <a:buFont typeface="Arial" pitchFamily="34" charset="0"/>
              <a:buAutoNum type="arabicPeriod"/>
            </a:pPr>
            <a:r>
              <a:rPr lang="en-GB" sz="3000" dirty="0">
                <a:solidFill>
                  <a:prstClr val="black"/>
                </a:solidFill>
                <a:latin typeface="Arial" panose="020B0604020202020204" pitchFamily="34" charset="0"/>
                <a:cs typeface="Arial" panose="020B0604020202020204" pitchFamily="34" charset="0"/>
              </a:rPr>
              <a:t>Myelination – insulating of brain pathways to make them faster and more </a:t>
            </a:r>
            <a:r>
              <a:rPr lang="en-GB" sz="3000" dirty="0" smtClean="0">
                <a:solidFill>
                  <a:prstClr val="black"/>
                </a:solidFill>
                <a:latin typeface="Arial" panose="020B0604020202020204" pitchFamily="34" charset="0"/>
                <a:cs typeface="Arial" panose="020B0604020202020204" pitchFamily="34" charset="0"/>
              </a:rPr>
              <a:t>reliable</a:t>
            </a:r>
            <a:endParaRPr lang="en-GB" sz="3000" dirty="0">
              <a:solidFill>
                <a:prstClr val="black"/>
              </a:solidFill>
              <a:latin typeface="Arial" panose="020B0604020202020204" pitchFamily="34" charset="0"/>
              <a:cs typeface="Arial" panose="020B0604020202020204" pitchFamily="34" charset="0"/>
            </a:endParaRPr>
          </a:p>
        </p:txBody>
      </p:sp>
      <p:sp>
        <p:nvSpPr>
          <p:cNvPr id="8" name="Content Placeholder 7"/>
          <p:cNvSpPr>
            <a:spLocks noGrp="1"/>
          </p:cNvSpPr>
          <p:nvPr>
            <p:ph sz="half" idx="2"/>
          </p:nvPr>
        </p:nvSpPr>
        <p:spPr/>
        <p:txBody>
          <a:bodyPr>
            <a:normAutofit fontScale="85000" lnSpcReduction="10000"/>
          </a:bodyPr>
          <a:lstStyle/>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9" name="Picture 8"/>
          <p:cNvPicPr>
            <a:picLocks noChangeAspect="1"/>
          </p:cNvPicPr>
          <p:nvPr/>
        </p:nvPicPr>
        <p:blipFill>
          <a:blip r:embed="rId4"/>
          <a:stretch>
            <a:fillRect/>
          </a:stretch>
        </p:blipFill>
        <p:spPr>
          <a:xfrm>
            <a:off x="7200000" y="2160000"/>
            <a:ext cx="3566469" cy="3572566"/>
          </a:xfrm>
          <a:prstGeom prst="rect">
            <a:avLst/>
          </a:prstGeom>
        </p:spPr>
      </p:pic>
    </p:spTree>
    <p:extLst>
      <p:ext uri="{BB962C8B-B14F-4D97-AF65-F5344CB8AC3E}">
        <p14:creationId xmlns:p14="http://schemas.microsoft.com/office/powerpoint/2010/main" val="156221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31034" cy="1325563"/>
          </a:xfrm>
        </p:spPr>
        <p:txBody>
          <a:bodyPr/>
          <a:lstStyle/>
          <a:p>
            <a:pPr algn="ctr"/>
            <a:r>
              <a:rPr lang="en-GB" dirty="0">
                <a:latin typeface="Arial" panose="020B0604020202020204" pitchFamily="34" charset="0"/>
                <a:cs typeface="Arial" panose="020B0604020202020204" pitchFamily="34" charset="0"/>
              </a:rPr>
              <a:t>Why is this Important</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altLang="en-US" sz="2400" dirty="0" smtClean="0">
              <a:solidFill>
                <a:prstClr val="black"/>
              </a:solidFill>
              <a:latin typeface="Arial" panose="020B0604020202020204" pitchFamily="34" charset="0"/>
              <a:ea typeface="ヒラギノ角ゴ Pro W3" pitchFamily="6" charset="-128"/>
              <a:cs typeface="Arial" panose="020B0604020202020204" pitchFamily="34" charset="0"/>
            </a:endParaRPr>
          </a:p>
          <a:p>
            <a:pPr marL="342900" lvl="0" indent="-342900">
              <a:lnSpc>
                <a:spcPct val="100000"/>
              </a:lnSpc>
              <a:spcBef>
                <a:spcPct val="20000"/>
              </a:spcBef>
            </a:pPr>
            <a:r>
              <a:rPr lang="en-GB" altLang="en-US" sz="2400" dirty="0" smtClean="0">
                <a:solidFill>
                  <a:prstClr val="black"/>
                </a:solidFill>
                <a:latin typeface="Arial" panose="020B0604020202020204" pitchFamily="34" charset="0"/>
                <a:ea typeface="ヒラギノ角ゴ Pro W3" pitchFamily="6" charset="-128"/>
                <a:cs typeface="Arial" panose="020B0604020202020204" pitchFamily="34" charset="0"/>
              </a:rPr>
              <a:t>We </a:t>
            </a:r>
            <a:r>
              <a:rPr lang="en-GB" altLang="en-US" sz="2400" dirty="0">
                <a:solidFill>
                  <a:prstClr val="black"/>
                </a:solidFill>
                <a:latin typeface="Arial" panose="020B0604020202020204" pitchFamily="34" charset="0"/>
                <a:ea typeface="ヒラギノ角ゴ Pro W3" pitchFamily="6" charset="-128"/>
                <a:cs typeface="Arial" panose="020B0604020202020204" pitchFamily="34" charset="0"/>
              </a:rPr>
              <a:t>used to think that the brain was unchanged by life experiences </a:t>
            </a:r>
          </a:p>
          <a:p>
            <a:pPr marL="342900" lvl="0" indent="-342900">
              <a:lnSpc>
                <a:spcPct val="100000"/>
              </a:lnSpc>
              <a:spcBef>
                <a:spcPct val="20000"/>
              </a:spcBef>
            </a:pPr>
            <a:r>
              <a:rPr lang="en-GB" altLang="en-US" sz="2400" dirty="0">
                <a:solidFill>
                  <a:prstClr val="black"/>
                </a:solidFill>
                <a:latin typeface="Arial" panose="020B0604020202020204" pitchFamily="34" charset="0"/>
                <a:ea typeface="ヒラギノ角ゴ Pro W3" pitchFamily="6" charset="-128"/>
                <a:cs typeface="Arial" panose="020B0604020202020204" pitchFamily="34" charset="0"/>
              </a:rPr>
              <a:t>The new watchword now is </a:t>
            </a:r>
            <a:r>
              <a:rPr lang="ja-JP" altLang="en-GB" sz="2400" dirty="0">
                <a:solidFill>
                  <a:prstClr val="black"/>
                </a:solidFill>
                <a:latin typeface="Arial" panose="020B0604020202020204" pitchFamily="34" charset="0"/>
                <a:ea typeface="ヒラギノ角ゴ Pro W3" pitchFamily="6" charset="-128"/>
                <a:cs typeface="Arial" panose="020B0604020202020204" pitchFamily="34" charset="0"/>
              </a:rPr>
              <a:t>“</a:t>
            </a:r>
            <a:r>
              <a:rPr lang="en-GB" altLang="ja-JP" sz="2400" dirty="0">
                <a:solidFill>
                  <a:prstClr val="black"/>
                </a:solidFill>
                <a:latin typeface="Arial" panose="020B0604020202020204" pitchFamily="34" charset="0"/>
                <a:ea typeface="ヒラギノ角ゴ Pro W3" pitchFamily="6" charset="-128"/>
                <a:cs typeface="Arial" panose="020B0604020202020204" pitchFamily="34" charset="0"/>
              </a:rPr>
              <a:t>neuroplasticity</a:t>
            </a:r>
            <a:r>
              <a:rPr lang="ja-JP" altLang="en-GB" sz="2400" dirty="0">
                <a:solidFill>
                  <a:prstClr val="black"/>
                </a:solidFill>
                <a:latin typeface="Arial" panose="020B0604020202020204" pitchFamily="34" charset="0"/>
                <a:ea typeface="ヒラギノ角ゴ Pro W3" pitchFamily="6" charset="-128"/>
                <a:cs typeface="Arial" panose="020B0604020202020204" pitchFamily="34" charset="0"/>
              </a:rPr>
              <a:t>”</a:t>
            </a:r>
            <a:r>
              <a:rPr lang="en-GB" altLang="ja-JP" sz="2400" dirty="0">
                <a:solidFill>
                  <a:prstClr val="black"/>
                </a:solidFill>
                <a:latin typeface="Arial" panose="020B0604020202020204" pitchFamily="34" charset="0"/>
                <a:ea typeface="ヒラギノ角ゴ Pro W3" pitchFamily="6" charset="-128"/>
                <a:cs typeface="Arial" panose="020B0604020202020204" pitchFamily="34" charset="0"/>
              </a:rPr>
              <a:t> which is the notion that the brain changes as a result of our experiences </a:t>
            </a:r>
            <a:endParaRPr lang="en-GB" altLang="ja-JP" sz="2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marL="342900" lvl="0" indent="-342900">
              <a:lnSpc>
                <a:spcPct val="100000"/>
              </a:lnSpc>
              <a:spcBef>
                <a:spcPct val="20000"/>
              </a:spcBef>
            </a:pPr>
            <a:r>
              <a:rPr lang="en-GB" altLang="en-US" sz="2400" dirty="0">
                <a:solidFill>
                  <a:prstClr val="black"/>
                </a:solidFill>
                <a:latin typeface="Arial" panose="020B0604020202020204" pitchFamily="34" charset="0"/>
                <a:ea typeface="Calibri" charset="0"/>
                <a:cs typeface="Arial" panose="020B0604020202020204" pitchFamily="34" charset="0"/>
              </a:rPr>
              <a:t>There is lots of evidence that suggests that early life experiences can damage the neurons of the brain and its ability to produce new neurons.  This impacts on people’s ability to deal with destructive emotions later in life </a:t>
            </a:r>
          </a:p>
          <a:p>
            <a:pPr marL="342900" lvl="0" indent="-342900">
              <a:lnSpc>
                <a:spcPct val="100000"/>
              </a:lnSpc>
              <a:spcBef>
                <a:spcPct val="20000"/>
              </a:spcBef>
            </a:pPr>
            <a:r>
              <a:rPr lang="en-GB" altLang="en-US" sz="2400" dirty="0">
                <a:solidFill>
                  <a:prstClr val="black"/>
                </a:solidFill>
                <a:latin typeface="Arial" panose="020B0604020202020204" pitchFamily="34" charset="0"/>
                <a:ea typeface="Calibri" charset="0"/>
                <a:cs typeface="Arial" panose="020B0604020202020204" pitchFamily="34" charset="0"/>
              </a:rPr>
              <a:t>The more stress you encounter early in life the bigger, stronger and more sensitive the amygdala will be </a:t>
            </a: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96830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4279</Words>
  <Application>Microsoft Office PowerPoint</Application>
  <PresentationFormat>Widescreen</PresentationFormat>
  <Paragraphs>299</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MS PGothic</vt:lpstr>
      <vt:lpstr>Arial</vt:lpstr>
      <vt:lpstr>Calibri</vt:lpstr>
      <vt:lpstr>Calibri Light</vt:lpstr>
      <vt:lpstr>Times</vt:lpstr>
      <vt:lpstr>ヒラギノ角ゴ Pro W3</vt:lpstr>
      <vt:lpstr>Office Theme</vt:lpstr>
      <vt:lpstr>PowerPoint Presentation</vt:lpstr>
      <vt:lpstr>The NAS Post Adoption Training and Development Framework</vt:lpstr>
      <vt:lpstr>Parenting Our Teenagers</vt:lpstr>
      <vt:lpstr>Learning Outcomes</vt:lpstr>
      <vt:lpstr>Your journey to parenting a teen</vt:lpstr>
      <vt:lpstr>Some ideas about adolescence</vt:lpstr>
      <vt:lpstr>What’s going on in That Brain of Theirs?</vt:lpstr>
      <vt:lpstr>The 3 Phases of Adolescent Brain Development</vt:lpstr>
      <vt:lpstr>Why is this Important?</vt:lpstr>
      <vt:lpstr>What do you see?</vt:lpstr>
      <vt:lpstr>What’s different for Adopted Teenagers?</vt:lpstr>
      <vt:lpstr>Teenagers are Still Children!</vt:lpstr>
      <vt:lpstr>What can you do?</vt:lpstr>
      <vt:lpstr>Communicating with Your Teenager about Adoption</vt:lpstr>
      <vt:lpstr>Adopted Teenager Identity</vt:lpstr>
      <vt:lpstr>Contact Issues (1)</vt:lpstr>
      <vt:lpstr>Contact Issues (2)</vt:lpstr>
      <vt:lpstr>Social Networking Experiment</vt:lpstr>
      <vt:lpstr> </vt:lpstr>
    </vt:vector>
  </TitlesOfParts>
  <Company>City of Cardiff Council - Cyngor Dinas Caerdydd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Helena</dc:creator>
  <cp:lastModifiedBy>Lopez, Helena</cp:lastModifiedBy>
  <cp:revision>18</cp:revision>
  <dcterms:created xsi:type="dcterms:W3CDTF">2020-04-23T09:46:07Z</dcterms:created>
  <dcterms:modified xsi:type="dcterms:W3CDTF">2020-06-09T14:01:38Z</dcterms:modified>
</cp:coreProperties>
</file>